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 ContentType="image/tif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47"/>
  </p:notesMasterIdLst>
  <p:sldIdLst>
    <p:sldId id="256" r:id="rId2"/>
    <p:sldId id="259" r:id="rId3"/>
    <p:sldId id="289" r:id="rId4"/>
    <p:sldId id="291" r:id="rId5"/>
    <p:sldId id="292" r:id="rId6"/>
    <p:sldId id="293" r:id="rId7"/>
    <p:sldId id="294" r:id="rId8"/>
    <p:sldId id="308" r:id="rId9"/>
    <p:sldId id="307" r:id="rId10"/>
    <p:sldId id="306" r:id="rId11"/>
    <p:sldId id="309" r:id="rId12"/>
    <p:sldId id="269" r:id="rId13"/>
    <p:sldId id="299" r:id="rId14"/>
    <p:sldId id="297" r:id="rId15"/>
    <p:sldId id="302" r:id="rId16"/>
    <p:sldId id="270" r:id="rId17"/>
    <p:sldId id="304" r:id="rId18"/>
    <p:sldId id="301" r:id="rId19"/>
    <p:sldId id="305" r:id="rId20"/>
    <p:sldId id="287" r:id="rId21"/>
    <p:sldId id="300" r:id="rId22"/>
    <p:sldId id="288" r:id="rId23"/>
    <p:sldId id="290" r:id="rId24"/>
    <p:sldId id="298" r:id="rId25"/>
    <p:sldId id="296" r:id="rId26"/>
    <p:sldId id="283" r:id="rId27"/>
    <p:sldId id="260" r:id="rId28"/>
    <p:sldId id="271" r:id="rId29"/>
    <p:sldId id="272" r:id="rId30"/>
    <p:sldId id="285" r:id="rId31"/>
    <p:sldId id="284" r:id="rId32"/>
    <p:sldId id="257" r:id="rId33"/>
    <p:sldId id="261" r:id="rId34"/>
    <p:sldId id="262" r:id="rId35"/>
    <p:sldId id="275" r:id="rId36"/>
    <p:sldId id="258" r:id="rId37"/>
    <p:sldId id="278" r:id="rId38"/>
    <p:sldId id="274" r:id="rId39"/>
    <p:sldId id="276" r:id="rId40"/>
    <p:sldId id="279" r:id="rId41"/>
    <p:sldId id="282" r:id="rId42"/>
    <p:sldId id="263" r:id="rId43"/>
    <p:sldId id="264" r:id="rId44"/>
    <p:sldId id="265" r:id="rId45"/>
    <p:sldId id="267" r:id="rId46"/>
  </p:sldIdLst>
  <p:sldSz cx="31089600" cy="40233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ssa Dudek" initials="MD" lastIdx="3" clrIdx="0">
    <p:extLst>
      <p:ext uri="{19B8F6BF-5375-455C-9EA6-DF929625EA0E}">
        <p15:presenceInfo xmlns:p15="http://schemas.microsoft.com/office/powerpoint/2012/main" userId="d2efee98005836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0F0F0"/>
    <a:srgbClr val="262626"/>
    <a:srgbClr val="848484"/>
    <a:srgbClr val="646464"/>
    <a:srgbClr val="D9D9D9"/>
    <a:srgbClr val="EEEEEE"/>
    <a:srgbClr val="F2F2F2"/>
    <a:srgbClr val="838383"/>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85" autoAdjust="0"/>
    <p:restoredTop sz="93995" autoAdjust="0"/>
  </p:normalViewPr>
  <p:slideViewPr>
    <p:cSldViewPr snapToGrid="0">
      <p:cViewPr varScale="1">
        <p:scale>
          <a:sx n="12" d="100"/>
          <a:sy n="12" d="100"/>
        </p:scale>
        <p:origin x="218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13T19:53:54.447" idx="2">
    <p:pos x="10" y="10"/>
    <p:text>REDO</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08345-C8FC-4570-977E-3C6846F25ED5}" type="datetimeFigureOut">
              <a:rPr lang="en-US" smtClean="0"/>
              <a:t>1/8/2024</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538517-6F73-4F27-8481-16B86AF349FC}" type="slidenum">
              <a:rPr lang="en-US" smtClean="0"/>
              <a:t>‹#›</a:t>
            </a:fld>
            <a:endParaRPr lang="en-US"/>
          </a:p>
        </p:txBody>
      </p:sp>
    </p:spTree>
    <p:extLst>
      <p:ext uri="{BB962C8B-B14F-4D97-AF65-F5344CB8AC3E}">
        <p14:creationId xmlns:p14="http://schemas.microsoft.com/office/powerpoint/2010/main" val="443880381"/>
      </p:ext>
    </p:extLst>
  </p:cSld>
  <p:clrMap bg1="lt1" tx1="dk1" bg2="lt2" tx2="dk2" accent1="accent1" accent2="accent2" accent3="accent3" accent4="accent4" accent5="accent5" accent6="accent6" hlink="hlink" folHlink="folHlink"/>
  <p:notesStyle>
    <a:lvl1pPr marL="0" algn="l" defTabSz="3657224" rtl="0" eaLnBrk="1" latinLnBrk="0" hangingPunct="1">
      <a:defRPr sz="4800" kern="1200">
        <a:solidFill>
          <a:schemeClr val="tx1"/>
        </a:solidFill>
        <a:latin typeface="+mn-lt"/>
        <a:ea typeface="+mn-ea"/>
        <a:cs typeface="+mn-cs"/>
      </a:defRPr>
    </a:lvl1pPr>
    <a:lvl2pPr marL="1828616" algn="l" defTabSz="3657224" rtl="0" eaLnBrk="1" latinLnBrk="0" hangingPunct="1">
      <a:defRPr sz="4800" kern="1200">
        <a:solidFill>
          <a:schemeClr val="tx1"/>
        </a:solidFill>
        <a:latin typeface="+mn-lt"/>
        <a:ea typeface="+mn-ea"/>
        <a:cs typeface="+mn-cs"/>
      </a:defRPr>
    </a:lvl2pPr>
    <a:lvl3pPr marL="3657224" algn="l" defTabSz="3657224" rtl="0" eaLnBrk="1" latinLnBrk="0" hangingPunct="1">
      <a:defRPr sz="4800" kern="1200">
        <a:solidFill>
          <a:schemeClr val="tx1"/>
        </a:solidFill>
        <a:latin typeface="+mn-lt"/>
        <a:ea typeface="+mn-ea"/>
        <a:cs typeface="+mn-cs"/>
      </a:defRPr>
    </a:lvl3pPr>
    <a:lvl4pPr marL="5485840" algn="l" defTabSz="3657224" rtl="0" eaLnBrk="1" latinLnBrk="0" hangingPunct="1">
      <a:defRPr sz="4800" kern="1200">
        <a:solidFill>
          <a:schemeClr val="tx1"/>
        </a:solidFill>
        <a:latin typeface="+mn-lt"/>
        <a:ea typeface="+mn-ea"/>
        <a:cs typeface="+mn-cs"/>
      </a:defRPr>
    </a:lvl4pPr>
    <a:lvl5pPr marL="7314456" algn="l" defTabSz="3657224" rtl="0" eaLnBrk="1" latinLnBrk="0" hangingPunct="1">
      <a:defRPr sz="4800" kern="1200">
        <a:solidFill>
          <a:schemeClr val="tx1"/>
        </a:solidFill>
        <a:latin typeface="+mn-lt"/>
        <a:ea typeface="+mn-ea"/>
        <a:cs typeface="+mn-cs"/>
      </a:defRPr>
    </a:lvl5pPr>
    <a:lvl6pPr marL="9143064" algn="l" defTabSz="3657224" rtl="0" eaLnBrk="1" latinLnBrk="0" hangingPunct="1">
      <a:defRPr sz="4800" kern="1200">
        <a:solidFill>
          <a:schemeClr val="tx1"/>
        </a:solidFill>
        <a:latin typeface="+mn-lt"/>
        <a:ea typeface="+mn-ea"/>
        <a:cs typeface="+mn-cs"/>
      </a:defRPr>
    </a:lvl6pPr>
    <a:lvl7pPr marL="10971680" algn="l" defTabSz="3657224" rtl="0" eaLnBrk="1" latinLnBrk="0" hangingPunct="1">
      <a:defRPr sz="4800" kern="1200">
        <a:solidFill>
          <a:schemeClr val="tx1"/>
        </a:solidFill>
        <a:latin typeface="+mn-lt"/>
        <a:ea typeface="+mn-ea"/>
        <a:cs typeface="+mn-cs"/>
      </a:defRPr>
    </a:lvl7pPr>
    <a:lvl8pPr marL="12800296" algn="l" defTabSz="3657224" rtl="0" eaLnBrk="1" latinLnBrk="0" hangingPunct="1">
      <a:defRPr sz="4800" kern="1200">
        <a:solidFill>
          <a:schemeClr val="tx1"/>
        </a:solidFill>
        <a:latin typeface="+mn-lt"/>
        <a:ea typeface="+mn-ea"/>
        <a:cs typeface="+mn-cs"/>
      </a:defRPr>
    </a:lvl8pPr>
    <a:lvl9pPr marL="14628908" algn="l" defTabSz="3657224"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3657224" rtl="0" eaLnBrk="1" fontAlgn="auto" latinLnBrk="0" hangingPunct="1">
              <a:lnSpc>
                <a:spcPct val="100000"/>
              </a:lnSpc>
              <a:spcBef>
                <a:spcPts val="0"/>
              </a:spcBef>
              <a:spcAft>
                <a:spcPts val="0"/>
              </a:spcAft>
              <a:buClrTx/>
              <a:buSzTx/>
              <a:buFontTx/>
              <a:buNone/>
              <a:tabLst/>
              <a:defRPr/>
            </a:pPr>
            <a:r>
              <a:rPr lang="en-US" sz="4800" b="0" i="0" u="none" strike="noStrike" kern="1200" dirty="0">
                <a:solidFill>
                  <a:schemeClr val="tx1"/>
                </a:solidFill>
                <a:effectLst/>
                <a:latin typeface="+mn-lt"/>
                <a:ea typeface="+mn-ea"/>
                <a:cs typeface="+mn-cs"/>
              </a:rPr>
              <a:t>AEM diagram. A representation of all factors taken into account within AEM, including (A) characteristics of each projectile in the population, (B) atmospheric effects and impact characteristics, and (C) atmospheric conditions and target characteristics. See Section~\ref{</a:t>
            </a:r>
            <a:r>
              <a:rPr lang="en-US" sz="4800" b="0" i="0" u="none" strike="noStrike" kern="1200" dirty="0" err="1">
                <a:solidFill>
                  <a:schemeClr val="tx1"/>
                </a:solidFill>
                <a:effectLst/>
                <a:latin typeface="+mn-lt"/>
                <a:ea typeface="+mn-ea"/>
                <a:cs typeface="+mn-cs"/>
              </a:rPr>
              <a:t>sec:methodover</a:t>
            </a:r>
            <a:r>
              <a:rPr lang="en-US" sz="4800" b="0" i="0" u="none" strike="noStrike" kern="1200" dirty="0">
                <a:solidFill>
                  <a:schemeClr val="tx1"/>
                </a:solidFill>
                <a:effectLst/>
                <a:latin typeface="+mn-lt"/>
                <a:ea typeface="+mn-ea"/>
                <a:cs typeface="+mn-cs"/>
              </a:rPr>
              <a:t>} for reference.</a:t>
            </a:r>
            <a:r>
              <a:rPr lang="en-US" sz="48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1</a:t>
            </a:fld>
            <a:endParaRPr lang="en-US"/>
          </a:p>
        </p:txBody>
      </p:sp>
    </p:spTree>
    <p:extLst>
      <p:ext uri="{BB962C8B-B14F-4D97-AF65-F5344CB8AC3E}">
        <p14:creationId xmlns:p14="http://schemas.microsoft.com/office/powerpoint/2010/main" val="16362051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sz="1800" b="0" i="0" u="none" strike="noStrike" baseline="0" dirty="0">
                <a:solidFill>
                  <a:srgbClr val="99FF99"/>
                </a:solidFill>
                <a:latin typeface="Courier New" panose="02070309020205020404" pitchFamily="49" charset="0"/>
              </a:rPr>
              <a:t>%% Theoretical Venusian Crater Size-Frequency Distribution</a:t>
            </a:r>
          </a:p>
          <a:p>
            <a:r>
              <a:rPr lang="en-US" sz="1800" b="0" i="0" u="none" strike="noStrike" baseline="0" dirty="0">
                <a:solidFill>
                  <a:srgbClr val="99FF99"/>
                </a:solidFill>
                <a:latin typeface="Courier New" panose="02070309020205020404" pitchFamily="49" charset="0"/>
              </a:rPr>
              <a:t>% Atmospheric effects code</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Developed by: Marissa Dudek (1), R Shane </a:t>
            </a:r>
            <a:r>
              <a:rPr lang="en-US" sz="1800" b="0" i="0" u="none" strike="noStrike" baseline="0" dirty="0" err="1">
                <a:solidFill>
                  <a:srgbClr val="99FF99"/>
                </a:solidFill>
                <a:latin typeface="Courier New" panose="02070309020205020404" pitchFamily="49" charset="0"/>
              </a:rPr>
              <a:t>McGary</a:t>
            </a:r>
            <a:r>
              <a:rPr lang="en-US" sz="1800" b="0" i="0" u="none" strike="noStrike" baseline="0" dirty="0">
                <a:solidFill>
                  <a:srgbClr val="99FF99"/>
                </a:solidFill>
                <a:latin typeface="Courier New" panose="02070309020205020404" pitchFamily="49" charset="0"/>
              </a:rPr>
              <a:t> (2)</a:t>
            </a:r>
          </a:p>
          <a:p>
            <a:r>
              <a:rPr lang="en-US" sz="1800" b="0" i="0" u="none" strike="noStrike" baseline="0" dirty="0">
                <a:solidFill>
                  <a:srgbClr val="99FF99"/>
                </a:solidFill>
                <a:latin typeface="Courier New" panose="02070309020205020404" pitchFamily="49" charset="0"/>
              </a:rPr>
              <a:t>% (1) University of North Carolina at Chapel Hill, Geological Sciences</a:t>
            </a:r>
          </a:p>
          <a:p>
            <a:r>
              <a:rPr lang="en-US" sz="1800" b="0" i="0" u="none" strike="noStrike" baseline="0" dirty="0">
                <a:solidFill>
                  <a:srgbClr val="99FF99"/>
                </a:solidFill>
                <a:latin typeface="Courier New" panose="02070309020205020404" pitchFamily="49" charset="0"/>
              </a:rPr>
              <a:t>% (2) James Madison University, Geology and Environmental Sciences</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Clean workspace</a:t>
            </a:r>
          </a:p>
          <a:p>
            <a:r>
              <a:rPr lang="en-US" sz="1800" b="0" i="0" u="none" strike="noStrike" baseline="0" dirty="0" err="1">
                <a:solidFill>
                  <a:srgbClr val="000000"/>
                </a:solidFill>
                <a:latin typeface="Courier New" panose="02070309020205020404" pitchFamily="49" charset="0"/>
              </a:rPr>
              <a:t>clc</a:t>
            </a:r>
            <a:r>
              <a:rPr lang="en-US" sz="1800" b="0" i="0" u="none" strike="noStrike" baseline="0" dirty="0">
                <a:solidFill>
                  <a:srgbClr val="000000"/>
                </a:solidFill>
                <a:latin typeface="Courier New" panose="02070309020205020404" pitchFamily="49" charset="0"/>
              </a:rPr>
              <a:t>; format </a:t>
            </a:r>
            <a:r>
              <a:rPr lang="en-US" sz="1800" b="0" i="0" u="none" strike="noStrike" baseline="0" dirty="0">
                <a:solidFill>
                  <a:srgbClr val="DE7D00"/>
                </a:solidFill>
                <a:latin typeface="Courier New" panose="02070309020205020404" pitchFamily="49" charset="0"/>
              </a:rPr>
              <a:t>long</a:t>
            </a:r>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000000"/>
                </a:solidFill>
                <a:latin typeface="Courier New" panose="02070309020205020404" pitchFamily="49" charset="0"/>
              </a:rPr>
              <a:t>counter = 0;</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Import previously created workspace</a:t>
            </a:r>
          </a:p>
          <a:p>
            <a:r>
              <a:rPr lang="en-US" sz="1800" b="0" i="0" u="none" strike="noStrike" baseline="0" dirty="0">
                <a:solidFill>
                  <a:srgbClr val="99FF99"/>
                </a:solidFill>
                <a:latin typeface="Courier New" panose="02070309020205020404" pitchFamily="49" charset="0"/>
              </a:rPr>
              <a:t>% ... Read as '</a:t>
            </a:r>
            <a:r>
              <a:rPr lang="en-US" sz="1800" b="0" i="0" u="none" strike="noStrike" baseline="0" dirty="0" err="1">
                <a:solidFill>
                  <a:srgbClr val="99FF99"/>
                </a:solidFill>
                <a:latin typeface="Courier New" panose="02070309020205020404" pitchFamily="49" charset="0"/>
              </a:rPr>
              <a:t>SectionsOfCodeRun_Date_Target_NumberProjectiles</a:t>
            </a:r>
            <a:r>
              <a:rPr lang="en-US" sz="1800" b="0" i="0" u="none" strike="noStrike" baseline="0" dirty="0">
                <a:solidFill>
                  <a:srgbClr val="99FF99"/>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load(</a:t>
            </a:r>
            <a:r>
              <a:rPr lang="en-US" sz="1800" b="0" i="0" u="none" strike="noStrike" baseline="0" dirty="0">
                <a:solidFill>
                  <a:srgbClr val="DE7D00"/>
                </a:solidFill>
                <a:latin typeface="Courier New" panose="02070309020205020404" pitchFamily="49" charset="0"/>
              </a:rPr>
              <a:t>'CSFD_211005_ProjectilePop_unique\</a:t>
            </a:r>
            <a:r>
              <a:rPr lang="en-US" sz="1800" b="0" i="0" u="none" strike="noStrike" baseline="0" dirty="0" err="1">
                <a:solidFill>
                  <a:srgbClr val="DE7D00"/>
                </a:solidFill>
                <a:latin typeface="Courier New" panose="02070309020205020404" pitchFamily="49" charset="0"/>
              </a:rPr>
              <a:t>All_Variables.mat</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Establish zeros </a:t>
            </a:r>
            <a:r>
              <a:rPr lang="en-US" sz="1800" b="0" i="0" u="none" strike="noStrike" baseline="0" dirty="0" err="1">
                <a:solidFill>
                  <a:srgbClr val="99FF99"/>
                </a:solidFill>
                <a:latin typeface="Courier New" panose="02070309020205020404" pitchFamily="49" charset="0"/>
              </a:rPr>
              <a:t>matricies</a:t>
            </a:r>
            <a:endParaRPr lang="en-US" sz="1800" b="0" i="0" u="none" strike="noStrike" baseline="0" dirty="0">
              <a:solidFill>
                <a:srgbClr val="99FF99"/>
              </a:solidFill>
              <a:latin typeface="Courier New" panose="02070309020205020404" pitchFamily="49" charset="0"/>
            </a:endParaRPr>
          </a:p>
          <a:p>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 = (1:1:200000).';</a:t>
            </a:r>
          </a:p>
          <a:p>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 = zeros(200000,1);</a:t>
            </a:r>
          </a:p>
          <a:p>
            <a:r>
              <a:rPr lang="en-US" sz="1800" b="0" i="0" u="none" strike="noStrike" baseline="0" dirty="0" err="1">
                <a:solidFill>
                  <a:srgbClr val="000000"/>
                </a:solidFill>
                <a:latin typeface="Courier New" panose="02070309020205020404" pitchFamily="49" charset="0"/>
              </a:rPr>
              <a:t>proj_zrho</a:t>
            </a:r>
            <a:r>
              <a:rPr lang="en-US" sz="1800" b="0" i="0" u="none" strike="noStrike" baseline="0" dirty="0">
                <a:solidFill>
                  <a:srgbClr val="000000"/>
                </a:solidFill>
                <a:latin typeface="Courier New" panose="02070309020205020404" pitchFamily="49" charset="0"/>
              </a:rPr>
              <a:t> = zeros(200000,1);</a:t>
            </a:r>
          </a:p>
          <a:p>
            <a:r>
              <a:rPr lang="en-US" sz="1800" b="0" i="0" u="none" strike="noStrike" baseline="0" dirty="0" err="1">
                <a:solidFill>
                  <a:srgbClr val="000000"/>
                </a:solidFill>
                <a:latin typeface="Courier New" panose="02070309020205020404" pitchFamily="49" charset="0"/>
              </a:rPr>
              <a:t>proj_zpress</a:t>
            </a:r>
            <a:r>
              <a:rPr lang="en-US" sz="1800" b="0" i="0" u="none" strike="noStrike" baseline="0" dirty="0">
                <a:solidFill>
                  <a:srgbClr val="000000"/>
                </a:solidFill>
                <a:latin typeface="Courier New" panose="02070309020205020404" pitchFamily="49" charset="0"/>
              </a:rPr>
              <a:t> = zeros(200000,1);</a:t>
            </a:r>
          </a:p>
          <a:p>
            <a:r>
              <a:rPr lang="en-US" sz="1800" b="0" i="0" u="none" strike="noStrike" baseline="0" dirty="0" err="1">
                <a:solidFill>
                  <a:srgbClr val="000000"/>
                </a:solidFill>
                <a:latin typeface="Courier New" panose="02070309020205020404" pitchFamily="49" charset="0"/>
              </a:rPr>
              <a:t>flag.zrho</a:t>
            </a:r>
            <a:r>
              <a:rPr lang="en-US" sz="1800" b="0" i="0" u="none" strike="noStrike" baseline="0" dirty="0">
                <a:solidFill>
                  <a:srgbClr val="000000"/>
                </a:solidFill>
                <a:latin typeface="Courier New" panose="02070309020205020404" pitchFamily="49" charset="0"/>
              </a:rPr>
              <a:t>(1) = 2;</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Venus</a:t>
            </a:r>
          </a:p>
          <a:p>
            <a:r>
              <a:rPr lang="en-US" sz="1800" b="0" i="0" u="none" strike="noStrike" baseline="0" dirty="0">
                <a:solidFill>
                  <a:srgbClr val="00FFFF"/>
                </a:solidFill>
                <a:latin typeface="Courier New" panose="02070309020205020404" pitchFamily="49" charset="0"/>
              </a:rPr>
              <a:t>for</a:t>
            </a:r>
            <a:r>
              <a:rPr lang="en-US" sz="1800" b="0" i="0" u="none" strike="noStrike" baseline="0" dirty="0">
                <a:solidFill>
                  <a:srgbClr val="000000"/>
                </a:solidFill>
                <a:latin typeface="Courier New" panose="02070309020205020404" pitchFamily="49" charset="0"/>
              </a:rPr>
              <a:t> j = 1:200000</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Blumenthal, Kay, </a:t>
            </a:r>
            <a:r>
              <a:rPr lang="en-US" sz="1800" b="0" i="0" u="none" strike="noStrike" baseline="0" dirty="0" err="1">
                <a:solidFill>
                  <a:srgbClr val="99FF99"/>
                </a:solidFill>
                <a:latin typeface="Courier New" panose="02070309020205020404" pitchFamily="49" charset="0"/>
              </a:rPr>
              <a:t>Palen</a:t>
            </a:r>
            <a:r>
              <a:rPr lang="en-US" sz="1800" b="0" i="0" u="none" strike="noStrike" baseline="0" dirty="0">
                <a:solidFill>
                  <a:srgbClr val="99FF99"/>
                </a:solidFill>
                <a:latin typeface="Courier New" panose="02070309020205020404" pitchFamily="49" charset="0"/>
              </a:rPr>
              <a:t>, Smith (2012). Understanding Our Universe. New York: W.W. Norton &amp; Company. p. 167. ISBN 9780393912104.</a:t>
            </a:r>
          </a:p>
          <a:p>
            <a:r>
              <a:rPr lang="en-US" sz="1800" b="0" i="0" u="none" strike="noStrike" baseline="0" dirty="0">
                <a:solidFill>
                  <a:srgbClr val="99FF99"/>
                </a:solidFill>
                <a:latin typeface="Courier New" panose="02070309020205020404" pitchFamily="49" charset="0"/>
              </a:rPr>
              <a:t>% ... temperature (C)</a:t>
            </a:r>
          </a:p>
          <a:p>
            <a:r>
              <a:rPr lang="da-DK" sz="1800" b="0" i="0" u="none" strike="noStrike" baseline="0" dirty="0">
                <a:solidFill>
                  <a:srgbClr val="00FFFF"/>
                </a:solidFill>
                <a:latin typeface="Courier New" panose="02070309020205020404" pitchFamily="49" charset="0"/>
              </a:rPr>
              <a:t>if</a:t>
            </a:r>
            <a:r>
              <a:rPr lang="da-DK" sz="1800" b="0" i="0" u="none" strike="noStrike" baseline="0" dirty="0">
                <a:solidFill>
                  <a:srgbClr val="000000"/>
                </a:solidFill>
                <a:latin typeface="Courier New" panose="02070309020205020404" pitchFamily="49" charset="0"/>
              </a:rPr>
              <a:t> proj_alt(j) &gt;= 150000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127;</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110000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(j)-150000)/((150000-110000)/((127)-(-112))))+(127);    </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100000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-112;</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90000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(j)-100000)/((100000-90000)/((-112)-(-104))))+(-112);</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80000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(j)-90000)/((90000-80000)/((-104)-(-76))))+(-104);</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70000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(j)-80000)/((80000-70000)/((-76)-(-43))))+(-76);</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60000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(j)-70000)/((70000-60000)/((-43)-(-10))))+(-43);</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55000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(j)-60000)/((60000-55000)/((-10)-(27))))+(-10);        </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50000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(j)-55000)/((55000-50000)/((27)-(75))))+(27);</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45000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(j)-50000)/((50000-45000)/((75)-(110))))+(75);  </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40000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(j)-45000)/((45000-40000)/((110)-(143))))+(110);</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30000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(j)-40000)/((40000-30000)/((143)-(222))))+(143);</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20000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(j)-30000)/((30000-20000)/((222)-(306))))+(222);</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10000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(j)-20000)/((20000-10000)/((306)-(385))))+(306);</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(j)-10000)/((10000-0)/(385-(462))))+(385);</a:t>
            </a:r>
          </a:p>
          <a:p>
            <a:r>
              <a:rPr lang="en-US" sz="1800" b="0" i="0" u="none" strike="noStrike" baseline="0" dirty="0">
                <a:solidFill>
                  <a:srgbClr val="00FFFF"/>
                </a:solidFill>
                <a:latin typeface="Courier New" panose="02070309020205020404" pitchFamily="49" charset="0"/>
              </a:rPr>
              <a:t>end</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convert temperature from </a:t>
            </a:r>
            <a:r>
              <a:rPr lang="en-US" sz="1800" b="0" i="0" u="none" strike="noStrike" baseline="0" dirty="0" err="1">
                <a:solidFill>
                  <a:srgbClr val="99FF99"/>
                </a:solidFill>
                <a:latin typeface="Courier New" panose="02070309020205020404" pitchFamily="49" charset="0"/>
              </a:rPr>
              <a:t>celcius</a:t>
            </a:r>
            <a:r>
              <a:rPr lang="en-US" sz="1800" b="0" i="0" u="none" strike="noStrike" baseline="0" dirty="0">
                <a:solidFill>
                  <a:srgbClr val="99FF99"/>
                </a:solidFill>
                <a:latin typeface="Courier New" panose="02070309020205020404" pitchFamily="49" charset="0"/>
              </a:rPr>
              <a:t> to kelvin (K)</a:t>
            </a:r>
          </a:p>
          <a:p>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+ 273.15);</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density (kg/m3)</a:t>
            </a:r>
          </a:p>
          <a:p>
            <a:r>
              <a:rPr lang="en-US" sz="1800" b="0" i="0" u="none" strike="noStrike" baseline="0" dirty="0">
                <a:solidFill>
                  <a:srgbClr val="00FFFF"/>
                </a:solidFill>
                <a:latin typeface="Courier New" panose="02070309020205020404" pitchFamily="49" charset="0"/>
              </a:rPr>
              <a:t>if</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flag.zrho</a:t>
            </a:r>
            <a:r>
              <a:rPr lang="en-US" sz="1800" b="0" i="0" u="none" strike="noStrike" baseline="0" dirty="0">
                <a:solidFill>
                  <a:srgbClr val="000000"/>
                </a:solidFill>
                <a:latin typeface="Courier New" panose="02070309020205020404" pitchFamily="49" charset="0"/>
              </a:rPr>
              <a:t>(1) == 1</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proj_zrho</a:t>
            </a:r>
            <a:r>
              <a:rPr lang="en-US" sz="1800" b="0" i="0" u="none" strike="noStrike" baseline="0" dirty="0">
                <a:solidFill>
                  <a:srgbClr val="000000"/>
                </a:solidFill>
                <a:latin typeface="Courier New" panose="02070309020205020404" pitchFamily="49" charset="0"/>
              </a:rPr>
              <a:t>(j) = 67 * (exp(-</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a:t>
            </a:r>
            <a:r>
              <a:rPr lang="en-US" sz="1800" b="0" i="0" u="none" strike="noStrike" baseline="0" dirty="0" err="1">
                <a:solidFill>
                  <a:srgbClr val="000000"/>
                </a:solidFill>
                <a:latin typeface="Courier New" panose="02070309020205020404" pitchFamily="49" charset="0"/>
              </a:rPr>
              <a:t>H.target</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FFFF"/>
                </a:solidFill>
                <a:latin typeface="Courier New" panose="02070309020205020404" pitchFamily="49" charset="0"/>
              </a:rPr>
              <a:t>else</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99FF99"/>
                </a:solidFill>
                <a:latin typeface="Courier New" panose="02070309020205020404" pitchFamily="49" charset="0"/>
              </a:rPr>
              <a:t>% Herrick and Phillips (pg. 260-261)</a:t>
            </a:r>
          </a:p>
          <a:p>
            <a:r>
              <a:rPr lang="da-DK" sz="1800" b="0" i="0" u="none" strike="noStrike" baseline="0" dirty="0">
                <a:solidFill>
                  <a:srgbClr val="000000"/>
                </a:solidFill>
                <a:latin typeface="Courier New" panose="02070309020205020404" pitchFamily="49" charset="0"/>
              </a:rPr>
              <a:t>    </a:t>
            </a:r>
            <a:r>
              <a:rPr lang="da-DK" sz="1800" b="0" i="0" u="none" strike="noStrike" baseline="0" dirty="0">
                <a:solidFill>
                  <a:srgbClr val="00FFFF"/>
                </a:solidFill>
                <a:latin typeface="Courier New" panose="02070309020205020404" pitchFamily="49" charset="0"/>
              </a:rPr>
              <a:t>if</a:t>
            </a:r>
            <a:r>
              <a:rPr lang="da-DK" sz="1800" b="0" i="0" u="none" strike="noStrike" baseline="0" dirty="0">
                <a:solidFill>
                  <a:srgbClr val="000000"/>
                </a:solidFill>
                <a:latin typeface="Courier New" panose="02070309020205020404" pitchFamily="49" charset="0"/>
              </a:rPr>
              <a:t> proj_alt(j) &gt;= 70000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proj_zrho</a:t>
            </a:r>
            <a:r>
              <a:rPr lang="en-US" sz="1800" b="0" i="0" u="none" strike="noStrike" baseline="0" dirty="0">
                <a:solidFill>
                  <a:srgbClr val="000000"/>
                </a:solidFill>
                <a:latin typeface="Courier New" panose="02070309020205020404" pitchFamily="49" charset="0"/>
              </a:rPr>
              <a:t>(j) = 0.0789 * (exp(-23.3*((</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(j)-70000)/100000)));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proj_zrho</a:t>
            </a:r>
            <a:r>
              <a:rPr lang="en-US" sz="1800" b="0" i="0" u="none" strike="noStrike" baseline="0" dirty="0">
                <a:solidFill>
                  <a:srgbClr val="99FF99"/>
                </a:solidFill>
                <a:latin typeface="Courier New" panose="02070309020205020404" pitchFamily="49" charset="0"/>
              </a:rPr>
              <a:t>(j) = 67 * (exp(-</a:t>
            </a:r>
            <a:r>
              <a:rPr lang="en-US" sz="1800" b="0" i="0" u="none" strike="noStrike" baseline="0" dirty="0" err="1">
                <a:solidFill>
                  <a:srgbClr val="99FF99"/>
                </a:solidFill>
                <a:latin typeface="Courier New" panose="02070309020205020404" pitchFamily="49" charset="0"/>
              </a:rPr>
              <a:t>proj_alt</a:t>
            </a:r>
            <a:r>
              <a:rPr lang="en-US" sz="1800" b="0" i="0" u="none" strike="noStrike" baseline="0" dirty="0">
                <a:solidFill>
                  <a:srgbClr val="99FF99"/>
                </a:solidFill>
                <a:latin typeface="Courier New" panose="02070309020205020404" pitchFamily="49" charset="0"/>
              </a:rPr>
              <a:t>(j)/</a:t>
            </a:r>
            <a:r>
              <a:rPr lang="en-US" sz="1800" b="0" i="0" u="none" strike="noStrike" baseline="0" dirty="0" err="1">
                <a:solidFill>
                  <a:srgbClr val="99FF99"/>
                </a:solidFill>
                <a:latin typeface="Courier New" panose="02070309020205020404" pitchFamily="49" charset="0"/>
              </a:rPr>
              <a:t>H.target</a:t>
            </a:r>
            <a:r>
              <a:rPr lang="en-US" sz="1800" b="0" i="0" u="none" strike="noStrike" baseline="0" dirty="0">
                <a:solidFill>
                  <a:srgbClr val="99FF99"/>
                </a:solidFill>
                <a:latin typeface="Courier New" panose="02070309020205020404" pitchFamily="49" charset="0"/>
              </a:rPr>
              <a:t>));</a:t>
            </a:r>
          </a:p>
          <a:p>
            <a:r>
              <a:rPr lang="da-DK" sz="1800" b="0" i="0" u="none" strike="noStrike" baseline="0" dirty="0">
                <a:solidFill>
                  <a:srgbClr val="000000"/>
                </a:solidFill>
                <a:latin typeface="Courier New" panose="02070309020205020404" pitchFamily="49" charset="0"/>
              </a:rPr>
              <a:t>    </a:t>
            </a:r>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&lt; 70000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proj_zrho</a:t>
            </a:r>
            <a:r>
              <a:rPr lang="en-US" sz="1800" b="0" i="0" u="none" strike="noStrike" baseline="0" dirty="0">
                <a:solidFill>
                  <a:srgbClr val="000000"/>
                </a:solidFill>
                <a:latin typeface="Courier New" panose="02070309020205020404" pitchFamily="49" charset="0"/>
              </a:rPr>
              <a:t>(j) =  67 * ((1-(</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(j)/94800))^5);    </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00FFFF"/>
                </a:solidFill>
                <a:latin typeface="Courier New" panose="02070309020205020404" pitchFamily="49" charset="0"/>
              </a:rPr>
              <a:t>end</a:t>
            </a:r>
          </a:p>
          <a:p>
            <a:r>
              <a:rPr lang="en-US" sz="1800" b="0" i="0" u="none" strike="noStrike" baseline="0" dirty="0">
                <a:solidFill>
                  <a:srgbClr val="00FFFF"/>
                </a:solidFill>
                <a:latin typeface="Courier New" panose="02070309020205020404" pitchFamily="49" charset="0"/>
              </a:rPr>
              <a:t>end</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pressure (Pa)</a:t>
            </a:r>
          </a:p>
          <a:p>
            <a:r>
              <a:rPr lang="en-US" sz="1800" b="0" i="0" u="none" strike="noStrike" baseline="0" dirty="0" err="1">
                <a:solidFill>
                  <a:srgbClr val="000000"/>
                </a:solidFill>
                <a:latin typeface="Courier New" panose="02070309020205020404" pitchFamily="49" charset="0"/>
              </a:rPr>
              <a:t>proj_zpress</a:t>
            </a:r>
            <a:r>
              <a:rPr lang="en-US" sz="1800" b="0" i="0" u="none" strike="noStrike" baseline="0" dirty="0">
                <a:solidFill>
                  <a:srgbClr val="000000"/>
                </a:solidFill>
                <a:latin typeface="Courier New" panose="02070309020205020404" pitchFamily="49" charset="0"/>
              </a:rPr>
              <a:t>(j) = (93.22*(10^5)) * (exp((-</a:t>
            </a:r>
            <a:r>
              <a:rPr lang="en-US" sz="1800" b="0" i="0" u="none" strike="noStrike" baseline="0" dirty="0" err="1">
                <a:solidFill>
                  <a:srgbClr val="000000"/>
                </a:solidFill>
                <a:latin typeface="Courier New" panose="02070309020205020404" pitchFamily="49" charset="0"/>
              </a:rPr>
              <a:t>g.Venus</a:t>
            </a:r>
            <a:r>
              <a:rPr lang="en-US" sz="1800" b="0" i="0" u="none" strike="noStrike" baseline="0" dirty="0">
                <a:solidFill>
                  <a:srgbClr val="000000"/>
                </a:solidFill>
                <a:latin typeface="Courier New" panose="02070309020205020404" pitchFamily="49" charset="0"/>
              </a:rPr>
              <a:t>*0.04334*</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(j))/(8.314*737)));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00FFFF"/>
                </a:solidFill>
                <a:latin typeface="Courier New" panose="02070309020205020404" pitchFamily="49" charset="0"/>
              </a:rPr>
              <a:t>end</a:t>
            </a:r>
          </a:p>
          <a:p>
            <a:r>
              <a:rPr lang="en-US" sz="1800" b="0" i="0" u="none" strike="noStrike" baseline="0" dirty="0" err="1">
                <a:solidFill>
                  <a:srgbClr val="000000"/>
                </a:solidFill>
                <a:latin typeface="Courier New" panose="02070309020205020404" pitchFamily="49" charset="0"/>
              </a:rPr>
              <a:t>Vztemp</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a:t>
            </a:r>
          </a:p>
          <a:p>
            <a:r>
              <a:rPr lang="en-US" sz="1800" b="0" i="0" u="none" strike="noStrike" baseline="0" dirty="0" err="1">
                <a:solidFill>
                  <a:srgbClr val="000000"/>
                </a:solidFill>
                <a:latin typeface="Courier New" panose="02070309020205020404" pitchFamily="49" charset="0"/>
              </a:rPr>
              <a:t>Vzrho</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proj_zrho</a:t>
            </a:r>
            <a:r>
              <a:rPr lang="en-US" sz="1800" b="0" i="0" u="none" strike="noStrike" baseline="0" dirty="0">
                <a:solidFill>
                  <a:srgbClr val="000000"/>
                </a:solidFill>
                <a:latin typeface="Courier New" panose="02070309020205020404" pitchFamily="49" charset="0"/>
              </a:rPr>
              <a:t>;</a:t>
            </a:r>
          </a:p>
          <a:p>
            <a:r>
              <a:rPr lang="en-US" sz="1800" b="0" i="0" u="none" strike="noStrike" baseline="0" dirty="0" err="1">
                <a:solidFill>
                  <a:srgbClr val="000000"/>
                </a:solidFill>
                <a:latin typeface="Courier New" panose="02070309020205020404" pitchFamily="49" charset="0"/>
              </a:rPr>
              <a:t>Vzpress</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proj_zpress</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Earth</a:t>
            </a:r>
          </a:p>
          <a:p>
            <a:r>
              <a:rPr lang="en-US" sz="1800" b="0" i="0" u="none" strike="noStrike" baseline="0" dirty="0">
                <a:solidFill>
                  <a:srgbClr val="00FFFF"/>
                </a:solidFill>
                <a:latin typeface="Courier New" panose="02070309020205020404" pitchFamily="49" charset="0"/>
              </a:rPr>
              <a:t>for</a:t>
            </a:r>
            <a:r>
              <a:rPr lang="en-US" sz="1800" b="0" i="0" u="none" strike="noStrike" baseline="0" dirty="0">
                <a:solidFill>
                  <a:srgbClr val="000000"/>
                </a:solidFill>
                <a:latin typeface="Courier New" panose="02070309020205020404" pitchFamily="49" charset="0"/>
              </a:rPr>
              <a:t> j = 1:200000</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temperature (C)</a:t>
            </a:r>
          </a:p>
          <a:p>
            <a:r>
              <a:rPr lang="da-DK" sz="1800" b="0" i="0" u="none" strike="noStrike" baseline="0" dirty="0">
                <a:solidFill>
                  <a:srgbClr val="00FFFF"/>
                </a:solidFill>
                <a:latin typeface="Courier New" panose="02070309020205020404" pitchFamily="49" charset="0"/>
              </a:rPr>
              <a:t>if</a:t>
            </a:r>
            <a:r>
              <a:rPr lang="da-DK" sz="1800" b="0" i="0" u="none" strike="noStrike" baseline="0" dirty="0">
                <a:solidFill>
                  <a:srgbClr val="000000"/>
                </a:solidFill>
                <a:latin typeface="Courier New" panose="02070309020205020404" pitchFamily="49" charset="0"/>
              </a:rPr>
              <a:t> proj_alt(j) &gt;= 110000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200;</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90500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(j)-110000)/((110000-90500)/(200-(-83))))+(200);</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80000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-83;</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60500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(j)-80000)/((80000-60500)/((-83)-(-17))))+(-83);</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52500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(j)-60500)/((60500-52500)/((-17)-(-3))))+(-17);</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48500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-3;</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32000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(j)-48500)/((48500-32000)/((-3)-(-45))))+(-3);</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20000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(j)-32000)/((32000-20000)/((-45)-(-57))))+(-45);</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11000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-57;</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(j)-11000)/((11000-0)/(14+(-57))))+(-57);</a:t>
            </a:r>
          </a:p>
          <a:p>
            <a:r>
              <a:rPr lang="en-US" sz="1800" b="0" i="0" u="none" strike="noStrike" baseline="0" dirty="0">
                <a:solidFill>
                  <a:srgbClr val="00FFFF"/>
                </a:solidFill>
                <a:latin typeface="Courier New" panose="02070309020205020404" pitchFamily="49" charset="0"/>
              </a:rPr>
              <a:t>end</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convert temperature from </a:t>
            </a:r>
            <a:r>
              <a:rPr lang="en-US" sz="1800" b="0" i="0" u="none" strike="noStrike" baseline="0" dirty="0" err="1">
                <a:solidFill>
                  <a:srgbClr val="99FF99"/>
                </a:solidFill>
                <a:latin typeface="Courier New" panose="02070309020205020404" pitchFamily="49" charset="0"/>
              </a:rPr>
              <a:t>celcius</a:t>
            </a:r>
            <a:r>
              <a:rPr lang="en-US" sz="1800" b="0" i="0" u="none" strike="noStrike" baseline="0" dirty="0">
                <a:solidFill>
                  <a:srgbClr val="99FF99"/>
                </a:solidFill>
                <a:latin typeface="Courier New" panose="02070309020205020404" pitchFamily="49" charset="0"/>
              </a:rPr>
              <a:t> to kelvin</a:t>
            </a:r>
          </a:p>
          <a:p>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+ 273.15);</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density (kg/m3)</a:t>
            </a:r>
          </a:p>
          <a:p>
            <a:r>
              <a:rPr lang="en-US" sz="1800" b="0" i="0" u="none" strike="noStrike" baseline="0" dirty="0" err="1">
                <a:solidFill>
                  <a:srgbClr val="000000"/>
                </a:solidFill>
                <a:latin typeface="Courier New" panose="02070309020205020404" pitchFamily="49" charset="0"/>
              </a:rPr>
              <a:t>proj_zrho</a:t>
            </a:r>
            <a:r>
              <a:rPr lang="en-US" sz="1800" b="0" i="0" u="none" strike="noStrike" baseline="0" dirty="0">
                <a:solidFill>
                  <a:srgbClr val="000000"/>
                </a:solidFill>
                <a:latin typeface="Courier New" panose="02070309020205020404" pitchFamily="49" charset="0"/>
              </a:rPr>
              <a:t>(j) = (1.20) * (exp(-</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a:t>
            </a:r>
            <a:r>
              <a:rPr lang="en-US" sz="1800" b="0" i="0" u="none" strike="noStrike" baseline="0" dirty="0" err="1">
                <a:solidFill>
                  <a:srgbClr val="000000"/>
                </a:solidFill>
                <a:latin typeface="Courier New" panose="02070309020205020404" pitchFamily="49" charset="0"/>
              </a:rPr>
              <a:t>H.Earth</a:t>
            </a:r>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pressure (Pa)</a:t>
            </a:r>
          </a:p>
          <a:p>
            <a:r>
              <a:rPr lang="en-US" sz="1800" b="0" i="0" u="none" strike="noStrike" baseline="0" dirty="0" err="1">
                <a:solidFill>
                  <a:srgbClr val="000000"/>
                </a:solidFill>
                <a:latin typeface="Courier New" panose="02070309020205020404" pitchFamily="49" charset="0"/>
              </a:rPr>
              <a:t>proj_zpress</a:t>
            </a:r>
            <a:r>
              <a:rPr lang="en-US" sz="1800" b="0" i="0" u="none" strike="noStrike" baseline="0" dirty="0">
                <a:solidFill>
                  <a:srgbClr val="000000"/>
                </a:solidFill>
                <a:latin typeface="Courier New" panose="02070309020205020404" pitchFamily="49" charset="0"/>
              </a:rPr>
              <a:t>(j) = (10.13*(10^4)) * (exp((-</a:t>
            </a:r>
            <a:r>
              <a:rPr lang="en-US" sz="1800" b="0" i="0" u="none" strike="noStrike" baseline="0" dirty="0" err="1">
                <a:solidFill>
                  <a:srgbClr val="000000"/>
                </a:solidFill>
                <a:latin typeface="Courier New" panose="02070309020205020404" pitchFamily="49" charset="0"/>
              </a:rPr>
              <a:t>g.Earth</a:t>
            </a:r>
            <a:r>
              <a:rPr lang="en-US" sz="1800" b="0" i="0" u="none" strike="noStrike" baseline="0" dirty="0">
                <a:solidFill>
                  <a:srgbClr val="000000"/>
                </a:solidFill>
                <a:latin typeface="Courier New" panose="02070309020205020404" pitchFamily="49" charset="0"/>
              </a:rPr>
              <a:t>*0.02896*</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(j))/(8.314*288)));</a:t>
            </a:r>
          </a:p>
          <a:p>
            <a:r>
              <a:rPr lang="en-US" sz="1800" b="0" i="0" u="none" strike="noStrike" baseline="0" dirty="0">
                <a:solidFill>
                  <a:srgbClr val="99FF99"/>
                </a:solidFill>
                <a:latin typeface="Courier New" panose="02070309020205020404" pitchFamily="49" charset="0"/>
              </a:rPr>
              <a:t>% --------------------------- </a:t>
            </a:r>
          </a:p>
          <a:p>
            <a:r>
              <a:rPr lang="en-US" sz="1800" b="0" i="0" u="none" strike="noStrike" baseline="0" dirty="0">
                <a:solidFill>
                  <a:srgbClr val="00FFFF"/>
                </a:solidFill>
                <a:latin typeface="Courier New" panose="02070309020205020404" pitchFamily="49" charset="0"/>
              </a:rPr>
              <a:t>end</a:t>
            </a:r>
          </a:p>
          <a:p>
            <a:r>
              <a:rPr lang="en-US" sz="1800" b="0" i="0" u="none" strike="noStrike" baseline="0" dirty="0" err="1">
                <a:solidFill>
                  <a:srgbClr val="000000"/>
                </a:solidFill>
                <a:latin typeface="Courier New" panose="02070309020205020404" pitchFamily="49" charset="0"/>
              </a:rPr>
              <a:t>Eztemp</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a:t>
            </a:r>
          </a:p>
          <a:p>
            <a:r>
              <a:rPr lang="en-US" sz="1800" b="0" i="0" u="none" strike="noStrike" baseline="0" dirty="0" err="1">
                <a:solidFill>
                  <a:srgbClr val="000000"/>
                </a:solidFill>
                <a:latin typeface="Courier New" panose="02070309020205020404" pitchFamily="49" charset="0"/>
              </a:rPr>
              <a:t>Ezrho</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proj_zrho</a:t>
            </a:r>
            <a:r>
              <a:rPr lang="en-US" sz="1800" b="0" i="0" u="none" strike="noStrike" baseline="0" dirty="0">
                <a:solidFill>
                  <a:srgbClr val="000000"/>
                </a:solidFill>
                <a:latin typeface="Courier New" panose="02070309020205020404" pitchFamily="49" charset="0"/>
              </a:rPr>
              <a:t>;</a:t>
            </a:r>
          </a:p>
          <a:p>
            <a:r>
              <a:rPr lang="en-US" sz="1800" b="0" i="0" u="none" strike="noStrike" baseline="0" dirty="0" err="1">
                <a:solidFill>
                  <a:srgbClr val="000000"/>
                </a:solidFill>
                <a:latin typeface="Courier New" panose="02070309020205020404" pitchFamily="49" charset="0"/>
              </a:rPr>
              <a:t>Ezpress</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proj_zpress</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Mars</a:t>
            </a:r>
          </a:p>
          <a:p>
            <a:r>
              <a:rPr lang="en-US" sz="1800" b="0" i="0" u="none" strike="noStrike" baseline="0" dirty="0">
                <a:solidFill>
                  <a:srgbClr val="00FFFF"/>
                </a:solidFill>
                <a:latin typeface="Courier New" panose="02070309020205020404" pitchFamily="49" charset="0"/>
              </a:rPr>
              <a:t>for</a:t>
            </a:r>
            <a:r>
              <a:rPr lang="en-US" sz="1800" b="0" i="0" u="none" strike="noStrike" baseline="0" dirty="0">
                <a:solidFill>
                  <a:srgbClr val="000000"/>
                </a:solidFill>
                <a:latin typeface="Courier New" panose="02070309020205020404" pitchFamily="49" charset="0"/>
              </a:rPr>
              <a:t> j = 1:200000</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temperature (K)</a:t>
            </a:r>
          </a:p>
          <a:p>
            <a:r>
              <a:rPr lang="da-DK" sz="1800" b="0" i="0" u="none" strike="noStrike" baseline="0" dirty="0">
                <a:solidFill>
                  <a:srgbClr val="00FFFF"/>
                </a:solidFill>
                <a:latin typeface="Courier New" panose="02070309020205020404" pitchFamily="49" charset="0"/>
              </a:rPr>
              <a:t>if</a:t>
            </a:r>
            <a:r>
              <a:rPr lang="da-DK" sz="1800" b="0" i="0" u="none" strike="noStrike" baseline="0" dirty="0">
                <a:solidFill>
                  <a:srgbClr val="000000"/>
                </a:solidFill>
                <a:latin typeface="Courier New" panose="02070309020205020404" pitchFamily="49" charset="0"/>
              </a:rPr>
              <a:t> proj_alt(j) &gt;= 150000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300;           </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120000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(j)-150000)/((150000-120000)/(300-(175))))+(300);         </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100000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(j)-120000)/((120000-100000)/(175-(125))))+(175); </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70000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(j)-90000)/((90000-70000)/(125-(125))))+(125);   </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40000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(j)-70000)/((70000-40000)/(125-(150))))+(125);   </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30000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(j)-40000)/((40000-30000)/(150-(170))))+(150);</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20000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(j)-30000)/((30000-20000)/(170-(190))))+(170);</a:t>
            </a:r>
          </a:p>
          <a:p>
            <a:r>
              <a:rPr lang="da-DK" sz="1800" b="0" i="0" u="none" strike="noStrike" baseline="0" dirty="0">
                <a:solidFill>
                  <a:srgbClr val="00FFFF"/>
                </a:solidFill>
                <a:latin typeface="Courier New" panose="02070309020205020404" pitchFamily="49" charset="0"/>
              </a:rPr>
              <a:t>elseif</a:t>
            </a:r>
            <a:r>
              <a:rPr lang="da-DK" sz="1800" b="0" i="0" u="none" strike="noStrike" baseline="0" dirty="0">
                <a:solidFill>
                  <a:srgbClr val="000000"/>
                </a:solidFill>
                <a:latin typeface="Courier New" panose="02070309020205020404" pitchFamily="49" charset="0"/>
              </a:rPr>
              <a:t> proj_alt(j) &gt;= 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(j)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(j)-20000)/((20000-0)/(190-(209))))+(190);</a:t>
            </a:r>
          </a:p>
          <a:p>
            <a:r>
              <a:rPr lang="en-US" sz="1800" b="0" i="0" u="none" strike="noStrike" baseline="0" dirty="0">
                <a:solidFill>
                  <a:srgbClr val="00FFFF"/>
                </a:solidFill>
                <a:latin typeface="Courier New" panose="02070309020205020404" pitchFamily="49" charset="0"/>
              </a:rPr>
              <a:t>end</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density (kg/m3)</a:t>
            </a:r>
          </a:p>
          <a:p>
            <a:r>
              <a:rPr lang="nl-NL" sz="1800" b="0" i="0" u="none" strike="noStrike" baseline="0" dirty="0">
                <a:solidFill>
                  <a:srgbClr val="000000"/>
                </a:solidFill>
                <a:latin typeface="Courier New" panose="02070309020205020404" pitchFamily="49" charset="0"/>
              </a:rPr>
              <a:t>proj_zrho(j) = (0.02) * (exp(-proj_alt(j)/H.Mars));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 pressure (Pa)</a:t>
            </a:r>
          </a:p>
          <a:p>
            <a:r>
              <a:rPr lang="en-US" sz="1800" b="0" i="0" u="none" strike="noStrike" baseline="0" dirty="0" err="1">
                <a:solidFill>
                  <a:srgbClr val="000000"/>
                </a:solidFill>
                <a:latin typeface="Courier New" panose="02070309020205020404" pitchFamily="49" charset="0"/>
              </a:rPr>
              <a:t>proj_zpress</a:t>
            </a:r>
            <a:r>
              <a:rPr lang="en-US" sz="1800" b="0" i="0" u="none" strike="noStrike" baseline="0" dirty="0">
                <a:solidFill>
                  <a:srgbClr val="000000"/>
                </a:solidFill>
                <a:latin typeface="Courier New" panose="02070309020205020404" pitchFamily="49" charset="0"/>
              </a:rPr>
              <a:t>(j) = (636) * (exp((-</a:t>
            </a:r>
            <a:r>
              <a:rPr lang="en-US" sz="1800" b="0" i="0" u="none" strike="noStrike" baseline="0" dirty="0" err="1">
                <a:solidFill>
                  <a:srgbClr val="000000"/>
                </a:solidFill>
                <a:latin typeface="Courier New" panose="02070309020205020404" pitchFamily="49" charset="0"/>
              </a:rPr>
              <a:t>g.Mars</a:t>
            </a:r>
            <a:r>
              <a:rPr lang="en-US" sz="1800" b="0" i="0" u="none" strike="noStrike" baseline="0" dirty="0">
                <a:solidFill>
                  <a:srgbClr val="000000"/>
                </a:solidFill>
                <a:latin typeface="Courier New" panose="02070309020205020404" pitchFamily="49" charset="0"/>
              </a:rPr>
              <a:t>*0.04334*</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(j))/(8.314*210)));</a:t>
            </a:r>
          </a:p>
          <a:p>
            <a:r>
              <a:rPr lang="en-US" sz="1800" b="0" i="0" u="none" strike="noStrike" baseline="0" dirty="0">
                <a:solidFill>
                  <a:srgbClr val="99FF99"/>
                </a:solidFill>
                <a:latin typeface="Courier New" panose="02070309020205020404" pitchFamily="49" charset="0"/>
              </a:rPr>
              <a:t>% --------------------------- </a:t>
            </a:r>
          </a:p>
          <a:p>
            <a:r>
              <a:rPr lang="en-US" sz="1800" b="0" i="0" u="none" strike="noStrike" baseline="0" dirty="0">
                <a:solidFill>
                  <a:srgbClr val="00FFFF"/>
                </a:solidFill>
                <a:latin typeface="Courier New" panose="02070309020205020404" pitchFamily="49" charset="0"/>
              </a:rPr>
              <a:t>end</a:t>
            </a:r>
          </a:p>
          <a:p>
            <a:r>
              <a:rPr lang="en-US" sz="1800" b="0" i="0" u="none" strike="noStrike" baseline="0" dirty="0" err="1">
                <a:solidFill>
                  <a:srgbClr val="000000"/>
                </a:solidFill>
                <a:latin typeface="Courier New" panose="02070309020205020404" pitchFamily="49" charset="0"/>
              </a:rPr>
              <a:t>Mztemp</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proj_ztemp</a:t>
            </a:r>
            <a:r>
              <a:rPr lang="en-US" sz="1800" b="0" i="0" u="none" strike="noStrike" baseline="0" dirty="0">
                <a:solidFill>
                  <a:srgbClr val="000000"/>
                </a:solidFill>
                <a:latin typeface="Courier New" panose="02070309020205020404" pitchFamily="49" charset="0"/>
              </a:rPr>
              <a:t>;</a:t>
            </a:r>
          </a:p>
          <a:p>
            <a:r>
              <a:rPr lang="en-US" sz="1800" b="0" i="0" u="none" strike="noStrike" baseline="0" dirty="0" err="1">
                <a:solidFill>
                  <a:srgbClr val="000000"/>
                </a:solidFill>
                <a:latin typeface="Courier New" panose="02070309020205020404" pitchFamily="49" charset="0"/>
              </a:rPr>
              <a:t>Mzrho</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proj_zrho</a:t>
            </a:r>
            <a:r>
              <a:rPr lang="en-US" sz="1800" b="0" i="0" u="none" strike="noStrike" baseline="0" dirty="0">
                <a:solidFill>
                  <a:srgbClr val="000000"/>
                </a:solidFill>
                <a:latin typeface="Courier New" panose="02070309020205020404" pitchFamily="49" charset="0"/>
              </a:rPr>
              <a:t>;</a:t>
            </a:r>
          </a:p>
          <a:p>
            <a:r>
              <a:rPr lang="en-US" sz="1800" b="0" i="0" u="none" strike="noStrike" baseline="0" dirty="0" err="1">
                <a:solidFill>
                  <a:srgbClr val="000000"/>
                </a:solidFill>
                <a:latin typeface="Courier New" panose="02070309020205020404" pitchFamily="49" charset="0"/>
              </a:rPr>
              <a:t>Mzpress</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proj_zpress</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Plot</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subplot(1,3,1)</a:t>
            </a:r>
          </a:p>
          <a:p>
            <a:r>
              <a:rPr lang="en-US" sz="1800" b="0" i="0" u="none" strike="noStrike" baseline="0" dirty="0">
                <a:solidFill>
                  <a:srgbClr val="99FF99"/>
                </a:solidFill>
                <a:latin typeface="Courier New" panose="02070309020205020404" pitchFamily="49" charset="0"/>
              </a:rPr>
              <a:t>% plot(</a:t>
            </a:r>
            <a:r>
              <a:rPr lang="en-US" sz="1800" b="0" i="0" u="none" strike="noStrike" baseline="0" dirty="0" err="1">
                <a:solidFill>
                  <a:srgbClr val="99FF99"/>
                </a:solidFill>
                <a:latin typeface="Courier New" panose="02070309020205020404" pitchFamily="49" charset="0"/>
              </a:rPr>
              <a:t>Vztemp,proj_alt</a:t>
            </a:r>
            <a:r>
              <a:rPr lang="en-US" sz="1800" b="0" i="0" u="none" strike="noStrike" baseline="0" dirty="0">
                <a:solidFill>
                  <a:srgbClr val="99FF99"/>
                </a:solidFill>
                <a:latin typeface="Courier New" panose="02070309020205020404" pitchFamily="49" charset="0"/>
              </a:rPr>
              <a:t>/1000,'Color',[0.8500 0.3250 0.0980],'LineWidth',2); hold on;</a:t>
            </a:r>
          </a:p>
          <a:p>
            <a:r>
              <a:rPr lang="en-US" sz="1800" b="0" i="0" u="none" strike="noStrike" baseline="0" dirty="0">
                <a:solidFill>
                  <a:srgbClr val="99FF99"/>
                </a:solidFill>
                <a:latin typeface="Courier New" panose="02070309020205020404" pitchFamily="49" charset="0"/>
              </a:rPr>
              <a:t>% plot(</a:t>
            </a:r>
            <a:r>
              <a:rPr lang="en-US" sz="1800" b="0" i="0" u="none" strike="noStrike" baseline="0" dirty="0" err="1">
                <a:solidFill>
                  <a:srgbClr val="99FF99"/>
                </a:solidFill>
                <a:latin typeface="Courier New" panose="02070309020205020404" pitchFamily="49" charset="0"/>
              </a:rPr>
              <a:t>Eztemp,proj_alt</a:t>
            </a:r>
            <a:r>
              <a:rPr lang="en-US" sz="1800" b="0" i="0" u="none" strike="noStrike" baseline="0" dirty="0">
                <a:solidFill>
                  <a:srgbClr val="99FF99"/>
                </a:solidFill>
                <a:latin typeface="Courier New" panose="02070309020205020404" pitchFamily="49" charset="0"/>
              </a:rPr>
              <a:t>/1000,'Color',[0 0.4470 0.7410],'LineWidth',2); hold on;</a:t>
            </a:r>
          </a:p>
          <a:p>
            <a:r>
              <a:rPr lang="en-US" sz="1800" b="0" i="0" u="none" strike="noStrike" baseline="0" dirty="0">
                <a:solidFill>
                  <a:srgbClr val="99FF99"/>
                </a:solidFill>
                <a:latin typeface="Courier New" panose="02070309020205020404" pitchFamily="49" charset="0"/>
              </a:rPr>
              <a:t>% plot(</a:t>
            </a:r>
            <a:r>
              <a:rPr lang="en-US" sz="1800" b="0" i="0" u="none" strike="noStrike" baseline="0" dirty="0" err="1">
                <a:solidFill>
                  <a:srgbClr val="99FF99"/>
                </a:solidFill>
                <a:latin typeface="Courier New" panose="02070309020205020404" pitchFamily="49" charset="0"/>
              </a:rPr>
              <a:t>Mztemp,proj_alt</a:t>
            </a:r>
            <a:r>
              <a:rPr lang="en-US" sz="1800" b="0" i="0" u="none" strike="noStrike" baseline="0" dirty="0">
                <a:solidFill>
                  <a:srgbClr val="99FF99"/>
                </a:solidFill>
                <a:latin typeface="Courier New" panose="02070309020205020404" pitchFamily="49" charset="0"/>
              </a:rPr>
              <a:t>/1000,'Color',[0.6350 0.0780 0.1840],'LineWidth',2);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('Temperature (K)'); </a:t>
            </a:r>
            <a:r>
              <a:rPr lang="en-US" sz="1800" b="0" i="0" u="none" strike="noStrike" baseline="0" dirty="0" err="1">
                <a:solidFill>
                  <a:srgbClr val="99FF99"/>
                </a:solidFill>
                <a:latin typeface="Courier New" panose="02070309020205020404" pitchFamily="49" charset="0"/>
              </a:rPr>
              <a:t>ylabel</a:t>
            </a:r>
            <a:r>
              <a:rPr lang="en-US" sz="1800" b="0" i="0" u="none" strike="noStrike" baseline="0" dirty="0">
                <a:solidFill>
                  <a:srgbClr val="99FF99"/>
                </a:solidFill>
                <a:latin typeface="Courier New" panose="02070309020205020404" pitchFamily="49" charset="0"/>
              </a:rPr>
              <a:t>('Altitude (km)')</a:t>
            </a:r>
          </a:p>
          <a:p>
            <a:r>
              <a:rPr lang="en-US" sz="1800" b="0" i="0" u="none" strike="noStrike" baseline="0" dirty="0">
                <a:solidFill>
                  <a:srgbClr val="99FF99"/>
                </a:solidFill>
                <a:latin typeface="Courier New" panose="02070309020205020404" pitchFamily="49" charset="0"/>
              </a:rPr>
              <a:t>% legend({'</a:t>
            </a:r>
            <a:r>
              <a:rPr lang="en-US" sz="1800" b="0" i="0" u="none" strike="noStrike" baseline="0" dirty="0" err="1">
                <a:solidFill>
                  <a:srgbClr val="99FF99"/>
                </a:solidFill>
                <a:latin typeface="Courier New" panose="02070309020205020404" pitchFamily="49" charset="0"/>
              </a:rPr>
              <a:t>Venus','Earth','Mars</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Location','northeast</a:t>
            </a:r>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subplot(1,3,2)</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Vzpress,proj_alt</a:t>
            </a:r>
            <a:r>
              <a:rPr lang="en-US" sz="1800" b="0" i="0" u="none" strike="noStrike" baseline="0" dirty="0">
                <a:solidFill>
                  <a:srgbClr val="99FF99"/>
                </a:solidFill>
                <a:latin typeface="Courier New" panose="02070309020205020404" pitchFamily="49" charset="0"/>
              </a:rPr>
              <a:t>/1000,'Color',[0.8500 0.3250 0.0980],'LineWidth',2);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Ezpress,proj_alt</a:t>
            </a:r>
            <a:r>
              <a:rPr lang="en-US" sz="1800" b="0" i="0" u="none" strike="noStrike" baseline="0" dirty="0">
                <a:solidFill>
                  <a:srgbClr val="99FF99"/>
                </a:solidFill>
                <a:latin typeface="Courier New" panose="02070309020205020404" pitchFamily="49" charset="0"/>
              </a:rPr>
              <a:t>/1000,'Color',[0 0.4470 0.7410],'LineWidth',2);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Mzpress,proj_alt</a:t>
            </a:r>
            <a:r>
              <a:rPr lang="en-US" sz="1800" b="0" i="0" u="none" strike="noStrike" baseline="0" dirty="0">
                <a:solidFill>
                  <a:srgbClr val="99FF99"/>
                </a:solidFill>
                <a:latin typeface="Courier New" panose="02070309020205020404" pitchFamily="49" charset="0"/>
              </a:rPr>
              <a:t>/1000,'Color',[0.6350 0.0780 0.1840],'LineWidth',2); hold on;</a:t>
            </a:r>
          </a:p>
          <a:p>
            <a:r>
              <a:rPr lang="it-IT" sz="1800" b="0" i="0" u="none" strike="noStrike" baseline="0" dirty="0">
                <a:solidFill>
                  <a:srgbClr val="99FF99"/>
                </a:solidFill>
                <a:latin typeface="Courier New" panose="02070309020205020404" pitchFamily="49" charset="0"/>
              </a:rPr>
              <a:t>% xlabel('Pressure (Pa)'); ylabel('Altitude (km)')</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subplot(1,3,3)</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Vzrho,proj_alt</a:t>
            </a:r>
            <a:r>
              <a:rPr lang="en-US" sz="1800" b="0" i="0" u="none" strike="noStrike" baseline="0" dirty="0">
                <a:solidFill>
                  <a:srgbClr val="99FF99"/>
                </a:solidFill>
                <a:latin typeface="Courier New" panose="02070309020205020404" pitchFamily="49" charset="0"/>
              </a:rPr>
              <a:t>/1000,'Color',[0.8500 0.3250 0.0980],'LineWidth',2);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Ezrho,proj_alt</a:t>
            </a:r>
            <a:r>
              <a:rPr lang="en-US" sz="1800" b="0" i="0" u="none" strike="noStrike" baseline="0" dirty="0">
                <a:solidFill>
                  <a:srgbClr val="99FF99"/>
                </a:solidFill>
                <a:latin typeface="Courier New" panose="02070309020205020404" pitchFamily="49" charset="0"/>
              </a:rPr>
              <a:t>/1000,'Color',[0 0.4470 0.7410],'LineWidth',2);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Mzrho,proj_alt</a:t>
            </a:r>
            <a:r>
              <a:rPr lang="en-US" sz="1800" b="0" i="0" u="none" strike="noStrike" baseline="0" dirty="0">
                <a:solidFill>
                  <a:srgbClr val="99FF99"/>
                </a:solidFill>
                <a:latin typeface="Courier New" panose="02070309020205020404" pitchFamily="49" charset="0"/>
              </a:rPr>
              <a:t>/1000,'Color',[0.6350 0.0780 0.1840],'LineWidth',2);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('Density (kg/m^3)'); </a:t>
            </a:r>
            <a:r>
              <a:rPr lang="en-US" sz="1800" b="0" i="0" u="none" strike="noStrike" baseline="0" dirty="0" err="1">
                <a:solidFill>
                  <a:srgbClr val="99FF99"/>
                </a:solidFill>
                <a:latin typeface="Courier New" panose="02070309020205020404" pitchFamily="49" charset="0"/>
              </a:rPr>
              <a:t>ylabel</a:t>
            </a:r>
            <a:r>
              <a:rPr lang="en-US" sz="1800" b="0" i="0" u="none" strike="noStrike" baseline="0" dirty="0">
                <a:solidFill>
                  <a:srgbClr val="99FF99"/>
                </a:solidFill>
                <a:latin typeface="Courier New" panose="02070309020205020404" pitchFamily="49" charset="0"/>
              </a:rPr>
              <a:t>('Altitude (km)')</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000000"/>
                </a:solidFill>
                <a:latin typeface="Courier New" panose="02070309020205020404" pitchFamily="49" charset="0"/>
              </a:rPr>
              <a:t>set(0,</a:t>
            </a:r>
            <a:r>
              <a:rPr lang="en-US" sz="1800" b="0" i="0" u="none" strike="noStrike" baseline="0" dirty="0">
                <a:solidFill>
                  <a:srgbClr val="DE7D00"/>
                </a:solidFill>
                <a:latin typeface="Courier New" panose="02070309020205020404" pitchFamily="49" charset="0"/>
              </a:rPr>
              <a:t>'DefaultFigureWindowStyle'</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'docked'</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Venus</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msx</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Vztemp</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msy</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/1000;</a:t>
            </a:r>
          </a:p>
          <a:p>
            <a:r>
              <a:rPr lang="en-US" sz="1800" b="0" i="0" u="none" strike="noStrike" baseline="0" dirty="0">
                <a:solidFill>
                  <a:srgbClr val="000000"/>
                </a:solidFill>
                <a:latin typeface="Courier New" panose="02070309020205020404" pitchFamily="49" charset="0"/>
              </a:rPr>
              <a:t>    lx = (1000/1e7)*(</a:t>
            </a:r>
            <a:r>
              <a:rPr lang="en-US" sz="1800" b="0" i="0" u="none" strike="noStrike" baseline="0" dirty="0" err="1">
                <a:solidFill>
                  <a:srgbClr val="000000"/>
                </a:solidFill>
                <a:latin typeface="Courier New" panose="02070309020205020404" pitchFamily="49" charset="0"/>
              </a:rPr>
              <a:t>Vzpress</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ly</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/1000;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evx</a:t>
            </a:r>
            <a:r>
              <a:rPr lang="en-US" sz="1800" b="0" i="0" u="none" strike="noStrike" baseline="0" dirty="0">
                <a:solidFill>
                  <a:srgbClr val="000000"/>
                </a:solidFill>
                <a:latin typeface="Courier New" panose="02070309020205020404" pitchFamily="49" charset="0"/>
              </a:rPr>
              <a:t> = (1000/100)*</a:t>
            </a:r>
            <a:r>
              <a:rPr lang="en-US" sz="1800" b="0" i="0" u="none" strike="noStrike" baseline="0" dirty="0" err="1">
                <a:solidFill>
                  <a:srgbClr val="000000"/>
                </a:solidFill>
                <a:latin typeface="Courier New" panose="02070309020205020404" pitchFamily="49" charset="0"/>
              </a:rPr>
              <a:t>Vzrho</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evy</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/1000;</a:t>
            </a:r>
          </a:p>
          <a:p>
            <a:r>
              <a:rPr lang="en-US" sz="1800" b="0" i="0" u="none" strike="noStrike" baseline="0" dirty="0">
                <a:solidFill>
                  <a:srgbClr val="000000"/>
                </a:solidFill>
                <a:latin typeface="Courier New" panose="02070309020205020404" pitchFamily="49" charset="0"/>
              </a:rPr>
              <a:t>    figure(1)</a:t>
            </a:r>
          </a:p>
          <a:p>
            <a:r>
              <a:rPr lang="en-US" sz="1800" b="0" i="0" u="none" strike="noStrike" baseline="0" dirty="0">
                <a:solidFill>
                  <a:srgbClr val="000000"/>
                </a:solidFill>
                <a:latin typeface="Courier New" panose="02070309020205020404" pitchFamily="49" charset="0"/>
              </a:rPr>
              <a:t>    a = axes(</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units'</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'normalized'</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'position</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,[.1 .35 .7 .6],</a:t>
            </a:r>
            <a:r>
              <a:rPr lang="en-US" sz="1800" b="0" i="0" u="none" strike="noStrike" baseline="0" dirty="0">
                <a:solidFill>
                  <a:srgbClr val="DE7D00"/>
                </a:solidFill>
                <a:latin typeface="Courier New" panose="02070309020205020404" pitchFamily="49" charset="0"/>
              </a:rPr>
              <a:t>'xtick'</a:t>
            </a:r>
            <a:r>
              <a:rPr lang="en-US" sz="1800" b="0" i="0" u="none" strike="noStrike" baseline="0" dirty="0">
                <a:solidFill>
                  <a:srgbClr val="000000"/>
                </a:solidFill>
                <a:latin typeface="Courier New" panose="02070309020205020404" pitchFamily="49" charset="0"/>
              </a:rPr>
              <a:t>,0:100:1000);</a:t>
            </a:r>
          </a:p>
          <a:p>
            <a:r>
              <a:rPr lang="en-US" sz="1800" b="0" i="0" u="none" strike="noStrike" baseline="0" dirty="0">
                <a:solidFill>
                  <a:srgbClr val="000000"/>
                </a:solidFill>
                <a:latin typeface="Courier New" panose="02070309020205020404" pitchFamily="49" charset="0"/>
              </a:rPr>
              <a:t>    plot(msx,msy,</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'k'</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1000]); </a:t>
            </a:r>
          </a:p>
          <a:p>
            <a:r>
              <a:rPr lang="en-US" sz="1800" b="0" i="0" u="none" strike="noStrike" baseline="0" dirty="0">
                <a:solidFill>
                  <a:srgbClr val="000000"/>
                </a:solidFill>
                <a:latin typeface="Courier New" panose="02070309020205020404" pitchFamily="49" charset="0"/>
              </a:rPr>
              <a:t>    plot(lx,ly,</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'#0072b2'</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 hold </a:t>
            </a:r>
            <a:r>
              <a:rPr lang="en-US" sz="1800" b="0" i="0" u="none" strike="noStrike" baseline="0" dirty="0">
                <a:solidFill>
                  <a:srgbClr val="DE7D00"/>
                </a:solidFill>
                <a:latin typeface="Courier New" panose="02070309020205020404" pitchFamily="49" charset="0"/>
              </a:rPr>
              <a:t>on</a:t>
            </a:r>
          </a:p>
          <a:p>
            <a:r>
              <a:rPr lang="en-US" sz="1800" b="0" i="0" u="none" strike="noStrike" baseline="0" dirty="0">
                <a:solidFill>
                  <a:srgbClr val="000000"/>
                </a:solidFill>
                <a:latin typeface="Courier New" panose="02070309020205020404" pitchFamily="49" charset="0"/>
              </a:rPr>
              <a:t>    plot(evx,evy,</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'#d55e00'</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a:t>
            </a:r>
          </a:p>
          <a:p>
            <a:r>
              <a:rPr lang="en-US" sz="1800" b="0" i="0" u="none" strike="noStrike" baseline="0" dirty="0">
                <a:solidFill>
                  <a:srgbClr val="000000"/>
                </a:solidFill>
                <a:latin typeface="Courier New" panose="02070309020205020404" pitchFamily="49" charset="0"/>
              </a:rPr>
              <a:t>    title(</a:t>
            </a:r>
            <a:r>
              <a:rPr lang="en-US" sz="1800" b="0" i="0" u="none" strike="noStrike" baseline="0" dirty="0">
                <a:solidFill>
                  <a:srgbClr val="DE7D00"/>
                </a:solidFill>
                <a:latin typeface="Courier New" panose="02070309020205020404" pitchFamily="49" charset="0"/>
              </a:rPr>
              <a:t>'Venus'</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ylabel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'Altitude [km]'</a:t>
            </a:r>
            <a:r>
              <a:rPr lang="en-US" sz="1800" b="0" i="0" u="none" strike="noStrike" baseline="0" dirty="0">
                <a:solidFill>
                  <a:srgbClr val="000000"/>
                </a:solidFill>
                <a:latin typeface="Courier New" panose="02070309020205020404" pitchFamily="49" charset="0"/>
              </a:rPr>
              <a:t>); </a:t>
            </a:r>
          </a:p>
          <a:p>
            <a:r>
              <a:rPr lang="fi-FI" sz="1800" b="0" i="0" u="none" strike="noStrike" baseline="0" dirty="0">
                <a:solidFill>
                  <a:srgbClr val="000000"/>
                </a:solidFill>
                <a:latin typeface="Courier New" panose="02070309020205020404" pitchFamily="49" charset="0"/>
              </a:rPr>
              <a:t>    yline(50,</a:t>
            </a:r>
            <a:r>
              <a:rPr lang="fi-FI" sz="1800" b="0" i="0" u="none" strike="noStrike" baseline="0" dirty="0">
                <a:solidFill>
                  <a:srgbClr val="DE7D00"/>
                </a:solidFill>
                <a:latin typeface="Courier New" panose="02070309020205020404" pitchFamily="49" charset="0"/>
              </a:rPr>
              <a:t>'--'</a:t>
            </a:r>
            <a:r>
              <a:rPr lang="fi-FI" sz="1800" b="0" i="0" u="none" strike="noStrike" baseline="0" dirty="0">
                <a:solidFill>
                  <a:srgbClr val="000000"/>
                </a:solidFill>
                <a:latin typeface="Courier New" panose="02070309020205020404" pitchFamily="49" charset="0"/>
              </a:rPr>
              <a:t>); yline(75,</a:t>
            </a:r>
            <a:r>
              <a:rPr lang="fi-FI" sz="1800" b="0" i="0" u="none" strike="noStrike" baseline="0" dirty="0">
                <a:solidFill>
                  <a:srgbClr val="DE7D00"/>
                </a:solidFill>
                <a:latin typeface="Courier New" panose="02070309020205020404" pitchFamily="49" charset="0"/>
              </a:rPr>
              <a:t>'--'</a:t>
            </a:r>
            <a:r>
              <a:rPr lang="fi-FI" sz="1800" b="0" i="0" u="none" strike="noStrike" baseline="0" dirty="0">
                <a:solidFill>
                  <a:srgbClr val="000000"/>
                </a:solidFill>
                <a:latin typeface="Courier New" panose="02070309020205020404" pitchFamily="49" charset="0"/>
              </a:rPr>
              <a:t>); yline(110,</a:t>
            </a:r>
            <a:r>
              <a:rPr lang="fi-FI" sz="1800" b="0" i="0" u="none" strike="noStrike" baseline="0" dirty="0">
                <a:solidFill>
                  <a:srgbClr val="DE7D00"/>
                </a:solidFill>
                <a:latin typeface="Courier New" panose="02070309020205020404" pitchFamily="49" charset="0"/>
              </a:rPr>
              <a:t>'--'</a:t>
            </a:r>
            <a:r>
              <a:rPr lang="fi-FI"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text(610,25,</a:t>
            </a:r>
            <a:r>
              <a:rPr lang="en-US" sz="1800" b="0" i="0" u="none" strike="noStrike" baseline="0" dirty="0">
                <a:solidFill>
                  <a:srgbClr val="DE7D00"/>
                </a:solidFill>
                <a:latin typeface="Courier New" panose="02070309020205020404" pitchFamily="49" charset="0"/>
              </a:rPr>
              <a:t>'Troposphere'</a:t>
            </a:r>
            <a:r>
              <a:rPr lang="en-US" sz="1800" b="0" i="0" u="none" strike="noStrike" baseline="0" dirty="0">
                <a:solidFill>
                  <a:srgbClr val="000000"/>
                </a:solidFill>
                <a:latin typeface="Courier New" panose="02070309020205020404" pitchFamily="49" charset="0"/>
              </a:rPr>
              <a:t>); text(500,62.5,</a:t>
            </a:r>
            <a:r>
              <a:rPr lang="en-US" sz="1800" b="0" i="0" u="none" strike="noStrike" baseline="0" dirty="0">
                <a:solidFill>
                  <a:srgbClr val="DE7D00"/>
                </a:solidFill>
                <a:latin typeface="Courier New" panose="02070309020205020404" pitchFamily="49" charset="0"/>
              </a:rPr>
              <a:t>'Lower Stratosphere'</a:t>
            </a:r>
            <a:r>
              <a:rPr lang="en-US" sz="1800" b="0" i="0" u="none" strike="noStrike" baseline="0" dirty="0">
                <a:solidFill>
                  <a:srgbClr val="000000"/>
                </a:solidFill>
                <a:latin typeface="Courier New" panose="02070309020205020404" pitchFamily="49" charset="0"/>
              </a:rPr>
              <a:t>); text(500,92.5,</a:t>
            </a:r>
            <a:r>
              <a:rPr lang="en-US" sz="1800" b="0" i="0" u="none" strike="noStrike" baseline="0" dirty="0">
                <a:solidFill>
                  <a:srgbClr val="DE7D00"/>
                </a:solidFill>
                <a:latin typeface="Courier New" panose="02070309020205020404" pitchFamily="49" charset="0"/>
              </a:rPr>
              <a:t>'Upper </a:t>
            </a:r>
            <a:r>
              <a:rPr lang="en-US" sz="1800" b="0" i="0" u="none" strike="noStrike" baseline="0" dirty="0" err="1">
                <a:solidFill>
                  <a:srgbClr val="DE7D00"/>
                </a:solidFill>
                <a:latin typeface="Courier New" panose="02070309020205020404" pitchFamily="49" charset="0"/>
              </a:rPr>
              <a:t>Statosphere</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 text(500,145,</a:t>
            </a:r>
            <a:r>
              <a:rPr lang="en-US" sz="1800" b="0" i="0" u="none" strike="noStrike" baseline="0" dirty="0">
                <a:solidFill>
                  <a:srgbClr val="DE7D00"/>
                </a:solidFill>
                <a:latin typeface="Courier New" panose="02070309020205020404" pitchFamily="49" charset="0"/>
              </a:rPr>
              <a:t>'Thermosphere'</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a,</a:t>
            </a:r>
            <a:r>
              <a:rPr lang="en-US" sz="1800" b="0" i="0" u="none" strike="noStrike" baseline="0" dirty="0" err="1">
                <a:solidFill>
                  <a:srgbClr val="DE7D00"/>
                </a:solidFill>
                <a:latin typeface="Courier New" panose="02070309020205020404" pitchFamily="49" charset="0"/>
              </a:rPr>
              <a:t>'Temperature</a:t>
            </a:r>
            <a:r>
              <a:rPr lang="en-US" sz="1800" b="0" i="0" u="none" strike="noStrike" baseline="0" dirty="0">
                <a:solidFill>
                  <a:srgbClr val="DE7D00"/>
                </a:solidFill>
                <a:latin typeface="Courier New" panose="02070309020205020404" pitchFamily="49" charset="0"/>
              </a:rPr>
              <a:t> [K]'</a:t>
            </a:r>
            <a:r>
              <a:rPr lang="en-US" sz="1800" b="0" i="0" u="none" strike="noStrike" baseline="0" dirty="0">
                <a:solidFill>
                  <a:srgbClr val="000000"/>
                </a:solidFill>
                <a:latin typeface="Courier New" panose="02070309020205020404" pitchFamily="49" charset="0"/>
              </a:rPr>
              <a:t>);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b = axes(</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units'</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'normalized'</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'position</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,[.1 .25 .7 0.000001],</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xlim</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,[0 1e7],</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'#0072b2'</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'xtick'</a:t>
            </a:r>
            <a:r>
              <a:rPr lang="en-US" sz="1800" b="0" i="0" u="none" strike="noStrike" baseline="0" dirty="0">
                <a:solidFill>
                  <a:srgbClr val="000000"/>
                </a:solidFill>
                <a:latin typeface="Courier New" panose="02070309020205020404" pitchFamily="49" charset="0"/>
              </a:rPr>
              <a:t>,0:1000000:1e7,</a:t>
            </a:r>
            <a:r>
              <a:rPr lang="en-US" sz="1800" b="0" i="0" u="none" strike="noStrike" baseline="0" dirty="0">
                <a:solidFill>
                  <a:srgbClr val="DE7D00"/>
                </a:solidFill>
                <a:latin typeface="Courier New" panose="02070309020205020404" pitchFamily="49" charset="0"/>
              </a:rPr>
              <a:t>'XColor'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'#0072b2'</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b,</a:t>
            </a:r>
            <a:r>
              <a:rPr lang="en-US" sz="1800" b="0" i="0" u="none" strike="noStrike" baseline="0" dirty="0" err="1">
                <a:solidFill>
                  <a:srgbClr val="DE7D00"/>
                </a:solidFill>
                <a:latin typeface="Courier New" panose="02070309020205020404" pitchFamily="49" charset="0"/>
              </a:rPr>
              <a:t>'Pressure</a:t>
            </a:r>
            <a:r>
              <a:rPr lang="en-US" sz="1800" b="0" i="0" u="none" strike="noStrike" baseline="0" dirty="0">
                <a:solidFill>
                  <a:srgbClr val="DE7D00"/>
                </a:solidFill>
                <a:latin typeface="Courier New" panose="02070309020205020404" pitchFamily="49" charset="0"/>
              </a:rPr>
              <a:t> [Pa]'</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b.FontSize</a:t>
            </a:r>
            <a:r>
              <a:rPr lang="en-US" sz="1800" b="0" i="0" u="none" strike="noStrike" baseline="0" dirty="0">
                <a:solidFill>
                  <a:srgbClr val="000000"/>
                </a:solidFill>
                <a:latin typeface="Courier New" panose="02070309020205020404" pitchFamily="49" charset="0"/>
              </a:rPr>
              <a:t> = 10;</a:t>
            </a:r>
          </a:p>
          <a:p>
            <a:r>
              <a:rPr lang="en-US" sz="1800" b="0" i="0" u="none" strike="noStrike" baseline="0" dirty="0">
                <a:solidFill>
                  <a:srgbClr val="000000"/>
                </a:solidFill>
                <a:latin typeface="Courier New" panose="02070309020205020404" pitchFamily="49" charset="0"/>
              </a:rPr>
              <a:t>    c = axes(</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units'</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'normalized'</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'position</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,[.1 .15 .7 0.000001],</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xlim</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,[0 100],</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'#d55e00'</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'xtick'</a:t>
            </a:r>
            <a:r>
              <a:rPr lang="en-US" sz="1800" b="0" i="0" u="none" strike="noStrike" baseline="0" dirty="0">
                <a:solidFill>
                  <a:srgbClr val="000000"/>
                </a:solidFill>
                <a:latin typeface="Courier New" panose="02070309020205020404" pitchFamily="49" charset="0"/>
              </a:rPr>
              <a:t>,0:10:100,</a:t>
            </a:r>
            <a:r>
              <a:rPr lang="en-US" sz="1800" b="0" i="0" u="none" strike="noStrike" baseline="0" dirty="0">
                <a:solidFill>
                  <a:srgbClr val="DE7D00"/>
                </a:solidFill>
                <a:latin typeface="Courier New" panose="02070309020205020404" pitchFamily="49" charset="0"/>
              </a:rPr>
              <a:t>'XColor'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'#d55e00'</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c,</a:t>
            </a:r>
            <a:r>
              <a:rPr lang="en-US" sz="1800" b="0" i="0" u="none" strike="noStrike" baseline="0" dirty="0" err="1">
                <a:solidFill>
                  <a:srgbClr val="DE7D00"/>
                </a:solidFill>
                <a:latin typeface="Courier New" panose="02070309020205020404" pitchFamily="49" charset="0"/>
              </a:rPr>
              <a:t>'Density</a:t>
            </a:r>
            <a:r>
              <a:rPr lang="en-US" sz="1800" b="0" i="0" u="none" strike="noStrike" baseline="0" dirty="0">
                <a:solidFill>
                  <a:srgbClr val="DE7D00"/>
                </a:solidFill>
                <a:latin typeface="Courier New" panose="02070309020205020404" pitchFamily="49" charset="0"/>
              </a:rPr>
              <a:t> [kg/m^3]'</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c.FontSize</a:t>
            </a:r>
            <a:r>
              <a:rPr lang="en-US" sz="1800" b="0" i="0" u="none" strike="noStrike" baseline="0" dirty="0">
                <a:solidFill>
                  <a:srgbClr val="000000"/>
                </a:solidFill>
                <a:latin typeface="Courier New" panose="02070309020205020404" pitchFamily="49" charset="0"/>
              </a:rPr>
              <a:t> = 10;</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Earth</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msx</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Eztemp</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msy</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/1000;</a:t>
            </a:r>
          </a:p>
          <a:p>
            <a:r>
              <a:rPr lang="en-US" sz="1800" b="0" i="0" u="none" strike="noStrike" baseline="0" dirty="0">
                <a:solidFill>
                  <a:srgbClr val="000000"/>
                </a:solidFill>
                <a:latin typeface="Courier New" panose="02070309020205020404" pitchFamily="49" charset="0"/>
              </a:rPr>
              <a:t>    lx = (1000/5e5)*(</a:t>
            </a:r>
            <a:r>
              <a:rPr lang="en-US" sz="1800" b="0" i="0" u="none" strike="noStrike" baseline="0" dirty="0" err="1">
                <a:solidFill>
                  <a:srgbClr val="000000"/>
                </a:solidFill>
                <a:latin typeface="Courier New" panose="02070309020205020404" pitchFamily="49" charset="0"/>
              </a:rPr>
              <a:t>Ezpress</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ly</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/1000;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evx</a:t>
            </a:r>
            <a:r>
              <a:rPr lang="en-US" sz="1800" b="0" i="0" u="none" strike="noStrike" baseline="0" dirty="0">
                <a:solidFill>
                  <a:srgbClr val="000000"/>
                </a:solidFill>
                <a:latin typeface="Courier New" panose="02070309020205020404" pitchFamily="49" charset="0"/>
              </a:rPr>
              <a:t> = (1000/10)*</a:t>
            </a:r>
            <a:r>
              <a:rPr lang="en-US" sz="1800" b="0" i="0" u="none" strike="noStrike" baseline="0" dirty="0" err="1">
                <a:solidFill>
                  <a:srgbClr val="000000"/>
                </a:solidFill>
                <a:latin typeface="Courier New" panose="02070309020205020404" pitchFamily="49" charset="0"/>
              </a:rPr>
              <a:t>Ezrho</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evy</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/1000;</a:t>
            </a:r>
          </a:p>
          <a:p>
            <a:r>
              <a:rPr lang="en-US" sz="1800" b="0" i="0" u="none" strike="noStrike" baseline="0" dirty="0">
                <a:solidFill>
                  <a:srgbClr val="000000"/>
                </a:solidFill>
                <a:latin typeface="Courier New" panose="02070309020205020404" pitchFamily="49" charset="0"/>
              </a:rPr>
              <a:t>    figure(2)</a:t>
            </a:r>
          </a:p>
          <a:p>
            <a:r>
              <a:rPr lang="en-US" sz="1800" b="0" i="0" u="none" strike="noStrike" baseline="0" dirty="0">
                <a:solidFill>
                  <a:srgbClr val="000000"/>
                </a:solidFill>
                <a:latin typeface="Courier New" panose="02070309020205020404" pitchFamily="49" charset="0"/>
              </a:rPr>
              <a:t>    a = axes(</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units'</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'normalized'</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'position</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,[.1 .35 .7 .6],</a:t>
            </a:r>
            <a:r>
              <a:rPr lang="en-US" sz="1800" b="0" i="0" u="none" strike="noStrike" baseline="0" dirty="0">
                <a:solidFill>
                  <a:srgbClr val="DE7D00"/>
                </a:solidFill>
                <a:latin typeface="Courier New" panose="02070309020205020404" pitchFamily="49" charset="0"/>
              </a:rPr>
              <a:t>'xtick'</a:t>
            </a:r>
            <a:r>
              <a:rPr lang="en-US" sz="1800" b="0" i="0" u="none" strike="noStrike" baseline="0" dirty="0">
                <a:solidFill>
                  <a:srgbClr val="000000"/>
                </a:solidFill>
                <a:latin typeface="Courier New" panose="02070309020205020404" pitchFamily="49" charset="0"/>
              </a:rPr>
              <a:t>,0:50:1000);</a:t>
            </a:r>
          </a:p>
          <a:p>
            <a:r>
              <a:rPr lang="en-US" sz="1800" b="0" i="0" u="none" strike="noStrike" baseline="0" dirty="0">
                <a:solidFill>
                  <a:srgbClr val="000000"/>
                </a:solidFill>
                <a:latin typeface="Courier New" panose="02070309020205020404" pitchFamily="49" charset="0"/>
              </a:rPr>
              <a:t>    plot(msx,msy,</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'k'</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1000]);</a:t>
            </a:r>
          </a:p>
          <a:p>
            <a:r>
              <a:rPr lang="en-US" sz="1800" b="0" i="0" u="none" strike="noStrike" baseline="0" dirty="0">
                <a:solidFill>
                  <a:srgbClr val="000000"/>
                </a:solidFill>
                <a:latin typeface="Courier New" panose="02070309020205020404" pitchFamily="49" charset="0"/>
              </a:rPr>
              <a:t>    plot(lx,ly,</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'#0072b2'</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 hold </a:t>
            </a:r>
            <a:r>
              <a:rPr lang="en-US" sz="1800" b="0" i="0" u="none" strike="noStrike" baseline="0" dirty="0">
                <a:solidFill>
                  <a:srgbClr val="DE7D00"/>
                </a:solidFill>
                <a:latin typeface="Courier New" panose="02070309020205020404" pitchFamily="49" charset="0"/>
              </a:rPr>
              <a:t>on</a:t>
            </a:r>
          </a:p>
          <a:p>
            <a:r>
              <a:rPr lang="en-US" sz="1800" b="0" i="0" u="none" strike="noStrike" baseline="0" dirty="0">
                <a:solidFill>
                  <a:srgbClr val="000000"/>
                </a:solidFill>
                <a:latin typeface="Courier New" panose="02070309020205020404" pitchFamily="49" charset="0"/>
              </a:rPr>
              <a:t>    plot(evx,evy,</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'#d55e00'</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 </a:t>
            </a:r>
          </a:p>
          <a:p>
            <a:r>
              <a:rPr lang="en-US" sz="1800" b="0" i="0" u="none" strike="noStrike" baseline="0" dirty="0">
                <a:solidFill>
                  <a:srgbClr val="000000"/>
                </a:solidFill>
                <a:latin typeface="Courier New" panose="02070309020205020404" pitchFamily="49" charset="0"/>
              </a:rPr>
              <a:t>    title(</a:t>
            </a:r>
            <a:r>
              <a:rPr lang="en-US" sz="1800" b="0" i="0" u="none" strike="noStrike" baseline="0" dirty="0">
                <a:solidFill>
                  <a:srgbClr val="DE7D00"/>
                </a:solidFill>
                <a:latin typeface="Courier New" panose="02070309020205020404" pitchFamily="49" charset="0"/>
              </a:rPr>
              <a:t>'Earth'</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ylabel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'Altitude [km]'</a:t>
            </a:r>
            <a:r>
              <a:rPr lang="en-US" sz="1800" b="0" i="0" u="none" strike="noStrike" baseline="0" dirty="0">
                <a:solidFill>
                  <a:srgbClr val="000000"/>
                </a:solidFill>
                <a:latin typeface="Courier New" panose="02070309020205020404" pitchFamily="49" charset="0"/>
              </a:rPr>
              <a:t>); </a:t>
            </a:r>
          </a:p>
          <a:p>
            <a:r>
              <a:rPr lang="fi-FI" sz="1800" b="0" i="0" u="none" strike="noStrike" baseline="0" dirty="0">
                <a:solidFill>
                  <a:srgbClr val="000000"/>
                </a:solidFill>
                <a:latin typeface="Courier New" panose="02070309020205020404" pitchFamily="49" charset="0"/>
              </a:rPr>
              <a:t>    yline(12,</a:t>
            </a:r>
            <a:r>
              <a:rPr lang="fi-FI" sz="1800" b="0" i="0" u="none" strike="noStrike" baseline="0" dirty="0">
                <a:solidFill>
                  <a:srgbClr val="DE7D00"/>
                </a:solidFill>
                <a:latin typeface="Courier New" panose="02070309020205020404" pitchFamily="49" charset="0"/>
              </a:rPr>
              <a:t>'--'</a:t>
            </a:r>
            <a:r>
              <a:rPr lang="fi-FI" sz="1800" b="0" i="0" u="none" strike="noStrike" baseline="0" dirty="0">
                <a:solidFill>
                  <a:srgbClr val="000000"/>
                </a:solidFill>
                <a:latin typeface="Courier New" panose="02070309020205020404" pitchFamily="49" charset="0"/>
              </a:rPr>
              <a:t>); yline(50,</a:t>
            </a:r>
            <a:r>
              <a:rPr lang="fi-FI" sz="1800" b="0" i="0" u="none" strike="noStrike" baseline="0" dirty="0">
                <a:solidFill>
                  <a:srgbClr val="DE7D00"/>
                </a:solidFill>
                <a:latin typeface="Courier New" panose="02070309020205020404" pitchFamily="49" charset="0"/>
              </a:rPr>
              <a:t>'--'</a:t>
            </a:r>
            <a:r>
              <a:rPr lang="fi-FI" sz="1800" b="0" i="0" u="none" strike="noStrike" baseline="0" dirty="0">
                <a:solidFill>
                  <a:srgbClr val="000000"/>
                </a:solidFill>
                <a:latin typeface="Courier New" panose="02070309020205020404" pitchFamily="49" charset="0"/>
              </a:rPr>
              <a:t>); yline(85,</a:t>
            </a:r>
            <a:r>
              <a:rPr lang="fi-FI" sz="1800" b="0" i="0" u="none" strike="noStrike" baseline="0" dirty="0">
                <a:solidFill>
                  <a:srgbClr val="DE7D00"/>
                </a:solidFill>
                <a:latin typeface="Courier New" panose="02070309020205020404" pitchFamily="49" charset="0"/>
              </a:rPr>
              <a:t>'--'</a:t>
            </a:r>
            <a:r>
              <a:rPr lang="fi-FI"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text(610,6,</a:t>
            </a:r>
            <a:r>
              <a:rPr lang="en-US" sz="1800" b="0" i="0" u="none" strike="noStrike" baseline="0" dirty="0">
                <a:solidFill>
                  <a:srgbClr val="DE7D00"/>
                </a:solidFill>
                <a:latin typeface="Courier New" panose="02070309020205020404" pitchFamily="49" charset="0"/>
              </a:rPr>
              <a:t>'Troposphere'</a:t>
            </a:r>
            <a:r>
              <a:rPr lang="en-US" sz="1800" b="0" i="0" u="none" strike="noStrike" baseline="0" dirty="0">
                <a:solidFill>
                  <a:srgbClr val="000000"/>
                </a:solidFill>
                <a:latin typeface="Courier New" panose="02070309020205020404" pitchFamily="49" charset="0"/>
              </a:rPr>
              <a:t>); text(550,30,</a:t>
            </a:r>
            <a:r>
              <a:rPr lang="en-US" sz="1800" b="0" i="0" u="none" strike="noStrike" baseline="0" dirty="0">
                <a:solidFill>
                  <a:srgbClr val="DE7D00"/>
                </a:solidFill>
                <a:latin typeface="Courier New" panose="02070309020205020404" pitchFamily="49" charset="0"/>
              </a:rPr>
              <a:t>'Stratosphere'</a:t>
            </a:r>
            <a:r>
              <a:rPr lang="en-US" sz="1800" b="0" i="0" u="none" strike="noStrike" baseline="0" dirty="0">
                <a:solidFill>
                  <a:srgbClr val="000000"/>
                </a:solidFill>
                <a:latin typeface="Courier New" panose="02070309020205020404" pitchFamily="49" charset="0"/>
              </a:rPr>
              <a:t>); text(550,67.5,</a:t>
            </a:r>
            <a:r>
              <a:rPr lang="en-US" sz="1800" b="0" i="0" u="none" strike="noStrike" baseline="0" dirty="0">
                <a:solidFill>
                  <a:srgbClr val="DE7D00"/>
                </a:solidFill>
                <a:latin typeface="Courier New" panose="02070309020205020404" pitchFamily="49" charset="0"/>
              </a:rPr>
              <a:t>'Mesosphere'</a:t>
            </a:r>
            <a:r>
              <a:rPr lang="en-US" sz="1800" b="0" i="0" u="none" strike="noStrike" baseline="0" dirty="0">
                <a:solidFill>
                  <a:srgbClr val="000000"/>
                </a:solidFill>
                <a:latin typeface="Courier New" panose="02070309020205020404" pitchFamily="49" charset="0"/>
              </a:rPr>
              <a:t>); text(550,145,</a:t>
            </a:r>
            <a:r>
              <a:rPr lang="en-US" sz="1800" b="0" i="0" u="none" strike="noStrike" baseline="0" dirty="0">
                <a:solidFill>
                  <a:srgbClr val="DE7D00"/>
                </a:solidFill>
                <a:latin typeface="Courier New" panose="02070309020205020404" pitchFamily="49" charset="0"/>
              </a:rPr>
              <a:t>'Thermosphere'</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a,</a:t>
            </a:r>
            <a:r>
              <a:rPr lang="en-US" sz="1800" b="0" i="0" u="none" strike="noStrike" baseline="0" dirty="0" err="1">
                <a:solidFill>
                  <a:srgbClr val="DE7D00"/>
                </a:solidFill>
                <a:latin typeface="Courier New" panose="02070309020205020404" pitchFamily="49" charset="0"/>
              </a:rPr>
              <a:t>'Temperature</a:t>
            </a:r>
            <a:r>
              <a:rPr lang="en-US" sz="1800" b="0" i="0" u="none" strike="noStrike" baseline="0" dirty="0">
                <a:solidFill>
                  <a:srgbClr val="DE7D00"/>
                </a:solidFill>
                <a:latin typeface="Courier New" panose="02070309020205020404" pitchFamily="49" charset="0"/>
              </a:rPr>
              <a:t> [K]'</a:t>
            </a:r>
            <a:r>
              <a:rPr lang="en-US" sz="1800" b="0" i="0" u="none" strike="noStrike" baseline="0" dirty="0">
                <a:solidFill>
                  <a:srgbClr val="000000"/>
                </a:solidFill>
                <a:latin typeface="Courier New" panose="02070309020205020404" pitchFamily="49" charset="0"/>
              </a:rPr>
              <a:t>);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b = axes(</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units'</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'normalized'</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'position</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,[.1 .25 .7 0.000001],</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xlim</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,[0 5e5],</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'#0072b2'</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'xtick'</a:t>
            </a:r>
            <a:r>
              <a:rPr lang="en-US" sz="1800" b="0" i="0" u="none" strike="noStrike" baseline="0" dirty="0">
                <a:solidFill>
                  <a:srgbClr val="000000"/>
                </a:solidFill>
                <a:latin typeface="Courier New" panose="02070309020205020404" pitchFamily="49" charset="0"/>
              </a:rPr>
              <a:t>,0:50000:5e5,</a:t>
            </a:r>
            <a:r>
              <a:rPr lang="en-US" sz="1800" b="0" i="0" u="none" strike="noStrike" baseline="0" dirty="0">
                <a:solidFill>
                  <a:srgbClr val="DE7D00"/>
                </a:solidFill>
                <a:latin typeface="Courier New" panose="02070309020205020404" pitchFamily="49" charset="0"/>
              </a:rPr>
              <a:t>'XColor'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'#0072b2'</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b,</a:t>
            </a:r>
            <a:r>
              <a:rPr lang="en-US" sz="1800" b="0" i="0" u="none" strike="noStrike" baseline="0" dirty="0" err="1">
                <a:solidFill>
                  <a:srgbClr val="DE7D00"/>
                </a:solidFill>
                <a:latin typeface="Courier New" panose="02070309020205020404" pitchFamily="49" charset="0"/>
              </a:rPr>
              <a:t>'Pressure</a:t>
            </a:r>
            <a:r>
              <a:rPr lang="en-US" sz="1800" b="0" i="0" u="none" strike="noStrike" baseline="0" dirty="0">
                <a:solidFill>
                  <a:srgbClr val="DE7D00"/>
                </a:solidFill>
                <a:latin typeface="Courier New" panose="02070309020205020404" pitchFamily="49" charset="0"/>
              </a:rPr>
              <a:t> [Pa]'</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b.FontSize</a:t>
            </a:r>
            <a:r>
              <a:rPr lang="en-US" sz="1800" b="0" i="0" u="none" strike="noStrike" baseline="0" dirty="0">
                <a:solidFill>
                  <a:srgbClr val="000000"/>
                </a:solidFill>
                <a:latin typeface="Courier New" panose="02070309020205020404" pitchFamily="49" charset="0"/>
              </a:rPr>
              <a:t> = 10;</a:t>
            </a:r>
          </a:p>
          <a:p>
            <a:r>
              <a:rPr lang="en-US" sz="1800" b="0" i="0" u="none" strike="noStrike" baseline="0" dirty="0">
                <a:solidFill>
                  <a:srgbClr val="000000"/>
                </a:solidFill>
                <a:latin typeface="Courier New" panose="02070309020205020404" pitchFamily="49" charset="0"/>
              </a:rPr>
              <a:t>    c = axes(</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units'</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'normalized'</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'position</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,[.1 .15 .7 0.000001],</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xlim</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,[0 10],</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'#d55e00'</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'xtick'</a:t>
            </a:r>
            <a:r>
              <a:rPr lang="en-US" sz="1800" b="0" i="0" u="none" strike="noStrike" baseline="0" dirty="0">
                <a:solidFill>
                  <a:srgbClr val="000000"/>
                </a:solidFill>
                <a:latin typeface="Courier New" panose="02070309020205020404" pitchFamily="49" charset="0"/>
              </a:rPr>
              <a:t>,0:1:10,</a:t>
            </a:r>
            <a:r>
              <a:rPr lang="en-US" sz="1800" b="0" i="0" u="none" strike="noStrike" baseline="0" dirty="0">
                <a:solidFill>
                  <a:srgbClr val="DE7D00"/>
                </a:solidFill>
                <a:latin typeface="Courier New" panose="02070309020205020404" pitchFamily="49" charset="0"/>
              </a:rPr>
              <a:t>'XColor'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'#d55e00'</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c,</a:t>
            </a:r>
            <a:r>
              <a:rPr lang="en-US" sz="1800" b="0" i="0" u="none" strike="noStrike" baseline="0" dirty="0" err="1">
                <a:solidFill>
                  <a:srgbClr val="DE7D00"/>
                </a:solidFill>
                <a:latin typeface="Courier New" panose="02070309020205020404" pitchFamily="49" charset="0"/>
              </a:rPr>
              <a:t>'Density</a:t>
            </a:r>
            <a:r>
              <a:rPr lang="en-US" sz="1800" b="0" i="0" u="none" strike="noStrike" baseline="0" dirty="0">
                <a:solidFill>
                  <a:srgbClr val="DE7D00"/>
                </a:solidFill>
                <a:latin typeface="Courier New" panose="02070309020205020404" pitchFamily="49" charset="0"/>
              </a:rPr>
              <a:t> [kg/m^3]'</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c.FontSize</a:t>
            </a:r>
            <a:r>
              <a:rPr lang="en-US" sz="1800" b="0" i="0" u="none" strike="noStrike" baseline="0" dirty="0">
                <a:solidFill>
                  <a:srgbClr val="000000"/>
                </a:solidFill>
                <a:latin typeface="Courier New" panose="02070309020205020404" pitchFamily="49" charset="0"/>
              </a:rPr>
              <a:t> = 10;</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Mars</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msx</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Mztemp</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msy</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/1000;</a:t>
            </a:r>
          </a:p>
          <a:p>
            <a:r>
              <a:rPr lang="en-US" sz="1800" b="0" i="0" u="none" strike="noStrike" baseline="0" dirty="0">
                <a:solidFill>
                  <a:srgbClr val="000000"/>
                </a:solidFill>
                <a:latin typeface="Courier New" panose="02070309020205020404" pitchFamily="49" charset="0"/>
              </a:rPr>
              <a:t>    lx = (1000/10000)*(</a:t>
            </a:r>
            <a:r>
              <a:rPr lang="en-US" sz="1800" b="0" i="0" u="none" strike="noStrike" baseline="0" dirty="0" err="1">
                <a:solidFill>
                  <a:srgbClr val="000000"/>
                </a:solidFill>
                <a:latin typeface="Courier New" panose="02070309020205020404" pitchFamily="49" charset="0"/>
              </a:rPr>
              <a:t>Mzpress</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ly</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/1000;</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evx</a:t>
            </a:r>
            <a:r>
              <a:rPr lang="en-US" sz="1800" b="0" i="0" u="none" strike="noStrike" baseline="0" dirty="0">
                <a:solidFill>
                  <a:srgbClr val="000000"/>
                </a:solidFill>
                <a:latin typeface="Courier New" panose="02070309020205020404" pitchFamily="49" charset="0"/>
              </a:rPr>
              <a:t> = (1000/1)*</a:t>
            </a:r>
            <a:r>
              <a:rPr lang="en-US" sz="1800" b="0" i="0" u="none" strike="noStrike" baseline="0" dirty="0" err="1">
                <a:solidFill>
                  <a:srgbClr val="000000"/>
                </a:solidFill>
                <a:latin typeface="Courier New" panose="02070309020205020404" pitchFamily="49" charset="0"/>
              </a:rPr>
              <a:t>Mzrho</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evy</a:t>
            </a:r>
            <a:r>
              <a:rPr lang="en-US" sz="1800" b="0" i="0" u="none" strike="noStrike" baseline="0" dirty="0">
                <a:solidFill>
                  <a:srgbClr val="000000"/>
                </a:solidFill>
                <a:latin typeface="Courier New" panose="02070309020205020404" pitchFamily="49" charset="0"/>
              </a:rPr>
              <a:t> = </a:t>
            </a:r>
            <a:r>
              <a:rPr lang="en-US" sz="1800" b="0" i="0" u="none" strike="noStrike" baseline="0" dirty="0" err="1">
                <a:solidFill>
                  <a:srgbClr val="000000"/>
                </a:solidFill>
                <a:latin typeface="Courier New" panose="02070309020205020404" pitchFamily="49" charset="0"/>
              </a:rPr>
              <a:t>proj_alt</a:t>
            </a:r>
            <a:r>
              <a:rPr lang="en-US" sz="1800" b="0" i="0" u="none" strike="noStrike" baseline="0" dirty="0">
                <a:solidFill>
                  <a:srgbClr val="000000"/>
                </a:solidFill>
                <a:latin typeface="Courier New" panose="02070309020205020404" pitchFamily="49" charset="0"/>
              </a:rPr>
              <a:t>/1000;</a:t>
            </a:r>
          </a:p>
          <a:p>
            <a:r>
              <a:rPr lang="en-US" sz="1800" b="0" i="0" u="none" strike="noStrike" baseline="0" dirty="0">
                <a:solidFill>
                  <a:srgbClr val="000000"/>
                </a:solidFill>
                <a:latin typeface="Courier New" panose="02070309020205020404" pitchFamily="49" charset="0"/>
              </a:rPr>
              <a:t>    figure(3)</a:t>
            </a:r>
          </a:p>
          <a:p>
            <a:r>
              <a:rPr lang="en-US" sz="1800" b="0" i="0" u="none" strike="noStrike" baseline="0" dirty="0">
                <a:solidFill>
                  <a:srgbClr val="000000"/>
                </a:solidFill>
                <a:latin typeface="Courier New" panose="02070309020205020404" pitchFamily="49" charset="0"/>
              </a:rPr>
              <a:t>    a = axes(</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units'</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'normalized'</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'position</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,[.1 .35 .7 .6],</a:t>
            </a:r>
            <a:r>
              <a:rPr lang="en-US" sz="1800" b="0" i="0" u="none" strike="noStrike" baseline="0" dirty="0">
                <a:solidFill>
                  <a:srgbClr val="DE7D00"/>
                </a:solidFill>
                <a:latin typeface="Courier New" panose="02070309020205020404" pitchFamily="49" charset="0"/>
              </a:rPr>
              <a:t>'xtick'</a:t>
            </a:r>
            <a:r>
              <a:rPr lang="en-US" sz="1800" b="0" i="0" u="none" strike="noStrike" baseline="0" dirty="0">
                <a:solidFill>
                  <a:srgbClr val="000000"/>
                </a:solidFill>
                <a:latin typeface="Courier New" panose="02070309020205020404" pitchFamily="49" charset="0"/>
              </a:rPr>
              <a:t>,0:50:1000);</a:t>
            </a:r>
          </a:p>
          <a:p>
            <a:r>
              <a:rPr lang="en-US" sz="1800" b="0" i="0" u="none" strike="noStrike" baseline="0" dirty="0">
                <a:solidFill>
                  <a:srgbClr val="000000"/>
                </a:solidFill>
                <a:latin typeface="Courier New" panose="02070309020205020404" pitchFamily="49" charset="0"/>
              </a:rPr>
              <a:t>    plot(msx,msy,</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'k'</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1000]);</a:t>
            </a:r>
          </a:p>
          <a:p>
            <a:r>
              <a:rPr lang="en-US" sz="1800" b="0" i="0" u="none" strike="noStrike" baseline="0" dirty="0">
                <a:solidFill>
                  <a:srgbClr val="000000"/>
                </a:solidFill>
                <a:latin typeface="Courier New" panose="02070309020205020404" pitchFamily="49" charset="0"/>
              </a:rPr>
              <a:t>    plot(lx,ly,</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'#0072b2'</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 hold </a:t>
            </a:r>
            <a:r>
              <a:rPr lang="en-US" sz="1800" b="0" i="0" u="none" strike="noStrike" baseline="0" dirty="0">
                <a:solidFill>
                  <a:srgbClr val="DE7D00"/>
                </a:solidFill>
                <a:latin typeface="Courier New" panose="02070309020205020404" pitchFamily="49" charset="0"/>
              </a:rPr>
              <a:t>on</a:t>
            </a:r>
          </a:p>
          <a:p>
            <a:r>
              <a:rPr lang="en-US" sz="1800" b="0" i="0" u="none" strike="noStrike" baseline="0" dirty="0">
                <a:solidFill>
                  <a:srgbClr val="000000"/>
                </a:solidFill>
                <a:latin typeface="Courier New" panose="02070309020205020404" pitchFamily="49" charset="0"/>
              </a:rPr>
              <a:t>    plot(evx,evy,</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'#d55e00'</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a:t>
            </a:r>
          </a:p>
          <a:p>
            <a:r>
              <a:rPr lang="en-US" sz="1800" b="0" i="0" u="none" strike="noStrike" baseline="0" dirty="0">
                <a:solidFill>
                  <a:srgbClr val="000000"/>
                </a:solidFill>
                <a:latin typeface="Courier New" panose="02070309020205020404" pitchFamily="49" charset="0"/>
              </a:rPr>
              <a:t>    title(</a:t>
            </a:r>
            <a:r>
              <a:rPr lang="en-US" sz="1800" b="0" i="0" u="none" strike="noStrike" baseline="0" dirty="0">
                <a:solidFill>
                  <a:srgbClr val="DE7D00"/>
                </a:solidFill>
                <a:latin typeface="Courier New" panose="02070309020205020404" pitchFamily="49" charset="0"/>
              </a:rPr>
              <a:t>'Mars'</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ylabel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'Altitude [km]'</a:t>
            </a:r>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yline</a:t>
            </a:r>
            <a:r>
              <a:rPr lang="en-US" sz="1800" b="0" i="0" u="none" strike="noStrike" baseline="0" dirty="0">
                <a:solidFill>
                  <a:srgbClr val="000000"/>
                </a:solidFill>
                <a:latin typeface="Courier New" panose="02070309020205020404" pitchFamily="49" charset="0"/>
              </a:rPr>
              <a:t>(40,</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yline</a:t>
            </a:r>
            <a:r>
              <a:rPr lang="en-US" sz="1800" b="0" i="0" u="none" strike="noStrike" baseline="0" dirty="0">
                <a:solidFill>
                  <a:srgbClr val="000000"/>
                </a:solidFill>
                <a:latin typeface="Courier New" panose="02070309020205020404" pitchFamily="49" charset="0"/>
              </a:rPr>
              <a:t>(100,</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text(500,25,</a:t>
            </a:r>
            <a:r>
              <a:rPr lang="en-US" sz="1800" b="0" i="0" u="none" strike="noStrike" baseline="0" dirty="0">
                <a:solidFill>
                  <a:srgbClr val="DE7D00"/>
                </a:solidFill>
                <a:latin typeface="Courier New" panose="02070309020205020404" pitchFamily="49" charset="0"/>
              </a:rPr>
              <a:t>'Troposphere'</a:t>
            </a:r>
            <a:r>
              <a:rPr lang="en-US" sz="1800" b="0" i="0" u="none" strike="noStrike" baseline="0" dirty="0">
                <a:solidFill>
                  <a:srgbClr val="000000"/>
                </a:solidFill>
                <a:latin typeface="Courier New" panose="02070309020205020404" pitchFamily="49" charset="0"/>
              </a:rPr>
              <a:t>); text(500,70,</a:t>
            </a:r>
            <a:r>
              <a:rPr lang="en-US" sz="1800" b="0" i="0" u="none" strike="noStrike" baseline="0" dirty="0">
                <a:solidFill>
                  <a:srgbClr val="DE7D00"/>
                </a:solidFill>
                <a:latin typeface="Courier New" panose="02070309020205020404" pitchFamily="49" charset="0"/>
              </a:rPr>
              <a:t>'Stratosphere'</a:t>
            </a:r>
            <a:r>
              <a:rPr lang="en-US" sz="1800" b="0" i="0" u="none" strike="noStrike" baseline="0" dirty="0">
                <a:solidFill>
                  <a:srgbClr val="000000"/>
                </a:solidFill>
                <a:latin typeface="Courier New" panose="02070309020205020404" pitchFamily="49" charset="0"/>
              </a:rPr>
              <a:t>); text(500,145,</a:t>
            </a:r>
            <a:r>
              <a:rPr lang="en-US" sz="1800" b="0" i="0" u="none" strike="noStrike" baseline="0" dirty="0">
                <a:solidFill>
                  <a:srgbClr val="DE7D00"/>
                </a:solidFill>
                <a:latin typeface="Courier New" panose="02070309020205020404" pitchFamily="49" charset="0"/>
              </a:rPr>
              <a:t>'Thermosphere'</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a,</a:t>
            </a:r>
            <a:r>
              <a:rPr lang="en-US" sz="1800" b="0" i="0" u="none" strike="noStrike" baseline="0" dirty="0" err="1">
                <a:solidFill>
                  <a:srgbClr val="DE7D00"/>
                </a:solidFill>
                <a:latin typeface="Courier New" panose="02070309020205020404" pitchFamily="49" charset="0"/>
              </a:rPr>
              <a:t>'Temperature</a:t>
            </a:r>
            <a:r>
              <a:rPr lang="en-US" sz="1800" b="0" i="0" u="none" strike="noStrike" baseline="0" dirty="0">
                <a:solidFill>
                  <a:srgbClr val="DE7D00"/>
                </a:solidFill>
                <a:latin typeface="Courier New" panose="02070309020205020404" pitchFamily="49" charset="0"/>
              </a:rPr>
              <a:t> [K]'</a:t>
            </a:r>
            <a:r>
              <a:rPr lang="en-US" sz="1800" b="0" i="0" u="none" strike="noStrike" baseline="0" dirty="0">
                <a:solidFill>
                  <a:srgbClr val="000000"/>
                </a:solidFill>
                <a:latin typeface="Courier New" panose="02070309020205020404" pitchFamily="49" charset="0"/>
              </a:rPr>
              <a:t>);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b = axes(</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units'</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'normalized'</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'position</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,[.1 .25 .7 0.000001],</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xlim</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,[0 10000],</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'#0072b2'</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'xtick'</a:t>
            </a:r>
            <a:r>
              <a:rPr lang="en-US" sz="1800" b="0" i="0" u="none" strike="noStrike" baseline="0" dirty="0">
                <a:solidFill>
                  <a:srgbClr val="000000"/>
                </a:solidFill>
                <a:latin typeface="Courier New" panose="02070309020205020404" pitchFamily="49" charset="0"/>
              </a:rPr>
              <a:t>,0:2000:10000,</a:t>
            </a:r>
            <a:r>
              <a:rPr lang="en-US" sz="1800" b="0" i="0" u="none" strike="noStrike" baseline="0" dirty="0">
                <a:solidFill>
                  <a:srgbClr val="DE7D00"/>
                </a:solidFill>
                <a:latin typeface="Courier New" panose="02070309020205020404" pitchFamily="49" charset="0"/>
              </a:rPr>
              <a:t>'XColor'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'#0072b2'</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b,</a:t>
            </a:r>
            <a:r>
              <a:rPr lang="en-US" sz="1800" b="0" i="0" u="none" strike="noStrike" baseline="0" dirty="0" err="1">
                <a:solidFill>
                  <a:srgbClr val="DE7D00"/>
                </a:solidFill>
                <a:latin typeface="Courier New" panose="02070309020205020404" pitchFamily="49" charset="0"/>
              </a:rPr>
              <a:t>'Pressure</a:t>
            </a:r>
            <a:r>
              <a:rPr lang="en-US" sz="1800" b="0" i="0" u="none" strike="noStrike" baseline="0" dirty="0">
                <a:solidFill>
                  <a:srgbClr val="DE7D00"/>
                </a:solidFill>
                <a:latin typeface="Courier New" panose="02070309020205020404" pitchFamily="49" charset="0"/>
              </a:rPr>
              <a:t> [Pa]'</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b.FontSize</a:t>
            </a:r>
            <a:r>
              <a:rPr lang="en-US" sz="1800" b="0" i="0" u="none" strike="noStrike" baseline="0" dirty="0">
                <a:solidFill>
                  <a:srgbClr val="000000"/>
                </a:solidFill>
                <a:latin typeface="Courier New" panose="02070309020205020404" pitchFamily="49" charset="0"/>
              </a:rPr>
              <a:t> = 10;</a:t>
            </a:r>
          </a:p>
          <a:p>
            <a:r>
              <a:rPr lang="en-US" sz="1800" b="0" i="0" u="none" strike="noStrike" baseline="0" dirty="0">
                <a:solidFill>
                  <a:srgbClr val="000000"/>
                </a:solidFill>
                <a:latin typeface="Courier New" panose="02070309020205020404" pitchFamily="49" charset="0"/>
              </a:rPr>
              <a:t>    c = axes(</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units'</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'normalized'</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'position</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,[.1 .15 .7 0.000001],</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xlim</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,[0 1],</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'#d55e00'</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'xtick'</a:t>
            </a:r>
            <a:r>
              <a:rPr lang="en-US" sz="1800" b="0" i="0" u="none" strike="noStrike" baseline="0" dirty="0">
                <a:solidFill>
                  <a:srgbClr val="000000"/>
                </a:solidFill>
                <a:latin typeface="Courier New" panose="02070309020205020404" pitchFamily="49" charset="0"/>
              </a:rPr>
              <a:t>,0:0.1:1,</a:t>
            </a:r>
            <a:r>
              <a:rPr lang="en-US" sz="1800" b="0" i="0" u="none" strike="noStrike" baseline="0" dirty="0">
                <a:solidFill>
                  <a:srgbClr val="DE7D00"/>
                </a:solidFill>
                <a:latin typeface="Courier New" panose="02070309020205020404" pitchFamily="49" charset="0"/>
              </a:rPr>
              <a:t>'XColor'</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'#d55e00'</a:t>
            </a:r>
            <a:r>
              <a:rPr lang="en-US" sz="1800" b="0" i="0" u="none" strike="noStrike" baseline="0" dirty="0">
                <a:solidFill>
                  <a:srgbClr val="000000"/>
                </a:solidFill>
                <a:latin typeface="Courier New" panose="02070309020205020404" pitchFamily="49" charset="0"/>
              </a:rPr>
              <a:t>);</a:t>
            </a:r>
          </a:p>
          <a:p>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c,</a:t>
            </a:r>
            <a:r>
              <a:rPr lang="en-US" sz="1800" b="0" i="0" u="none" strike="noStrike" baseline="0" dirty="0" err="1">
                <a:solidFill>
                  <a:srgbClr val="DE7D00"/>
                </a:solidFill>
                <a:latin typeface="Courier New" panose="02070309020205020404" pitchFamily="49" charset="0"/>
              </a:rPr>
              <a:t>'Density</a:t>
            </a:r>
            <a:r>
              <a:rPr lang="en-US" sz="1800" b="0" i="0" u="none" strike="noStrike" baseline="0" dirty="0">
                <a:solidFill>
                  <a:srgbClr val="DE7D00"/>
                </a:solidFill>
                <a:latin typeface="Courier New" panose="02070309020205020404" pitchFamily="49" charset="0"/>
              </a:rPr>
              <a:t> [kg/m^3]'</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c.FontSize</a:t>
            </a:r>
            <a:r>
              <a:rPr lang="en-US" sz="1800" b="0" i="0" u="none" strike="noStrike" baseline="0" dirty="0">
                <a:solidFill>
                  <a:srgbClr val="000000"/>
                </a:solidFill>
                <a:latin typeface="Courier New" panose="02070309020205020404" pitchFamily="49" charset="0"/>
              </a:rPr>
              <a:t> = 10;</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Venus</a:t>
            </a:r>
          </a:p>
          <a:p>
            <a:r>
              <a:rPr lang="en-US" sz="1800" b="0" i="0" u="none" strike="noStrike" baseline="0" dirty="0">
                <a:solidFill>
                  <a:srgbClr val="000000"/>
                </a:solidFill>
                <a:latin typeface="Courier New" panose="02070309020205020404" pitchFamily="49" charset="0"/>
              </a:rPr>
              <a:t>figure(4)</a:t>
            </a:r>
          </a:p>
          <a:p>
            <a:r>
              <a:rPr lang="en-US" sz="1800" b="0" i="0" u="none" strike="noStrike" baseline="0" dirty="0" err="1">
                <a:solidFill>
                  <a:srgbClr val="000000"/>
                </a:solidFill>
                <a:latin typeface="Courier New" panose="02070309020205020404" pitchFamily="49" charset="0"/>
              </a:rPr>
              <a:t>semilogx</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Vzrho,proj_alt</a:t>
            </a:r>
            <a:r>
              <a:rPr lang="en-US" sz="1800" b="0" i="0" u="none" strike="noStrike" baseline="0" dirty="0">
                <a:solidFill>
                  <a:srgbClr val="000000"/>
                </a:solidFill>
                <a:latin typeface="Courier New" panose="02070309020205020404" pitchFamily="49" charset="0"/>
              </a:rPr>
              <a:t>/1000);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a:t>
            </a:r>
          </a:p>
          <a:p>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'Density (kg/m^3)'</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ylabel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'Altitude (km)'</a:t>
            </a:r>
            <a:r>
              <a:rPr lang="en-US" sz="1800" b="0" i="0" u="none" strike="noStrike" baseline="0" dirty="0">
                <a:solidFill>
                  <a:srgbClr val="000000"/>
                </a:solidFill>
                <a:latin typeface="Courier New" panose="02070309020205020404" pitchFamily="49" charset="0"/>
              </a:rPr>
              <a:t>); legend(</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Isothermal'</a:t>
            </a:r>
            <a:r>
              <a:rPr lang="en-US" sz="1800" b="0" i="0" u="none" strike="noStrike" baseline="0" dirty="0" err="1">
                <a:solidFill>
                  <a:srgbClr val="0000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'Isentropic</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 title(</a:t>
            </a:r>
            <a:r>
              <a:rPr lang="en-US" sz="1800" b="0" i="0" u="none" strike="noStrike" baseline="0" dirty="0">
                <a:solidFill>
                  <a:srgbClr val="DE7D00"/>
                </a:solidFill>
                <a:latin typeface="Courier New" panose="02070309020205020404" pitchFamily="49" charset="0"/>
              </a:rPr>
              <a:t>'Venusian Atmospheric Density Profile'</a:t>
            </a:r>
            <a:r>
              <a:rPr lang="en-US" sz="1800" b="0" i="0" u="none" strike="noStrike" baseline="0" dirty="0">
                <a:solidFill>
                  <a:srgbClr val="000000"/>
                </a:solidFill>
                <a:latin typeface="Courier New" panose="02070309020205020404" pitchFamily="49" charset="0"/>
              </a:rPr>
              <a:t>); grid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000000"/>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figure(4)</a:t>
            </a:r>
          </a:p>
          <a:p>
            <a:r>
              <a:rPr lang="en-US" sz="1800" b="0" i="0" u="none" strike="noStrike" baseline="0" dirty="0">
                <a:solidFill>
                  <a:srgbClr val="99FF99"/>
                </a:solidFill>
                <a:latin typeface="Courier New" panose="02070309020205020404" pitchFamily="49" charset="0"/>
              </a:rPr>
              <a:t>% % Venus</a:t>
            </a:r>
          </a:p>
          <a:p>
            <a:r>
              <a:rPr lang="en-US" sz="1800" b="0" i="0" u="none" strike="noStrike" baseline="0" dirty="0">
                <a:solidFill>
                  <a:srgbClr val="99FF99"/>
                </a:solidFill>
                <a:latin typeface="Courier New" panose="02070309020205020404" pitchFamily="49" charset="0"/>
              </a:rPr>
              <a:t>%     subplot(1,3,1)</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Vztemp,proj_alt</a:t>
            </a:r>
            <a:r>
              <a:rPr lang="en-US" sz="1800" b="0" i="0" u="none" strike="noStrike" baseline="0" dirty="0">
                <a:solidFill>
                  <a:srgbClr val="99FF99"/>
                </a:solidFill>
                <a:latin typeface="Courier New" panose="02070309020205020404" pitchFamily="49" charset="0"/>
              </a:rPr>
              <a:t>/1000,'color','k','LineWidth',2);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Vzrho,proj_alt</a:t>
            </a:r>
            <a:r>
              <a:rPr lang="en-US" sz="1800" b="0" i="0" u="none" strike="noStrike" baseline="0" dirty="0">
                <a:solidFill>
                  <a:srgbClr val="99FF99"/>
                </a:solidFill>
                <a:latin typeface="Courier New" panose="02070309020205020404" pitchFamily="49" charset="0"/>
              </a:rPr>
              <a:t>/1000,'color','#0072b2','LineWidth',2);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Vzpress,proj_alt</a:t>
            </a:r>
            <a:r>
              <a:rPr lang="en-US" sz="1800" b="0" i="0" u="none" strike="noStrike" baseline="0" dirty="0">
                <a:solidFill>
                  <a:srgbClr val="99FF99"/>
                </a:solidFill>
                <a:latin typeface="Courier New" panose="02070309020205020404" pitchFamily="49" charset="0"/>
              </a:rPr>
              <a:t>/1000,'color','#d55e00','LineWidth',2); hold on;</a:t>
            </a:r>
          </a:p>
          <a:p>
            <a:r>
              <a:rPr lang="it-IT" sz="1800" b="0" i="0" u="none" strike="noStrike" baseline="0" dirty="0">
                <a:solidFill>
                  <a:srgbClr val="99FF99"/>
                </a:solidFill>
                <a:latin typeface="Courier New" panose="02070309020205020404" pitchFamily="49" charset="0"/>
              </a:rPr>
              <a:t>%     xline(0.1,'color',[0.5, 0.5, 0.5],'LineWidth',1.5);</a:t>
            </a:r>
          </a:p>
          <a:p>
            <a:r>
              <a:rPr lang="fi-FI" sz="1800" b="0" i="0" u="none" strike="noStrike" baseline="0" dirty="0">
                <a:solidFill>
                  <a:srgbClr val="99FF99"/>
                </a:solidFill>
                <a:latin typeface="Courier New" panose="02070309020205020404" pitchFamily="49" charset="0"/>
              </a:rPr>
              <a:t>%     yline(50,'--'); yline(75,'--'); yline(110,'--');</a:t>
            </a:r>
          </a:p>
          <a:p>
            <a:r>
              <a:rPr lang="en-US" sz="1800" b="0" i="0" u="none" strike="noStrike" baseline="0" dirty="0">
                <a:solidFill>
                  <a:srgbClr val="99FF99"/>
                </a:solidFill>
                <a:latin typeface="Courier New" panose="02070309020205020404" pitchFamily="49" charset="0"/>
              </a:rPr>
              <a:t>%     text(10e-14,25,'Troposphere'); text(10e-14,62.5,'Lower Stratosphere'); text(10e-14,92.5,'Upper </a:t>
            </a:r>
            <a:r>
              <a:rPr lang="en-US" sz="1800" b="0" i="0" u="none" strike="noStrike" baseline="0" dirty="0" err="1">
                <a:solidFill>
                  <a:srgbClr val="99FF99"/>
                </a:solidFill>
                <a:latin typeface="Courier New" panose="02070309020205020404" pitchFamily="49" charset="0"/>
              </a:rPr>
              <a:t>Statosphere</a:t>
            </a:r>
            <a:r>
              <a:rPr lang="en-US" sz="1800" b="0" i="0" u="none" strike="noStrike" baseline="0" dirty="0">
                <a:solidFill>
                  <a:srgbClr val="99FF99"/>
                </a:solidFill>
                <a:latin typeface="Courier New" panose="02070309020205020404" pitchFamily="49" charset="0"/>
              </a:rPr>
              <a:t>'); text(10e-14,145,'Thermosphere');</a:t>
            </a:r>
          </a:p>
          <a:p>
            <a:r>
              <a:rPr lang="en-US" sz="1800" b="0" i="0" u="none" strike="noStrike" baseline="0" dirty="0">
                <a:solidFill>
                  <a:srgbClr val="99FF99"/>
                </a:solidFill>
                <a:latin typeface="Courier New" panose="02070309020205020404" pitchFamily="49" charset="0"/>
              </a:rPr>
              <a:t>%     title({'Venus'}); </a:t>
            </a:r>
            <a:r>
              <a:rPr lang="en-US" sz="1800" b="0" i="0" u="none" strike="noStrike" baseline="0" dirty="0" err="1">
                <a:solidFill>
                  <a:srgbClr val="99FF99"/>
                </a:solidFill>
                <a:latin typeface="Courier New" panose="02070309020205020404" pitchFamily="49" charset="0"/>
              </a:rPr>
              <a:t>ylabel</a:t>
            </a:r>
            <a:r>
              <a:rPr lang="en-US" sz="1800" b="0" i="0" u="none" strike="noStrike" baseline="0" dirty="0">
                <a:solidFill>
                  <a:srgbClr val="99FF99"/>
                </a:solidFill>
                <a:latin typeface="Courier New" panose="02070309020205020404" pitchFamily="49" charset="0"/>
              </a:rPr>
              <a:t>('Altitude [km]'); axis([10e-15 10e8 0 200]);</a:t>
            </a:r>
          </a:p>
          <a:p>
            <a:r>
              <a:rPr lang="en-US" sz="1800" b="0" i="0" u="none" strike="noStrike" baseline="0" dirty="0">
                <a:solidFill>
                  <a:srgbClr val="99FF99"/>
                </a:solidFill>
                <a:latin typeface="Courier New" panose="02070309020205020404" pitchFamily="49" charset="0"/>
              </a:rPr>
              <a:t>%     legend({'Temperature (K)','Density (kg/m3)','Pressure (Pa)'},'Location','</a:t>
            </a:r>
            <a:r>
              <a:rPr lang="en-US" sz="1800" b="0" i="0" u="none" strike="noStrike" baseline="0" dirty="0" err="1">
                <a:solidFill>
                  <a:srgbClr val="99FF99"/>
                </a:solidFill>
                <a:latin typeface="Courier New" panose="02070309020205020404" pitchFamily="49" charset="0"/>
              </a:rPr>
              <a:t>southoutside</a:t>
            </a:r>
            <a:r>
              <a:rPr lang="en-US" sz="1800" b="0" i="0" u="none" strike="noStrike" baseline="0" dirty="0">
                <a:solidFill>
                  <a:srgbClr val="99FF99"/>
                </a:solidFill>
                <a:latin typeface="Courier New" panose="02070309020205020404" pitchFamily="49" charset="0"/>
              </a:rPr>
              <a:t>'); grid on; grid minor;</a:t>
            </a:r>
          </a:p>
          <a:p>
            <a:r>
              <a:rPr lang="en-US" sz="1800" b="0" i="0" u="none" strike="noStrike" baseline="0" dirty="0">
                <a:solidFill>
                  <a:srgbClr val="99FF99"/>
                </a:solidFill>
                <a:latin typeface="Courier New" panose="02070309020205020404" pitchFamily="49" charset="0"/>
              </a:rPr>
              <a:t>% % Earth</a:t>
            </a:r>
          </a:p>
          <a:p>
            <a:r>
              <a:rPr lang="en-US" sz="1800" b="0" i="0" u="none" strike="noStrike" baseline="0" dirty="0">
                <a:solidFill>
                  <a:srgbClr val="99FF99"/>
                </a:solidFill>
                <a:latin typeface="Courier New" panose="02070309020205020404" pitchFamily="49" charset="0"/>
              </a:rPr>
              <a:t>%     subplot(1,3,2)</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Eztemp,proj_alt</a:t>
            </a:r>
            <a:r>
              <a:rPr lang="en-US" sz="1800" b="0" i="0" u="none" strike="noStrike" baseline="0" dirty="0">
                <a:solidFill>
                  <a:srgbClr val="99FF99"/>
                </a:solidFill>
                <a:latin typeface="Courier New" panose="02070309020205020404" pitchFamily="49" charset="0"/>
              </a:rPr>
              <a:t>/1000,'color','k','LineWidth',2);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Ezrho,proj_alt</a:t>
            </a:r>
            <a:r>
              <a:rPr lang="en-US" sz="1800" b="0" i="0" u="none" strike="noStrike" baseline="0" dirty="0">
                <a:solidFill>
                  <a:srgbClr val="99FF99"/>
                </a:solidFill>
                <a:latin typeface="Courier New" panose="02070309020205020404" pitchFamily="49" charset="0"/>
              </a:rPr>
              <a:t>/1000,'color','#0072b2','LineWidth',2);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Ezpress,proj_alt</a:t>
            </a:r>
            <a:r>
              <a:rPr lang="en-US" sz="1800" b="0" i="0" u="none" strike="noStrike" baseline="0" dirty="0">
                <a:solidFill>
                  <a:srgbClr val="99FF99"/>
                </a:solidFill>
                <a:latin typeface="Courier New" panose="02070309020205020404" pitchFamily="49" charset="0"/>
              </a:rPr>
              <a:t>/1000,'color','#d55e00','LineWidth',2); hold on;</a:t>
            </a:r>
          </a:p>
          <a:p>
            <a:r>
              <a:rPr lang="it-IT" sz="1800" b="0" i="0" u="none" strike="noStrike" baseline="0" dirty="0">
                <a:solidFill>
                  <a:srgbClr val="99FF99"/>
                </a:solidFill>
                <a:latin typeface="Courier New" panose="02070309020205020404" pitchFamily="49" charset="0"/>
              </a:rPr>
              <a:t>%     xline(0.1,'color',[0.5, 0.5, 0.5],'LineWidth',1.5);</a:t>
            </a:r>
          </a:p>
          <a:p>
            <a:r>
              <a:rPr lang="fi-FI" sz="1800" b="0" i="0" u="none" strike="noStrike" baseline="0" dirty="0">
                <a:solidFill>
                  <a:srgbClr val="99FF99"/>
                </a:solidFill>
                <a:latin typeface="Courier New" panose="02070309020205020404" pitchFamily="49" charset="0"/>
              </a:rPr>
              <a:t>%     yline(12,'--'); yline(50,'--'); yline(85,'--');</a:t>
            </a:r>
          </a:p>
          <a:p>
            <a:r>
              <a:rPr lang="en-US" sz="1800" b="0" i="0" u="none" strike="noStrike" baseline="0" dirty="0">
                <a:solidFill>
                  <a:srgbClr val="99FF99"/>
                </a:solidFill>
                <a:latin typeface="Courier New" panose="02070309020205020404" pitchFamily="49" charset="0"/>
              </a:rPr>
              <a:t>%     text(10e-14,6,'Troposphere'); text(10e-14,25,'Stratosphere'); text(10e-14,67.5,'Mesosphere'); text(10e-14,145,'Thermosphere');</a:t>
            </a:r>
          </a:p>
          <a:p>
            <a:r>
              <a:rPr lang="en-US" sz="1800" b="0" i="0" u="none" strike="noStrike" baseline="0" dirty="0">
                <a:solidFill>
                  <a:srgbClr val="99FF99"/>
                </a:solidFill>
                <a:latin typeface="Courier New" panose="02070309020205020404" pitchFamily="49" charset="0"/>
              </a:rPr>
              <a:t>%     title({'Earth'}); </a:t>
            </a:r>
            <a:r>
              <a:rPr lang="en-US" sz="1800" b="0" i="0" u="none" strike="noStrike" baseline="0" dirty="0" err="1">
                <a:solidFill>
                  <a:srgbClr val="99FF99"/>
                </a:solidFill>
                <a:latin typeface="Courier New" panose="02070309020205020404" pitchFamily="49" charset="0"/>
              </a:rPr>
              <a:t>ylabel</a:t>
            </a:r>
            <a:r>
              <a:rPr lang="en-US" sz="1800" b="0" i="0" u="none" strike="noStrike" baseline="0" dirty="0">
                <a:solidFill>
                  <a:srgbClr val="99FF99"/>
                </a:solidFill>
                <a:latin typeface="Courier New" panose="02070309020205020404" pitchFamily="49" charset="0"/>
              </a:rPr>
              <a:t>('Altitude [km]'); axis([10e-15 10e8 0 200]); grid on; grid minor;</a:t>
            </a:r>
          </a:p>
          <a:p>
            <a:r>
              <a:rPr lang="en-US" sz="1800" b="0" i="0" u="none" strike="noStrike" baseline="0" dirty="0">
                <a:solidFill>
                  <a:srgbClr val="99FF99"/>
                </a:solidFill>
                <a:latin typeface="Courier New" panose="02070309020205020404" pitchFamily="49" charset="0"/>
              </a:rPr>
              <a:t>%     legend({'Temperature (K)','Density (kg/m3)','Pressure (Pa)'},'Location','</a:t>
            </a:r>
            <a:r>
              <a:rPr lang="en-US" sz="1800" b="0" i="0" u="none" strike="noStrike" baseline="0" dirty="0" err="1">
                <a:solidFill>
                  <a:srgbClr val="99FF99"/>
                </a:solidFill>
                <a:latin typeface="Courier New" panose="02070309020205020404" pitchFamily="49" charset="0"/>
              </a:rPr>
              <a:t>southoutside</a:t>
            </a:r>
            <a:r>
              <a:rPr lang="en-US" sz="1800" b="0" i="0" u="none" strike="noStrike" baseline="0" dirty="0">
                <a:solidFill>
                  <a:srgbClr val="99FF99"/>
                </a:solidFill>
                <a:latin typeface="Courier New" panose="02070309020205020404" pitchFamily="49" charset="0"/>
              </a:rPr>
              <a:t>');</a:t>
            </a:r>
          </a:p>
          <a:p>
            <a:r>
              <a:rPr lang="en-US" sz="1800" b="0" i="0" u="none" strike="noStrike" baseline="0" dirty="0">
                <a:solidFill>
                  <a:srgbClr val="99FF99"/>
                </a:solidFill>
                <a:latin typeface="Courier New" panose="02070309020205020404" pitchFamily="49" charset="0"/>
              </a:rPr>
              <a:t>% % Mars</a:t>
            </a:r>
          </a:p>
          <a:p>
            <a:r>
              <a:rPr lang="en-US" sz="1800" b="0" i="0" u="none" strike="noStrike" baseline="0" dirty="0">
                <a:solidFill>
                  <a:srgbClr val="99FF99"/>
                </a:solidFill>
                <a:latin typeface="Courier New" panose="02070309020205020404" pitchFamily="49" charset="0"/>
              </a:rPr>
              <a:t>%     subplot(1,3,3)</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Mztemp,proj_alt</a:t>
            </a:r>
            <a:r>
              <a:rPr lang="en-US" sz="1800" b="0" i="0" u="none" strike="noStrike" baseline="0" dirty="0">
                <a:solidFill>
                  <a:srgbClr val="99FF99"/>
                </a:solidFill>
                <a:latin typeface="Courier New" panose="02070309020205020404" pitchFamily="49" charset="0"/>
              </a:rPr>
              <a:t>/1000,'color','k','LineWidth',2);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Mzrho,proj_alt</a:t>
            </a:r>
            <a:r>
              <a:rPr lang="en-US" sz="1800" b="0" i="0" u="none" strike="noStrike" baseline="0" dirty="0">
                <a:solidFill>
                  <a:srgbClr val="99FF99"/>
                </a:solidFill>
                <a:latin typeface="Courier New" panose="02070309020205020404" pitchFamily="49" charset="0"/>
              </a:rPr>
              <a:t>/1000,'color','#0072b2','LineWidth',2); hold on;</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semilogx</a:t>
            </a:r>
            <a:r>
              <a:rPr lang="en-US" sz="1800" b="0" i="0" u="none" strike="noStrike" baseline="0" dirty="0">
                <a:solidFill>
                  <a:srgbClr val="99FF99"/>
                </a:solidFill>
                <a:latin typeface="Courier New" panose="02070309020205020404" pitchFamily="49" charset="0"/>
              </a:rPr>
              <a:t>(</a:t>
            </a:r>
            <a:r>
              <a:rPr lang="en-US" sz="1800" b="0" i="0" u="none" strike="noStrike" baseline="0" dirty="0" err="1">
                <a:solidFill>
                  <a:srgbClr val="99FF99"/>
                </a:solidFill>
                <a:latin typeface="Courier New" panose="02070309020205020404" pitchFamily="49" charset="0"/>
              </a:rPr>
              <a:t>Mzpress,proj_alt</a:t>
            </a:r>
            <a:r>
              <a:rPr lang="en-US" sz="1800" b="0" i="0" u="none" strike="noStrike" baseline="0" dirty="0">
                <a:solidFill>
                  <a:srgbClr val="99FF99"/>
                </a:solidFill>
                <a:latin typeface="Courier New" panose="02070309020205020404" pitchFamily="49" charset="0"/>
              </a:rPr>
              <a:t>/1000,'color','#d55e00','LineWidth',2); hold on;</a:t>
            </a:r>
          </a:p>
          <a:p>
            <a:r>
              <a:rPr lang="it-IT" sz="1800" b="0" i="0" u="none" strike="noStrike" baseline="0" dirty="0">
                <a:solidFill>
                  <a:srgbClr val="99FF99"/>
                </a:solidFill>
                <a:latin typeface="Courier New" panose="02070309020205020404" pitchFamily="49" charset="0"/>
              </a:rPr>
              <a:t>%     xline(0.1,'color',[0.5, 0.5, 0.5],'LineWidth',1.5);</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yline</a:t>
            </a:r>
            <a:r>
              <a:rPr lang="en-US" sz="1800" b="0" i="0" u="none" strike="noStrike" baseline="0" dirty="0">
                <a:solidFill>
                  <a:srgbClr val="99FF99"/>
                </a:solidFill>
                <a:latin typeface="Courier New" panose="02070309020205020404" pitchFamily="49" charset="0"/>
              </a:rPr>
              <a:t>(40,'--'); </a:t>
            </a:r>
            <a:r>
              <a:rPr lang="en-US" sz="1800" b="0" i="0" u="none" strike="noStrike" baseline="0" dirty="0" err="1">
                <a:solidFill>
                  <a:srgbClr val="99FF99"/>
                </a:solidFill>
                <a:latin typeface="Courier New" panose="02070309020205020404" pitchFamily="49" charset="0"/>
              </a:rPr>
              <a:t>yline</a:t>
            </a:r>
            <a:r>
              <a:rPr lang="en-US" sz="1800" b="0" i="0" u="none" strike="noStrike" baseline="0" dirty="0">
                <a:solidFill>
                  <a:srgbClr val="99FF99"/>
                </a:solidFill>
                <a:latin typeface="Courier New" panose="02070309020205020404" pitchFamily="49" charset="0"/>
              </a:rPr>
              <a:t>(100,'--');</a:t>
            </a:r>
          </a:p>
          <a:p>
            <a:r>
              <a:rPr lang="en-US" sz="1800" b="0" i="0" u="none" strike="noStrike" baseline="0" dirty="0">
                <a:solidFill>
                  <a:srgbClr val="99FF99"/>
                </a:solidFill>
                <a:latin typeface="Courier New" panose="02070309020205020404" pitchFamily="49" charset="0"/>
              </a:rPr>
              <a:t>%     text(10e-14,25,'Troposphere'); text(10e-14,70,'Stratosphere'); text(10e-14,145,'Thermosphere');</a:t>
            </a:r>
          </a:p>
          <a:p>
            <a:r>
              <a:rPr lang="en-US" sz="1800" b="0" i="0" u="none" strike="noStrike" baseline="0" dirty="0">
                <a:solidFill>
                  <a:srgbClr val="99FF99"/>
                </a:solidFill>
                <a:latin typeface="Courier New" panose="02070309020205020404" pitchFamily="49" charset="0"/>
              </a:rPr>
              <a:t>%     title({'Mars'}); </a:t>
            </a:r>
            <a:r>
              <a:rPr lang="en-US" sz="1800" b="0" i="0" u="none" strike="noStrike" baseline="0" dirty="0" err="1">
                <a:solidFill>
                  <a:srgbClr val="99FF99"/>
                </a:solidFill>
                <a:latin typeface="Courier New" panose="02070309020205020404" pitchFamily="49" charset="0"/>
              </a:rPr>
              <a:t>ylabel</a:t>
            </a:r>
            <a:r>
              <a:rPr lang="en-US" sz="1800" b="0" i="0" u="none" strike="noStrike" baseline="0" dirty="0">
                <a:solidFill>
                  <a:srgbClr val="99FF99"/>
                </a:solidFill>
                <a:latin typeface="Courier New" panose="02070309020205020404" pitchFamily="49" charset="0"/>
              </a:rPr>
              <a:t>('Altitude [km]'); axis([10e-15 10e8 0 200]); grid on; grid minor;</a:t>
            </a:r>
          </a:p>
          <a:p>
            <a:r>
              <a:rPr lang="en-US" sz="1800" b="0" i="0" u="none" strike="noStrike" baseline="0" dirty="0">
                <a:solidFill>
                  <a:srgbClr val="99FF99"/>
                </a:solidFill>
                <a:latin typeface="Courier New" panose="02070309020205020404" pitchFamily="49" charset="0"/>
              </a:rPr>
              <a:t>%     legend({'Temperature (K)','Density (kg/m3)','Pressure (Pa)'},'Location','</a:t>
            </a:r>
            <a:r>
              <a:rPr lang="en-US" sz="1800" b="0" i="0" u="none" strike="noStrike" baseline="0" dirty="0" err="1">
                <a:solidFill>
                  <a:srgbClr val="99FF99"/>
                </a:solidFill>
                <a:latin typeface="Courier New" panose="02070309020205020404" pitchFamily="49" charset="0"/>
              </a:rPr>
              <a:t>southoutside</a:t>
            </a:r>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r>
              <a:rPr lang="en-US" sz="1800" b="0" i="0" u="none" strike="noStrike" baseline="0" dirty="0">
                <a:solidFill>
                  <a:srgbClr val="99FF99"/>
                </a:solidFill>
                <a:latin typeface="Courier New" panose="02070309020205020404" pitchFamily="49" charset="0"/>
              </a:rPr>
              <a:t> </a:t>
            </a:r>
          </a:p>
          <a:p>
            <a:endParaRPr lang="en-US" b="0" i="0" u="none" strike="noStrike" baseline="0" dirty="0"/>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2</a:t>
            </a:fld>
            <a:endParaRPr lang="en-US"/>
          </a:p>
        </p:txBody>
      </p:sp>
    </p:spTree>
    <p:extLst>
      <p:ext uri="{BB962C8B-B14F-4D97-AF65-F5344CB8AC3E}">
        <p14:creationId xmlns:p14="http://schemas.microsoft.com/office/powerpoint/2010/main" val="211592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sz="1800" b="0" i="0" u="none" strike="noStrike" baseline="0" dirty="0" err="1">
                <a:solidFill>
                  <a:srgbClr val="000000"/>
                </a:solidFill>
                <a:latin typeface="Courier New" panose="02070309020205020404" pitchFamily="49" charset="0"/>
              </a:rPr>
              <a:t>flag.vel</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flag.shape</a:t>
            </a:r>
            <a:r>
              <a:rPr lang="en-US" sz="1800" b="0" i="0" u="none" strike="noStrike" baseline="0" dirty="0">
                <a:solidFill>
                  <a:srgbClr val="000000"/>
                </a:solidFill>
                <a:latin typeface="Courier New" panose="02070309020205020404" pitchFamily="49" charset="0"/>
              </a:rPr>
              <a:t>(1) = 1.21; </a:t>
            </a:r>
          </a:p>
          <a:p>
            <a:r>
              <a:rPr lang="en-US" sz="1800" b="0" i="0" u="none" strike="noStrike" baseline="0" dirty="0" err="1">
                <a:solidFill>
                  <a:srgbClr val="000000"/>
                </a:solidFill>
                <a:latin typeface="Courier New" panose="02070309020205020404" pitchFamily="49" charset="0"/>
              </a:rPr>
              <a:t>flag.drag</a:t>
            </a:r>
            <a:r>
              <a:rPr lang="en-US" sz="1800" b="0" i="0" u="none" strike="noStrike" baseline="0" dirty="0">
                <a:solidFill>
                  <a:srgbClr val="000000"/>
                </a:solidFill>
                <a:latin typeface="Courier New" panose="02070309020205020404" pitchFamily="49" charset="0"/>
              </a:rPr>
              <a:t>(1) = 0.47; </a:t>
            </a:r>
          </a:p>
          <a:p>
            <a:r>
              <a:rPr lang="en-US" sz="1800" b="0" i="0" u="none" strike="noStrike" baseline="0" dirty="0" err="1">
                <a:solidFill>
                  <a:srgbClr val="000000"/>
                </a:solidFill>
                <a:latin typeface="Courier New" panose="02070309020205020404" pitchFamily="49" charset="0"/>
              </a:rPr>
              <a:t>flag.ang</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flag.lift</a:t>
            </a:r>
            <a:r>
              <a:rPr lang="en-US" sz="1800" b="0" i="0" u="none" strike="noStrike" baseline="0" dirty="0">
                <a:solidFill>
                  <a:srgbClr val="000000"/>
                </a:solidFill>
                <a:latin typeface="Courier New" panose="02070309020205020404" pitchFamily="49" charset="0"/>
              </a:rPr>
              <a:t>(1) = 0.001;</a:t>
            </a:r>
          </a:p>
          <a:p>
            <a:r>
              <a:rPr lang="en-US" sz="1800" b="0" i="0" u="none" strike="noStrike" baseline="0" dirty="0" err="1">
                <a:solidFill>
                  <a:srgbClr val="000000"/>
                </a:solidFill>
                <a:latin typeface="Courier New" panose="02070309020205020404" pitchFamily="49" charset="0"/>
              </a:rPr>
              <a:t>flag.mass</a:t>
            </a:r>
            <a:r>
              <a:rPr lang="en-US" sz="1800" b="0" i="0" u="none" strike="noStrike" baseline="0" dirty="0">
                <a:solidFill>
                  <a:srgbClr val="000000"/>
                </a:solidFill>
                <a:latin typeface="Courier New" panose="02070309020205020404" pitchFamily="49" charset="0"/>
              </a:rPr>
              <a:t>(1) = 1971;</a:t>
            </a:r>
          </a:p>
          <a:p>
            <a:r>
              <a:rPr lang="en-US" sz="1800" b="0" i="0" u="none" strike="noStrike" baseline="0" dirty="0" err="1">
                <a:solidFill>
                  <a:srgbClr val="000000"/>
                </a:solidFill>
                <a:latin typeface="Courier New" panose="02070309020205020404" pitchFamily="49" charset="0"/>
              </a:rPr>
              <a:t>flag.htc</a:t>
            </a:r>
            <a:r>
              <a:rPr lang="en-US" sz="1800" b="0" i="0" u="none" strike="noStrike" baseline="0" dirty="0">
                <a:solidFill>
                  <a:srgbClr val="000000"/>
                </a:solidFill>
                <a:latin typeface="Courier New" panose="02070309020205020404" pitchFamily="49" charset="0"/>
              </a:rPr>
              <a:t>(1) = 0.02;</a:t>
            </a:r>
          </a:p>
          <a:p>
            <a:r>
              <a:rPr lang="en-US" sz="1800" b="0" i="0" u="none" strike="noStrike" baseline="0" dirty="0" err="1">
                <a:solidFill>
                  <a:srgbClr val="000000"/>
                </a:solidFill>
                <a:latin typeface="Courier New" panose="02070309020205020404" pitchFamily="49" charset="0"/>
              </a:rPr>
              <a:t>flag.hoa</a:t>
            </a:r>
            <a:r>
              <a:rPr lang="en-US" sz="1800" b="0" i="0" u="none" strike="noStrike" baseline="0" dirty="0">
                <a:solidFill>
                  <a:srgbClr val="000000"/>
                </a:solidFill>
                <a:latin typeface="Courier New" panose="02070309020205020404" pitchFamily="49" charset="0"/>
              </a:rPr>
              <a:t>(1) = 5e6; </a:t>
            </a:r>
          </a:p>
          <a:p>
            <a:r>
              <a:rPr lang="en-US" sz="1800" b="0" i="0" u="none" strike="noStrike" baseline="0" dirty="0" err="1">
                <a:solidFill>
                  <a:srgbClr val="000000"/>
                </a:solidFill>
                <a:latin typeface="Courier New" panose="02070309020205020404" pitchFamily="49" charset="0"/>
              </a:rPr>
              <a:t>flag.zrho</a:t>
            </a:r>
            <a:r>
              <a:rPr lang="en-US" sz="1800" b="0" i="0" u="none" strike="noStrike" baseline="0" dirty="0">
                <a:solidFill>
                  <a:srgbClr val="000000"/>
                </a:solidFill>
                <a:latin typeface="Courier New" panose="02070309020205020404" pitchFamily="49" charset="0"/>
              </a:rPr>
              <a:t>(1) =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ourier New" panose="02070309020205020404" pitchFamily="49" charset="0"/>
              </a:rPr>
              <a:t>FLAVRS = load(</a:t>
            </a:r>
            <a:r>
              <a:rPr lang="en-US" sz="1800" b="0" i="0" u="none" strike="noStrike" baseline="0" dirty="0">
                <a:solidFill>
                  <a:srgbClr val="DE7D00"/>
                </a:solidFill>
                <a:latin typeface="Courier New" panose="02070309020205020404" pitchFamily="49" charset="0"/>
              </a:rPr>
              <a:t>'ProjPop_TerrestrialAnalog_v4_FLAVRSM.mat'</a:t>
            </a:r>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99FF99"/>
                </a:solidFill>
                <a:latin typeface="Courier New" panose="02070309020205020404" pitchFamily="49" charset="0"/>
              </a:rPr>
              <a:t>% Terrestrial Analog Pop (correct densities)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ourier New" panose="02070309020205020404" pitchFamily="49" charset="0"/>
              </a:rPr>
              <a:t>FLAVRS = FLAVRS.FLAVRS;</a:t>
            </a:r>
            <a:endParaRPr lang="en-US" sz="1800" b="0" i="0" u="none" strike="noStrike" baseline="0" dirty="0">
              <a:solidFill>
                <a:srgbClr val="99FF99"/>
              </a:solidFill>
              <a:latin typeface="Courier New" panose="02070309020205020404" pitchFamily="49" charset="0"/>
            </a:endParaRPr>
          </a:p>
          <a:p>
            <a:endParaRPr lang="en-US" sz="1800" b="0" i="0" u="none" strike="noStrike" baseline="0" dirty="0">
              <a:solidFill>
                <a:srgbClr val="99FF99"/>
              </a:solidFill>
              <a:latin typeface="Courier New" panose="02070309020205020404" pitchFamily="49" charset="0"/>
            </a:endParaRPr>
          </a:p>
          <a:p>
            <a:r>
              <a:rPr lang="en-US" sz="1800" b="0" i="0" u="none" strike="noStrike" baseline="0" dirty="0">
                <a:solidFill>
                  <a:srgbClr val="99FF99"/>
                </a:solidFill>
                <a:latin typeface="Courier New" panose="02070309020205020404" pitchFamily="49" charset="0"/>
              </a:rPr>
              <a:t>% figure(11) </a:t>
            </a:r>
          </a:p>
          <a:p>
            <a:r>
              <a:rPr lang="en-US" sz="1800" b="0" i="0" u="none" strike="noStrike" baseline="0" dirty="0">
                <a:solidFill>
                  <a:srgbClr val="99FF99"/>
                </a:solidFill>
                <a:latin typeface="Courier New" panose="02070309020205020404" pitchFamily="49" charset="0"/>
              </a:rPr>
              <a:t>% k = 1;</a:t>
            </a:r>
          </a:p>
          <a:p>
            <a:r>
              <a:rPr lang="en-US" sz="1800" b="0" i="0" u="none" strike="noStrike" baseline="0" dirty="0">
                <a:solidFill>
                  <a:srgbClr val="99FF99"/>
                </a:solidFill>
                <a:latin typeface="Courier New" panose="02070309020205020404" pitchFamily="49" charset="0"/>
              </a:rPr>
              <a:t>% subplot(4,2,1)</a:t>
            </a:r>
          </a:p>
          <a:p>
            <a:r>
              <a:rPr lang="en-US" sz="1800" b="0" i="0" u="none" strike="noStrike" baseline="0" dirty="0">
                <a:solidFill>
                  <a:srgbClr val="99FF99"/>
                </a:solidFill>
                <a:latin typeface="Courier New" panose="02070309020205020404" pitchFamily="49" charset="0"/>
              </a:rPr>
              <a:t>% plot(Evel(k,:).'/1000,Ealt(k,:).'/1000,'-','LineWidth',2); hold on; </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xlim</a:t>
            </a:r>
            <a:r>
              <a:rPr lang="en-US" sz="1800" b="0" i="0" u="none" strike="noStrike" baseline="0" dirty="0">
                <a:solidFill>
                  <a:srgbClr val="99FF99"/>
                </a:solidFill>
                <a:latin typeface="Courier New" panose="02070309020205020404" pitchFamily="49" charset="0"/>
              </a:rPr>
              <a:t>([0 22.5]); </a:t>
            </a:r>
            <a:r>
              <a:rPr lang="en-US" sz="1800" b="0" i="0" u="none" strike="noStrike" baseline="0" dirty="0" err="1">
                <a:solidFill>
                  <a:srgbClr val="99FF99"/>
                </a:solidFill>
                <a:latin typeface="Courier New" panose="02070309020205020404" pitchFamily="49" charset="0"/>
              </a:rPr>
              <a:t>ylim</a:t>
            </a:r>
            <a:r>
              <a:rPr lang="en-US" sz="1800" b="0" i="0" u="none" strike="noStrike" baseline="0" dirty="0">
                <a:solidFill>
                  <a:srgbClr val="99FF99"/>
                </a:solidFill>
                <a:latin typeface="Courier New" panose="02070309020205020404" pitchFamily="49" charset="0"/>
              </a:rPr>
              <a:t>([0 50]);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('Velocity (km/s)'); </a:t>
            </a:r>
            <a:r>
              <a:rPr lang="en-US" sz="1800" b="0" i="0" u="none" strike="noStrike" baseline="0" dirty="0" err="1">
                <a:solidFill>
                  <a:srgbClr val="99FF99"/>
                </a:solidFill>
                <a:latin typeface="Courier New" panose="02070309020205020404" pitchFamily="49" charset="0"/>
              </a:rPr>
              <a:t>ylabel</a:t>
            </a:r>
            <a:r>
              <a:rPr lang="en-US" sz="1800" b="0" i="0" u="none" strike="noStrike" baseline="0" dirty="0">
                <a:solidFill>
                  <a:srgbClr val="99FF99"/>
                </a:solidFill>
                <a:latin typeface="Courier New" panose="02070309020205020404" pitchFamily="49" charset="0"/>
              </a:rPr>
              <a:t>('Altitude (km)');</a:t>
            </a:r>
          </a:p>
          <a:p>
            <a:r>
              <a:rPr lang="en-US" sz="1800" b="0" i="0" u="none" strike="noStrike" baseline="0" dirty="0">
                <a:solidFill>
                  <a:srgbClr val="99FF99"/>
                </a:solidFill>
                <a:latin typeface="Courier New" panose="02070309020205020404" pitchFamily="49" charset="0"/>
              </a:rPr>
              <a:t>% legend('</a:t>
            </a:r>
            <a:r>
              <a:rPr lang="en-US" sz="1800" b="0" i="0" u="none" strike="noStrike" baseline="0" dirty="0" err="1">
                <a:solidFill>
                  <a:srgbClr val="99FF99"/>
                </a:solidFill>
                <a:latin typeface="Courier New" panose="02070309020205020404" pitchFamily="49" charset="0"/>
              </a:rPr>
              <a:t>Ablation','Ablation</a:t>
            </a:r>
            <a:r>
              <a:rPr lang="en-US" sz="1800" b="0" i="0" u="none" strike="noStrike" baseline="0" dirty="0">
                <a:solidFill>
                  <a:srgbClr val="99FF99"/>
                </a:solidFill>
                <a:latin typeface="Courier New" panose="02070309020205020404" pitchFamily="49" charset="0"/>
              </a:rPr>
              <a:t> &amp; </a:t>
            </a:r>
            <a:r>
              <a:rPr lang="en-US" sz="1800" b="0" i="0" u="none" strike="noStrike" baseline="0" dirty="0" err="1">
                <a:solidFill>
                  <a:srgbClr val="99FF99"/>
                </a:solidFill>
                <a:latin typeface="Courier New" panose="02070309020205020404" pitchFamily="49" charset="0"/>
              </a:rPr>
              <a:t>Breakup','location','northwest</a:t>
            </a:r>
            <a:r>
              <a:rPr lang="en-US" sz="1800" b="0" i="0" u="none" strike="noStrike" baseline="0" dirty="0">
                <a:solidFill>
                  <a:srgbClr val="99FF99"/>
                </a:solidFill>
                <a:latin typeface="Courier New" panose="02070309020205020404" pitchFamily="49" charset="0"/>
              </a:rPr>
              <a:t>')</a:t>
            </a:r>
          </a:p>
          <a:p>
            <a:r>
              <a:rPr lang="en-US" sz="1800" b="0" i="0" u="none" strike="noStrike" baseline="0" dirty="0">
                <a:solidFill>
                  <a:srgbClr val="99FF99"/>
                </a:solidFill>
                <a:latin typeface="Courier New" panose="02070309020205020404" pitchFamily="49" charset="0"/>
              </a:rPr>
              <a:t>% title('Change in Velocity');</a:t>
            </a:r>
          </a:p>
          <a:p>
            <a:r>
              <a:rPr lang="en-US" sz="1800" b="0" i="0" u="none" strike="noStrike" baseline="0" dirty="0">
                <a:solidFill>
                  <a:srgbClr val="99FF99"/>
                </a:solidFill>
                <a:latin typeface="Courier New" panose="02070309020205020404" pitchFamily="49" charset="0"/>
              </a:rPr>
              <a:t>% subplot(4,2,2)</a:t>
            </a:r>
          </a:p>
          <a:p>
            <a:r>
              <a:rPr lang="en-US" sz="1800" b="0" i="0" u="none" strike="noStrike" baseline="0" dirty="0">
                <a:solidFill>
                  <a:srgbClr val="99FF99"/>
                </a:solidFill>
                <a:latin typeface="Courier New" panose="02070309020205020404" pitchFamily="49" charset="0"/>
              </a:rPr>
              <a:t>% plot(</a:t>
            </a:r>
            <a:r>
              <a:rPr lang="en-US" sz="1800" b="0" i="0" u="none" strike="noStrike" baseline="0" dirty="0" err="1">
                <a:solidFill>
                  <a:srgbClr val="99FF99"/>
                </a:solidFill>
                <a:latin typeface="Courier New" panose="02070309020205020404" pitchFamily="49" charset="0"/>
              </a:rPr>
              <a:t>Emassr</a:t>
            </a:r>
            <a:r>
              <a:rPr lang="en-US" sz="1800" b="0" i="0" u="none" strike="noStrike" baseline="0" dirty="0">
                <a:solidFill>
                  <a:srgbClr val="99FF99"/>
                </a:solidFill>
                <a:latin typeface="Courier New" panose="02070309020205020404" pitchFamily="49" charset="0"/>
              </a:rPr>
              <a:t>(k,:).',</a:t>
            </a:r>
            <a:r>
              <a:rPr lang="en-US" sz="1800" b="0" i="0" u="none" strike="noStrike" baseline="0" dirty="0" err="1">
                <a:solidFill>
                  <a:srgbClr val="99FF99"/>
                </a:solidFill>
                <a:latin typeface="Courier New" panose="02070309020205020404" pitchFamily="49" charset="0"/>
              </a:rPr>
              <a:t>Ealt</a:t>
            </a:r>
            <a:r>
              <a:rPr lang="en-US" sz="1800" b="0" i="0" u="none" strike="noStrike" baseline="0" dirty="0">
                <a:solidFill>
                  <a:srgbClr val="99FF99"/>
                </a:solidFill>
                <a:latin typeface="Courier New" panose="02070309020205020404" pitchFamily="49" charset="0"/>
              </a:rPr>
              <a:t>(k,:).'/1000.','-','LineWidth',2); hold on; </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xlim</a:t>
            </a:r>
            <a:r>
              <a:rPr lang="en-US" sz="1800" b="0" i="0" u="none" strike="noStrike" baseline="0" dirty="0">
                <a:solidFill>
                  <a:srgbClr val="99FF99"/>
                </a:solidFill>
                <a:latin typeface="Courier New" panose="02070309020205020404" pitchFamily="49" charset="0"/>
              </a:rPr>
              <a:t>([0 105]); </a:t>
            </a:r>
            <a:r>
              <a:rPr lang="en-US" sz="1800" b="0" i="0" u="none" strike="noStrike" baseline="0" dirty="0" err="1">
                <a:solidFill>
                  <a:srgbClr val="99FF99"/>
                </a:solidFill>
                <a:latin typeface="Courier New" panose="02070309020205020404" pitchFamily="49" charset="0"/>
              </a:rPr>
              <a:t>ylim</a:t>
            </a:r>
            <a:r>
              <a:rPr lang="en-US" sz="1800" b="0" i="0" u="none" strike="noStrike" baseline="0" dirty="0">
                <a:solidFill>
                  <a:srgbClr val="99FF99"/>
                </a:solidFill>
                <a:latin typeface="Courier New" panose="02070309020205020404" pitchFamily="49" charset="0"/>
              </a:rPr>
              <a:t>([0 50]);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('Mass Remaining (%)');</a:t>
            </a:r>
          </a:p>
          <a:p>
            <a:r>
              <a:rPr lang="en-US" sz="1800" b="0" i="0" u="none" strike="noStrike" baseline="0" dirty="0">
                <a:solidFill>
                  <a:srgbClr val="99FF99"/>
                </a:solidFill>
                <a:latin typeface="Courier New" panose="02070309020205020404" pitchFamily="49" charset="0"/>
              </a:rPr>
              <a:t>% title('Change in Mass');</a:t>
            </a:r>
          </a:p>
          <a:p>
            <a:r>
              <a:rPr lang="en-US" sz="1800" b="0" i="0" u="none" strike="noStrike" baseline="0" dirty="0">
                <a:solidFill>
                  <a:srgbClr val="99FF99"/>
                </a:solidFill>
                <a:latin typeface="Courier New" panose="02070309020205020404" pitchFamily="49" charset="0"/>
              </a:rPr>
              <a:t>% k = 2;</a:t>
            </a:r>
          </a:p>
          <a:p>
            <a:r>
              <a:rPr lang="en-US" sz="1800" b="0" i="0" u="none" strike="noStrike" baseline="0" dirty="0">
                <a:solidFill>
                  <a:srgbClr val="99FF99"/>
                </a:solidFill>
                <a:latin typeface="Courier New" panose="02070309020205020404" pitchFamily="49" charset="0"/>
              </a:rPr>
              <a:t>% subplot(4,2,3)</a:t>
            </a:r>
          </a:p>
          <a:p>
            <a:r>
              <a:rPr lang="en-US" sz="1800" b="0" i="0" u="none" strike="noStrike" baseline="0" dirty="0">
                <a:solidFill>
                  <a:srgbClr val="99FF99"/>
                </a:solidFill>
                <a:latin typeface="Courier New" panose="02070309020205020404" pitchFamily="49" charset="0"/>
              </a:rPr>
              <a:t>% plot(Evel(k,:).'/1000,Ealt(k,:).'/1000,'-','LineWidth',2); hold on; </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xlim</a:t>
            </a:r>
            <a:r>
              <a:rPr lang="en-US" sz="1800" b="0" i="0" u="none" strike="noStrike" baseline="0" dirty="0">
                <a:solidFill>
                  <a:srgbClr val="99FF99"/>
                </a:solidFill>
                <a:latin typeface="Courier New" panose="02070309020205020404" pitchFamily="49" charset="0"/>
              </a:rPr>
              <a:t>([0 22.5]); </a:t>
            </a:r>
            <a:r>
              <a:rPr lang="en-US" sz="1800" b="0" i="0" u="none" strike="noStrike" baseline="0" dirty="0" err="1">
                <a:solidFill>
                  <a:srgbClr val="99FF99"/>
                </a:solidFill>
                <a:latin typeface="Courier New" panose="02070309020205020404" pitchFamily="49" charset="0"/>
              </a:rPr>
              <a:t>ylim</a:t>
            </a:r>
            <a:r>
              <a:rPr lang="en-US" sz="1800" b="0" i="0" u="none" strike="noStrike" baseline="0" dirty="0">
                <a:solidFill>
                  <a:srgbClr val="99FF99"/>
                </a:solidFill>
                <a:latin typeface="Courier New" panose="02070309020205020404" pitchFamily="49" charset="0"/>
              </a:rPr>
              <a:t>([0 50]);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('Velocity (km/s)'); </a:t>
            </a:r>
            <a:r>
              <a:rPr lang="en-US" sz="1800" b="0" i="0" u="none" strike="noStrike" baseline="0" dirty="0" err="1">
                <a:solidFill>
                  <a:srgbClr val="99FF99"/>
                </a:solidFill>
                <a:latin typeface="Courier New" panose="02070309020205020404" pitchFamily="49" charset="0"/>
              </a:rPr>
              <a:t>ylabel</a:t>
            </a:r>
            <a:r>
              <a:rPr lang="en-US" sz="1800" b="0" i="0" u="none" strike="noStrike" baseline="0" dirty="0">
                <a:solidFill>
                  <a:srgbClr val="99FF99"/>
                </a:solidFill>
                <a:latin typeface="Courier New" panose="02070309020205020404" pitchFamily="49" charset="0"/>
              </a:rPr>
              <a:t>('Altitude (km)');</a:t>
            </a:r>
          </a:p>
          <a:p>
            <a:r>
              <a:rPr lang="en-US" sz="1800" b="0" i="0" u="none" strike="noStrike" baseline="0" dirty="0">
                <a:solidFill>
                  <a:srgbClr val="99FF99"/>
                </a:solidFill>
                <a:latin typeface="Courier New" panose="02070309020205020404" pitchFamily="49" charset="0"/>
              </a:rPr>
              <a:t>% subplot(4,2,4)</a:t>
            </a:r>
          </a:p>
          <a:p>
            <a:r>
              <a:rPr lang="en-US" sz="1800" b="0" i="0" u="none" strike="noStrike" baseline="0" dirty="0">
                <a:solidFill>
                  <a:srgbClr val="99FF99"/>
                </a:solidFill>
                <a:latin typeface="Courier New" panose="02070309020205020404" pitchFamily="49" charset="0"/>
              </a:rPr>
              <a:t>% plot(</a:t>
            </a:r>
            <a:r>
              <a:rPr lang="en-US" sz="1800" b="0" i="0" u="none" strike="noStrike" baseline="0" dirty="0" err="1">
                <a:solidFill>
                  <a:srgbClr val="99FF99"/>
                </a:solidFill>
                <a:latin typeface="Courier New" panose="02070309020205020404" pitchFamily="49" charset="0"/>
              </a:rPr>
              <a:t>Emassr</a:t>
            </a:r>
            <a:r>
              <a:rPr lang="en-US" sz="1800" b="0" i="0" u="none" strike="noStrike" baseline="0" dirty="0">
                <a:solidFill>
                  <a:srgbClr val="99FF99"/>
                </a:solidFill>
                <a:latin typeface="Courier New" panose="02070309020205020404" pitchFamily="49" charset="0"/>
              </a:rPr>
              <a:t>(k,:).',</a:t>
            </a:r>
            <a:r>
              <a:rPr lang="en-US" sz="1800" b="0" i="0" u="none" strike="noStrike" baseline="0" dirty="0" err="1">
                <a:solidFill>
                  <a:srgbClr val="99FF99"/>
                </a:solidFill>
                <a:latin typeface="Courier New" panose="02070309020205020404" pitchFamily="49" charset="0"/>
              </a:rPr>
              <a:t>Ealt</a:t>
            </a:r>
            <a:r>
              <a:rPr lang="en-US" sz="1800" b="0" i="0" u="none" strike="noStrike" baseline="0" dirty="0">
                <a:solidFill>
                  <a:srgbClr val="99FF99"/>
                </a:solidFill>
                <a:latin typeface="Courier New" panose="02070309020205020404" pitchFamily="49" charset="0"/>
              </a:rPr>
              <a:t>(k,:).'/1000.','-','LineWidth',2); hold on; </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xlim</a:t>
            </a:r>
            <a:r>
              <a:rPr lang="en-US" sz="1800" b="0" i="0" u="none" strike="noStrike" baseline="0" dirty="0">
                <a:solidFill>
                  <a:srgbClr val="99FF99"/>
                </a:solidFill>
                <a:latin typeface="Courier New" panose="02070309020205020404" pitchFamily="49" charset="0"/>
              </a:rPr>
              <a:t>([0 105]); </a:t>
            </a:r>
            <a:r>
              <a:rPr lang="en-US" sz="1800" b="0" i="0" u="none" strike="noStrike" baseline="0" dirty="0" err="1">
                <a:solidFill>
                  <a:srgbClr val="99FF99"/>
                </a:solidFill>
                <a:latin typeface="Courier New" panose="02070309020205020404" pitchFamily="49" charset="0"/>
              </a:rPr>
              <a:t>ylim</a:t>
            </a:r>
            <a:r>
              <a:rPr lang="en-US" sz="1800" b="0" i="0" u="none" strike="noStrike" baseline="0" dirty="0">
                <a:solidFill>
                  <a:srgbClr val="99FF99"/>
                </a:solidFill>
                <a:latin typeface="Courier New" panose="02070309020205020404" pitchFamily="49" charset="0"/>
              </a:rPr>
              <a:t>([0 50]);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('Mass Remaining (%)');</a:t>
            </a:r>
          </a:p>
          <a:p>
            <a:r>
              <a:rPr lang="en-US" sz="1800" b="0" i="0" u="none" strike="noStrike" baseline="0" dirty="0">
                <a:solidFill>
                  <a:srgbClr val="99FF99"/>
                </a:solidFill>
                <a:latin typeface="Courier New" panose="02070309020205020404" pitchFamily="49" charset="0"/>
              </a:rPr>
              <a:t>% k = 3;</a:t>
            </a:r>
          </a:p>
          <a:p>
            <a:r>
              <a:rPr lang="en-US" sz="1800" b="0" i="0" u="none" strike="noStrike" baseline="0" dirty="0">
                <a:solidFill>
                  <a:srgbClr val="99FF99"/>
                </a:solidFill>
                <a:latin typeface="Courier New" panose="02070309020205020404" pitchFamily="49" charset="0"/>
              </a:rPr>
              <a:t>% subplot(4,2,5)</a:t>
            </a:r>
          </a:p>
          <a:p>
            <a:r>
              <a:rPr lang="en-US" sz="1800" b="0" i="0" u="none" strike="noStrike" baseline="0" dirty="0">
                <a:solidFill>
                  <a:srgbClr val="99FF99"/>
                </a:solidFill>
                <a:latin typeface="Courier New" panose="02070309020205020404" pitchFamily="49" charset="0"/>
              </a:rPr>
              <a:t>% plot(Evel(k,:).'/1000,Ealt(k,:).'/1000,'-','LineWidth',2); hold on; </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xlim</a:t>
            </a:r>
            <a:r>
              <a:rPr lang="en-US" sz="1800" b="0" i="0" u="none" strike="noStrike" baseline="0" dirty="0">
                <a:solidFill>
                  <a:srgbClr val="99FF99"/>
                </a:solidFill>
                <a:latin typeface="Courier New" panose="02070309020205020404" pitchFamily="49" charset="0"/>
              </a:rPr>
              <a:t>([0 22.5]); </a:t>
            </a:r>
            <a:r>
              <a:rPr lang="en-US" sz="1800" b="0" i="0" u="none" strike="noStrike" baseline="0" dirty="0" err="1">
                <a:solidFill>
                  <a:srgbClr val="99FF99"/>
                </a:solidFill>
                <a:latin typeface="Courier New" panose="02070309020205020404" pitchFamily="49" charset="0"/>
              </a:rPr>
              <a:t>ylim</a:t>
            </a:r>
            <a:r>
              <a:rPr lang="en-US" sz="1800" b="0" i="0" u="none" strike="noStrike" baseline="0" dirty="0">
                <a:solidFill>
                  <a:srgbClr val="99FF99"/>
                </a:solidFill>
                <a:latin typeface="Courier New" panose="02070309020205020404" pitchFamily="49" charset="0"/>
              </a:rPr>
              <a:t>([0 50]);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('Velocity (km/s)'); </a:t>
            </a:r>
            <a:r>
              <a:rPr lang="en-US" sz="1800" b="0" i="0" u="none" strike="noStrike" baseline="0" dirty="0" err="1">
                <a:solidFill>
                  <a:srgbClr val="99FF99"/>
                </a:solidFill>
                <a:latin typeface="Courier New" panose="02070309020205020404" pitchFamily="49" charset="0"/>
              </a:rPr>
              <a:t>ylabel</a:t>
            </a:r>
            <a:r>
              <a:rPr lang="en-US" sz="1800" b="0" i="0" u="none" strike="noStrike" baseline="0" dirty="0">
                <a:solidFill>
                  <a:srgbClr val="99FF99"/>
                </a:solidFill>
                <a:latin typeface="Courier New" panose="02070309020205020404" pitchFamily="49" charset="0"/>
              </a:rPr>
              <a:t>('Altitude (km)');</a:t>
            </a:r>
          </a:p>
          <a:p>
            <a:r>
              <a:rPr lang="en-US" sz="1800" b="0" i="0" u="none" strike="noStrike" baseline="0" dirty="0">
                <a:solidFill>
                  <a:srgbClr val="99FF99"/>
                </a:solidFill>
                <a:latin typeface="Courier New" panose="02070309020205020404" pitchFamily="49" charset="0"/>
              </a:rPr>
              <a:t>% subplot(4,2,6)</a:t>
            </a:r>
          </a:p>
          <a:p>
            <a:r>
              <a:rPr lang="en-US" sz="1800" b="0" i="0" u="none" strike="noStrike" baseline="0" dirty="0">
                <a:solidFill>
                  <a:srgbClr val="99FF99"/>
                </a:solidFill>
                <a:latin typeface="Courier New" panose="02070309020205020404" pitchFamily="49" charset="0"/>
              </a:rPr>
              <a:t>% plot(</a:t>
            </a:r>
            <a:r>
              <a:rPr lang="en-US" sz="1800" b="0" i="0" u="none" strike="noStrike" baseline="0" dirty="0" err="1">
                <a:solidFill>
                  <a:srgbClr val="99FF99"/>
                </a:solidFill>
                <a:latin typeface="Courier New" panose="02070309020205020404" pitchFamily="49" charset="0"/>
              </a:rPr>
              <a:t>Emassr</a:t>
            </a:r>
            <a:r>
              <a:rPr lang="en-US" sz="1800" b="0" i="0" u="none" strike="noStrike" baseline="0" dirty="0">
                <a:solidFill>
                  <a:srgbClr val="99FF99"/>
                </a:solidFill>
                <a:latin typeface="Courier New" panose="02070309020205020404" pitchFamily="49" charset="0"/>
              </a:rPr>
              <a:t>(k,:).',</a:t>
            </a:r>
            <a:r>
              <a:rPr lang="en-US" sz="1800" b="0" i="0" u="none" strike="noStrike" baseline="0" dirty="0" err="1">
                <a:solidFill>
                  <a:srgbClr val="99FF99"/>
                </a:solidFill>
                <a:latin typeface="Courier New" panose="02070309020205020404" pitchFamily="49" charset="0"/>
              </a:rPr>
              <a:t>Ealt</a:t>
            </a:r>
            <a:r>
              <a:rPr lang="en-US" sz="1800" b="0" i="0" u="none" strike="noStrike" baseline="0" dirty="0">
                <a:solidFill>
                  <a:srgbClr val="99FF99"/>
                </a:solidFill>
                <a:latin typeface="Courier New" panose="02070309020205020404" pitchFamily="49" charset="0"/>
              </a:rPr>
              <a:t>(k,:).'/1000.','-','LineWidth',2); hold on; </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xlim</a:t>
            </a:r>
            <a:r>
              <a:rPr lang="en-US" sz="1800" b="0" i="0" u="none" strike="noStrike" baseline="0" dirty="0">
                <a:solidFill>
                  <a:srgbClr val="99FF99"/>
                </a:solidFill>
                <a:latin typeface="Courier New" panose="02070309020205020404" pitchFamily="49" charset="0"/>
              </a:rPr>
              <a:t>([0 105]); </a:t>
            </a:r>
            <a:r>
              <a:rPr lang="en-US" sz="1800" b="0" i="0" u="none" strike="noStrike" baseline="0" dirty="0" err="1">
                <a:solidFill>
                  <a:srgbClr val="99FF99"/>
                </a:solidFill>
                <a:latin typeface="Courier New" panose="02070309020205020404" pitchFamily="49" charset="0"/>
              </a:rPr>
              <a:t>ylim</a:t>
            </a:r>
            <a:r>
              <a:rPr lang="en-US" sz="1800" b="0" i="0" u="none" strike="noStrike" baseline="0" dirty="0">
                <a:solidFill>
                  <a:srgbClr val="99FF99"/>
                </a:solidFill>
                <a:latin typeface="Courier New" panose="02070309020205020404" pitchFamily="49" charset="0"/>
              </a:rPr>
              <a:t>([0 50]);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('Mass Remaining (%)');</a:t>
            </a:r>
          </a:p>
          <a:p>
            <a:r>
              <a:rPr lang="en-US" sz="1800" b="0" i="0" u="none" strike="noStrike" baseline="0" dirty="0">
                <a:solidFill>
                  <a:srgbClr val="99FF99"/>
                </a:solidFill>
                <a:latin typeface="Courier New" panose="02070309020205020404" pitchFamily="49" charset="0"/>
              </a:rPr>
              <a:t>% k = 4;</a:t>
            </a:r>
          </a:p>
          <a:p>
            <a:r>
              <a:rPr lang="en-US" sz="1800" b="0" i="0" u="none" strike="noStrike" baseline="0" dirty="0">
                <a:solidFill>
                  <a:srgbClr val="99FF99"/>
                </a:solidFill>
                <a:latin typeface="Courier New" panose="02070309020205020404" pitchFamily="49" charset="0"/>
              </a:rPr>
              <a:t>% subplot(4,2,7)</a:t>
            </a:r>
          </a:p>
          <a:p>
            <a:r>
              <a:rPr lang="en-US" sz="1800" b="0" i="0" u="none" strike="noStrike" baseline="0" dirty="0">
                <a:solidFill>
                  <a:srgbClr val="99FF99"/>
                </a:solidFill>
                <a:latin typeface="Courier New" panose="02070309020205020404" pitchFamily="49" charset="0"/>
              </a:rPr>
              <a:t>% plot(Evel(k,:).'/1000,Ealt(k,:).'/1000,'-','LineWidth',2); hold on; </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xlim</a:t>
            </a:r>
            <a:r>
              <a:rPr lang="en-US" sz="1800" b="0" i="0" u="none" strike="noStrike" baseline="0" dirty="0">
                <a:solidFill>
                  <a:srgbClr val="99FF99"/>
                </a:solidFill>
                <a:latin typeface="Courier New" panose="02070309020205020404" pitchFamily="49" charset="0"/>
              </a:rPr>
              <a:t>([0 22.5]); </a:t>
            </a:r>
            <a:r>
              <a:rPr lang="en-US" sz="1800" b="0" i="0" u="none" strike="noStrike" baseline="0" dirty="0" err="1">
                <a:solidFill>
                  <a:srgbClr val="99FF99"/>
                </a:solidFill>
                <a:latin typeface="Courier New" panose="02070309020205020404" pitchFamily="49" charset="0"/>
              </a:rPr>
              <a:t>ylim</a:t>
            </a:r>
            <a:r>
              <a:rPr lang="en-US" sz="1800" b="0" i="0" u="none" strike="noStrike" baseline="0" dirty="0">
                <a:solidFill>
                  <a:srgbClr val="99FF99"/>
                </a:solidFill>
                <a:latin typeface="Courier New" panose="02070309020205020404" pitchFamily="49" charset="0"/>
              </a:rPr>
              <a:t>([0 50]);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('Velocity (km/s)'); </a:t>
            </a:r>
            <a:r>
              <a:rPr lang="en-US" sz="1800" b="0" i="0" u="none" strike="noStrike" baseline="0" dirty="0" err="1">
                <a:solidFill>
                  <a:srgbClr val="99FF99"/>
                </a:solidFill>
                <a:latin typeface="Courier New" panose="02070309020205020404" pitchFamily="49" charset="0"/>
              </a:rPr>
              <a:t>ylabel</a:t>
            </a:r>
            <a:r>
              <a:rPr lang="en-US" sz="1800" b="0" i="0" u="none" strike="noStrike" baseline="0" dirty="0">
                <a:solidFill>
                  <a:srgbClr val="99FF99"/>
                </a:solidFill>
                <a:latin typeface="Courier New" panose="02070309020205020404" pitchFamily="49" charset="0"/>
              </a:rPr>
              <a:t>('Altitude (km)');</a:t>
            </a:r>
          </a:p>
          <a:p>
            <a:r>
              <a:rPr lang="en-US" sz="1800" b="0" i="0" u="none" strike="noStrike" baseline="0" dirty="0">
                <a:solidFill>
                  <a:srgbClr val="99FF99"/>
                </a:solidFill>
                <a:latin typeface="Courier New" panose="02070309020205020404" pitchFamily="49" charset="0"/>
              </a:rPr>
              <a:t>% subplot(4,2,8)</a:t>
            </a:r>
          </a:p>
          <a:p>
            <a:r>
              <a:rPr lang="en-US" sz="1800" b="0" i="0" u="none" strike="noStrike" baseline="0" dirty="0">
                <a:solidFill>
                  <a:srgbClr val="99FF99"/>
                </a:solidFill>
                <a:latin typeface="Courier New" panose="02070309020205020404" pitchFamily="49" charset="0"/>
              </a:rPr>
              <a:t>% plot(</a:t>
            </a:r>
            <a:r>
              <a:rPr lang="en-US" sz="1800" b="0" i="0" u="none" strike="noStrike" baseline="0" dirty="0" err="1">
                <a:solidFill>
                  <a:srgbClr val="99FF99"/>
                </a:solidFill>
                <a:latin typeface="Courier New" panose="02070309020205020404" pitchFamily="49" charset="0"/>
              </a:rPr>
              <a:t>Emassr</a:t>
            </a:r>
            <a:r>
              <a:rPr lang="en-US" sz="1800" b="0" i="0" u="none" strike="noStrike" baseline="0" dirty="0">
                <a:solidFill>
                  <a:srgbClr val="99FF99"/>
                </a:solidFill>
                <a:latin typeface="Courier New" panose="02070309020205020404" pitchFamily="49" charset="0"/>
              </a:rPr>
              <a:t>(k,:).',</a:t>
            </a:r>
            <a:r>
              <a:rPr lang="en-US" sz="1800" b="0" i="0" u="none" strike="noStrike" baseline="0" dirty="0" err="1">
                <a:solidFill>
                  <a:srgbClr val="99FF99"/>
                </a:solidFill>
                <a:latin typeface="Courier New" panose="02070309020205020404" pitchFamily="49" charset="0"/>
              </a:rPr>
              <a:t>Ealt</a:t>
            </a:r>
            <a:r>
              <a:rPr lang="en-US" sz="1800" b="0" i="0" u="none" strike="noStrike" baseline="0" dirty="0">
                <a:solidFill>
                  <a:srgbClr val="99FF99"/>
                </a:solidFill>
                <a:latin typeface="Courier New" panose="02070309020205020404" pitchFamily="49" charset="0"/>
              </a:rPr>
              <a:t>(k,:).'/1000.','-','LineWidth',2); hold on; </a:t>
            </a:r>
          </a:p>
          <a:p>
            <a:r>
              <a:rPr lang="en-US" sz="1800" b="0" i="0" u="none" strike="noStrike" baseline="0" dirty="0">
                <a:solidFill>
                  <a:srgbClr val="99FF99"/>
                </a:solidFill>
                <a:latin typeface="Courier New" panose="02070309020205020404" pitchFamily="49" charset="0"/>
              </a:rPr>
              <a:t>% </a:t>
            </a:r>
            <a:r>
              <a:rPr lang="en-US" sz="1800" b="0" i="0" u="none" strike="noStrike" baseline="0" dirty="0" err="1">
                <a:solidFill>
                  <a:srgbClr val="99FF99"/>
                </a:solidFill>
                <a:latin typeface="Courier New" panose="02070309020205020404" pitchFamily="49" charset="0"/>
              </a:rPr>
              <a:t>xlim</a:t>
            </a:r>
            <a:r>
              <a:rPr lang="en-US" sz="1800" b="0" i="0" u="none" strike="noStrike" baseline="0" dirty="0">
                <a:solidFill>
                  <a:srgbClr val="99FF99"/>
                </a:solidFill>
                <a:latin typeface="Courier New" panose="02070309020205020404" pitchFamily="49" charset="0"/>
              </a:rPr>
              <a:t>([0 105]); </a:t>
            </a:r>
            <a:r>
              <a:rPr lang="en-US" sz="1800" b="0" i="0" u="none" strike="noStrike" baseline="0" dirty="0" err="1">
                <a:solidFill>
                  <a:srgbClr val="99FF99"/>
                </a:solidFill>
                <a:latin typeface="Courier New" panose="02070309020205020404" pitchFamily="49" charset="0"/>
              </a:rPr>
              <a:t>ylim</a:t>
            </a:r>
            <a:r>
              <a:rPr lang="en-US" sz="1800" b="0" i="0" u="none" strike="noStrike" baseline="0" dirty="0">
                <a:solidFill>
                  <a:srgbClr val="99FF99"/>
                </a:solidFill>
                <a:latin typeface="Courier New" panose="02070309020205020404" pitchFamily="49" charset="0"/>
              </a:rPr>
              <a:t>([0 50]); </a:t>
            </a:r>
            <a:r>
              <a:rPr lang="en-US" sz="1800" b="0" i="0" u="none" strike="noStrike" baseline="0" dirty="0" err="1">
                <a:solidFill>
                  <a:srgbClr val="99FF99"/>
                </a:solidFill>
                <a:latin typeface="Courier New" panose="02070309020205020404" pitchFamily="49" charset="0"/>
              </a:rPr>
              <a:t>xlabel</a:t>
            </a:r>
            <a:r>
              <a:rPr lang="en-US" sz="1800" b="0" i="0" u="none" strike="noStrike" baseline="0" dirty="0">
                <a:solidFill>
                  <a:srgbClr val="99FF99"/>
                </a:solidFill>
                <a:latin typeface="Courier New" panose="02070309020205020404" pitchFamily="49" charset="0"/>
              </a:rPr>
              <a:t>('Mass Remaining (%)');</a:t>
            </a:r>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3</a:t>
            </a:fld>
            <a:endParaRPr lang="en-US"/>
          </a:p>
        </p:txBody>
      </p:sp>
    </p:spTree>
    <p:extLst>
      <p:ext uri="{BB962C8B-B14F-4D97-AF65-F5344CB8AC3E}">
        <p14:creationId xmlns:p14="http://schemas.microsoft.com/office/powerpoint/2010/main" val="2159424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sz="1800" b="0" i="0" u="none" strike="noStrike" baseline="0" dirty="0" err="1">
                <a:solidFill>
                  <a:srgbClr val="000000"/>
                </a:solidFill>
                <a:latin typeface="Courier New" panose="02070309020205020404" pitchFamily="49" charset="0"/>
              </a:rPr>
              <a:t>flag.vel</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flag.shape</a:t>
            </a:r>
            <a:r>
              <a:rPr lang="en-US" sz="1800" b="0" i="0" u="none" strike="noStrike" baseline="0" dirty="0">
                <a:solidFill>
                  <a:srgbClr val="000000"/>
                </a:solidFill>
                <a:latin typeface="Courier New" panose="02070309020205020404" pitchFamily="49" charset="0"/>
              </a:rPr>
              <a:t>(1) = 1.21; </a:t>
            </a:r>
          </a:p>
          <a:p>
            <a:r>
              <a:rPr lang="en-US" sz="1800" b="0" i="0" u="none" strike="noStrike" baseline="0" dirty="0" err="1">
                <a:solidFill>
                  <a:srgbClr val="000000"/>
                </a:solidFill>
                <a:latin typeface="Courier New" panose="02070309020205020404" pitchFamily="49" charset="0"/>
              </a:rPr>
              <a:t>flag.drag</a:t>
            </a:r>
            <a:r>
              <a:rPr lang="en-US" sz="1800" b="0" i="0" u="none" strike="noStrike" baseline="0" dirty="0">
                <a:solidFill>
                  <a:srgbClr val="000000"/>
                </a:solidFill>
                <a:latin typeface="Courier New" panose="02070309020205020404" pitchFamily="49" charset="0"/>
              </a:rPr>
              <a:t>(1) = 0.47; </a:t>
            </a:r>
          </a:p>
          <a:p>
            <a:r>
              <a:rPr lang="en-US" sz="1800" b="0" i="0" u="none" strike="noStrike" baseline="0" dirty="0" err="1">
                <a:solidFill>
                  <a:srgbClr val="000000"/>
                </a:solidFill>
                <a:latin typeface="Courier New" panose="02070309020205020404" pitchFamily="49" charset="0"/>
              </a:rPr>
              <a:t>flag.ang</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flag.lift</a:t>
            </a:r>
            <a:r>
              <a:rPr lang="en-US" sz="1800" b="0" i="0" u="none" strike="noStrike" baseline="0" dirty="0">
                <a:solidFill>
                  <a:srgbClr val="000000"/>
                </a:solidFill>
                <a:latin typeface="Courier New" panose="02070309020205020404" pitchFamily="49" charset="0"/>
              </a:rPr>
              <a:t>(1) = 0.001;</a:t>
            </a:r>
          </a:p>
          <a:p>
            <a:r>
              <a:rPr lang="en-US" sz="1800" b="0" i="0" u="none" strike="noStrike" baseline="0" dirty="0" err="1">
                <a:solidFill>
                  <a:srgbClr val="000000"/>
                </a:solidFill>
                <a:latin typeface="Courier New" panose="02070309020205020404" pitchFamily="49" charset="0"/>
              </a:rPr>
              <a:t>flag.mass</a:t>
            </a:r>
            <a:r>
              <a:rPr lang="en-US" sz="1800" b="0" i="0" u="none" strike="noStrike" baseline="0" dirty="0">
                <a:solidFill>
                  <a:srgbClr val="000000"/>
                </a:solidFill>
                <a:latin typeface="Courier New" panose="02070309020205020404" pitchFamily="49" charset="0"/>
              </a:rPr>
              <a:t>(1) = 1971;</a:t>
            </a:r>
          </a:p>
          <a:p>
            <a:r>
              <a:rPr lang="en-US" sz="1800" b="0" i="0" u="none" strike="noStrike" baseline="0" dirty="0" err="1">
                <a:solidFill>
                  <a:srgbClr val="000000"/>
                </a:solidFill>
                <a:latin typeface="Courier New" panose="02070309020205020404" pitchFamily="49" charset="0"/>
              </a:rPr>
              <a:t>flag.htc</a:t>
            </a:r>
            <a:r>
              <a:rPr lang="en-US" sz="1800" b="0" i="0" u="none" strike="noStrike" baseline="0" dirty="0">
                <a:solidFill>
                  <a:srgbClr val="000000"/>
                </a:solidFill>
                <a:latin typeface="Courier New" panose="02070309020205020404" pitchFamily="49" charset="0"/>
              </a:rPr>
              <a:t>(1) = 0.02;</a:t>
            </a:r>
          </a:p>
          <a:p>
            <a:r>
              <a:rPr lang="en-US" sz="1800" b="0" i="0" u="none" strike="noStrike" baseline="0" dirty="0" err="1">
                <a:solidFill>
                  <a:srgbClr val="000000"/>
                </a:solidFill>
                <a:latin typeface="Courier New" panose="02070309020205020404" pitchFamily="49" charset="0"/>
              </a:rPr>
              <a:t>flag.hoa</a:t>
            </a:r>
            <a:r>
              <a:rPr lang="en-US" sz="1800" b="0" i="0" u="none" strike="noStrike" baseline="0" dirty="0">
                <a:solidFill>
                  <a:srgbClr val="000000"/>
                </a:solidFill>
                <a:latin typeface="Courier New" panose="02070309020205020404" pitchFamily="49" charset="0"/>
              </a:rPr>
              <a:t>(1) = 5e6; </a:t>
            </a:r>
          </a:p>
          <a:p>
            <a:r>
              <a:rPr lang="en-US" sz="1800" b="0" i="0" u="none" strike="noStrike" baseline="0" dirty="0" err="1">
                <a:solidFill>
                  <a:srgbClr val="000000"/>
                </a:solidFill>
                <a:latin typeface="Courier New" panose="02070309020205020404" pitchFamily="49" charset="0"/>
              </a:rPr>
              <a:t>flag.zrho</a:t>
            </a:r>
            <a:r>
              <a:rPr lang="en-US" sz="1800" b="0" i="0" u="none" strike="noStrike" baseline="0" dirty="0">
                <a:solidFill>
                  <a:srgbClr val="000000"/>
                </a:solidFill>
                <a:latin typeface="Courier New" panose="02070309020205020404" pitchFamily="49" charset="0"/>
              </a:rPr>
              <a:t>(1) =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i="0" u="none" strike="noStrike" baseline="0" dirty="0">
              <a:solidFill>
                <a:srgbClr val="000000"/>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ourier New" panose="02070309020205020404" pitchFamily="49" charset="0"/>
              </a:rPr>
              <a:t>FLAVRS = load(</a:t>
            </a:r>
            <a:r>
              <a:rPr lang="en-US" sz="1800" b="0" i="0" u="none" strike="noStrike" baseline="0" dirty="0">
                <a:solidFill>
                  <a:srgbClr val="DE7D00"/>
                </a:solidFill>
                <a:latin typeface="Courier New" panose="02070309020205020404" pitchFamily="49" charset="0"/>
              </a:rPr>
              <a:t>'ProjPop_TerrestrialAnalog_v4_FLAVRSM.mat'</a:t>
            </a:r>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99FF99"/>
                </a:solidFill>
                <a:latin typeface="Courier New" panose="02070309020205020404" pitchFamily="49" charset="0"/>
              </a:rPr>
              <a:t>% Terrestrial Analog Pop (correct densities)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ourier New" panose="02070309020205020404" pitchFamily="49" charset="0"/>
              </a:rPr>
              <a:t>FLAVRS = FLAVRS.FLAVRS;</a:t>
            </a:r>
            <a:endParaRPr lang="en-US" sz="1800" b="0" i="0" u="none" strike="noStrike" baseline="0" dirty="0">
              <a:solidFill>
                <a:srgbClr val="99FF99"/>
              </a:solidFill>
              <a:latin typeface="Courier New" panose="02070309020205020404" pitchFamily="49" charset="0"/>
            </a:endParaRPr>
          </a:p>
          <a:p>
            <a:endParaRPr lang="en-US" dirty="0"/>
          </a:p>
          <a:p>
            <a:endParaRPr lang="en-US" dirty="0"/>
          </a:p>
          <a:p>
            <a:r>
              <a:rPr lang="en-US" sz="1800" b="0" i="0" u="none" strike="noStrike" baseline="0" dirty="0">
                <a:solidFill>
                  <a:srgbClr val="000000"/>
                </a:solidFill>
                <a:latin typeface="Courier New" panose="02070309020205020404" pitchFamily="49" charset="0"/>
              </a:rPr>
              <a:t>plot(</a:t>
            </a:r>
            <a:r>
              <a:rPr lang="en-US" sz="1800" b="0" i="0" u="none" strike="noStrike" baseline="0" dirty="0" err="1">
                <a:solidFill>
                  <a:srgbClr val="000000"/>
                </a:solidFill>
                <a:latin typeface="Courier New" panose="02070309020205020404" pitchFamily="49" charset="0"/>
              </a:rPr>
              <a:t>Epanfact</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Ealt</a:t>
            </a:r>
            <a:r>
              <a:rPr lang="en-US" sz="1800" b="0" i="0" u="none" strike="noStrike" baseline="0" dirty="0">
                <a:solidFill>
                  <a:srgbClr val="000000"/>
                </a:solidFill>
                <a:latin typeface="Courier New" panose="02070309020205020404" pitchFamily="49" charset="0"/>
              </a:rPr>
              <a:t>.'/1000,</a:t>
            </a:r>
            <a:r>
              <a:rPr lang="en-US" sz="1800" b="0" i="0" u="none" strike="noStrike" baseline="0" dirty="0">
                <a:solidFill>
                  <a:srgbClr val="DE7D00"/>
                </a:solidFill>
                <a:latin typeface="Courier New" panose="02070309020205020404" pitchFamily="49" charset="0"/>
              </a:rPr>
              <a:t>'LineWidth'</a:t>
            </a:r>
            <a:r>
              <a:rPr lang="en-US" sz="1800" b="0" i="0" u="none" strike="noStrike" baseline="0" dirty="0">
                <a:solidFill>
                  <a:srgbClr val="000000"/>
                </a:solidFill>
                <a:latin typeface="Courier New" panose="02070309020205020404" pitchFamily="49" charset="0"/>
              </a:rPr>
              <a:t>,2);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'Pancake Factor (</a:t>
            </a:r>
            <a:r>
              <a:rPr lang="en-US" sz="1800" b="0" i="0" u="none" strike="noStrike" baseline="0" dirty="0" err="1">
                <a:solidFill>
                  <a:srgbClr val="DE7D00"/>
                </a:solidFill>
                <a:latin typeface="Courier New" panose="02070309020205020404" pitchFamily="49" charset="0"/>
              </a:rPr>
              <a:t>Lz</a:t>
            </a:r>
            <a:r>
              <a:rPr lang="en-US" sz="1800" b="0" i="0" u="none" strike="noStrike" baseline="0" dirty="0">
                <a:solidFill>
                  <a:srgbClr val="DE7D00"/>
                </a:solidFill>
                <a:latin typeface="Courier New" panose="02070309020205020404" pitchFamily="49" charset="0"/>
              </a:rPr>
              <a:t>/L0)'</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25]); </a:t>
            </a:r>
            <a:r>
              <a:rPr lang="en-US" sz="1800" b="0" i="0" u="none" strike="noStrike" baseline="0" dirty="0" err="1">
                <a:solidFill>
                  <a:srgbClr val="000000"/>
                </a:solidFill>
                <a:latin typeface="Courier New" panose="02070309020205020404" pitchFamily="49" charset="0"/>
              </a:rPr>
              <a:t>ylim</a:t>
            </a:r>
            <a:r>
              <a:rPr lang="en-US" sz="1800" b="0" i="0" u="none" strike="noStrike" baseline="0" dirty="0">
                <a:solidFill>
                  <a:srgbClr val="000000"/>
                </a:solidFill>
                <a:latin typeface="Courier New" panose="02070309020205020404" pitchFamily="49" charset="0"/>
              </a:rPr>
              <a:t>([0 200]); </a:t>
            </a:r>
            <a:r>
              <a:rPr lang="en-US" sz="1800" b="0" i="0" u="none" strike="noStrike" baseline="0" dirty="0" err="1">
                <a:solidFill>
                  <a:srgbClr val="000000"/>
                </a:solidFill>
                <a:latin typeface="Courier New" panose="02070309020205020404" pitchFamily="49" charset="0"/>
              </a:rPr>
              <a:t>ylim</a:t>
            </a:r>
            <a:r>
              <a:rPr lang="en-US" sz="1800" b="0" i="0" u="none" strike="noStrike" baseline="0" dirty="0">
                <a:solidFill>
                  <a:srgbClr val="000000"/>
                </a:solidFill>
                <a:latin typeface="Courier New" panose="02070309020205020404" pitchFamily="49" charset="0"/>
              </a:rPr>
              <a:t>([0 100]);</a:t>
            </a:r>
          </a:p>
          <a:p>
            <a:endParaRPr lang="en-US" b="0" i="0" u="none" strike="noStrike" baseline="0" dirty="0"/>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4</a:t>
            </a:fld>
            <a:endParaRPr lang="en-US"/>
          </a:p>
        </p:txBody>
      </p:sp>
    </p:spTree>
    <p:extLst>
      <p:ext uri="{BB962C8B-B14F-4D97-AF65-F5344CB8AC3E}">
        <p14:creationId xmlns:p14="http://schemas.microsoft.com/office/powerpoint/2010/main" val="3850972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sz="1800" b="0" i="0" u="none" strike="noStrike" baseline="0" dirty="0" err="1">
                <a:solidFill>
                  <a:srgbClr val="000000"/>
                </a:solidFill>
                <a:latin typeface="Courier New" panose="02070309020205020404" pitchFamily="49" charset="0"/>
              </a:rPr>
              <a:t>flag.vel</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flag.shape</a:t>
            </a:r>
            <a:r>
              <a:rPr lang="en-US" sz="1800" b="0" i="0" u="none" strike="noStrike" baseline="0" dirty="0">
                <a:solidFill>
                  <a:srgbClr val="000000"/>
                </a:solidFill>
                <a:latin typeface="Courier New" panose="02070309020205020404" pitchFamily="49" charset="0"/>
              </a:rPr>
              <a:t>(1) = 1.21; </a:t>
            </a:r>
          </a:p>
          <a:p>
            <a:r>
              <a:rPr lang="en-US" sz="1800" b="0" i="0" u="none" strike="noStrike" baseline="0" dirty="0" err="1">
                <a:solidFill>
                  <a:srgbClr val="000000"/>
                </a:solidFill>
                <a:latin typeface="Courier New" panose="02070309020205020404" pitchFamily="49" charset="0"/>
              </a:rPr>
              <a:t>flag.drag</a:t>
            </a:r>
            <a:r>
              <a:rPr lang="en-US" sz="1800" b="0" i="0" u="none" strike="noStrike" baseline="0" dirty="0">
                <a:solidFill>
                  <a:srgbClr val="000000"/>
                </a:solidFill>
                <a:latin typeface="Courier New" panose="02070309020205020404" pitchFamily="49" charset="0"/>
              </a:rPr>
              <a:t>(1) = 0.47; </a:t>
            </a:r>
          </a:p>
          <a:p>
            <a:r>
              <a:rPr lang="en-US" sz="1800" b="0" i="0" u="none" strike="noStrike" baseline="0" dirty="0" err="1">
                <a:solidFill>
                  <a:srgbClr val="000000"/>
                </a:solidFill>
                <a:latin typeface="Courier New" panose="02070309020205020404" pitchFamily="49" charset="0"/>
              </a:rPr>
              <a:t>flag.ang</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flag.lift</a:t>
            </a:r>
            <a:r>
              <a:rPr lang="en-US" sz="1800" b="0" i="0" u="none" strike="noStrike" baseline="0" dirty="0">
                <a:solidFill>
                  <a:srgbClr val="000000"/>
                </a:solidFill>
                <a:latin typeface="Courier New" panose="02070309020205020404" pitchFamily="49" charset="0"/>
              </a:rPr>
              <a:t>(1) = 0.001;</a:t>
            </a:r>
          </a:p>
          <a:p>
            <a:r>
              <a:rPr lang="en-US" sz="1800" b="0" i="0" u="none" strike="noStrike" baseline="0" dirty="0" err="1">
                <a:solidFill>
                  <a:srgbClr val="000000"/>
                </a:solidFill>
                <a:latin typeface="Courier New" panose="02070309020205020404" pitchFamily="49" charset="0"/>
              </a:rPr>
              <a:t>flag.mass</a:t>
            </a:r>
            <a:r>
              <a:rPr lang="en-US" sz="1800" b="0" i="0" u="none" strike="noStrike" baseline="0" dirty="0">
                <a:solidFill>
                  <a:srgbClr val="000000"/>
                </a:solidFill>
                <a:latin typeface="Courier New" panose="02070309020205020404" pitchFamily="49" charset="0"/>
              </a:rPr>
              <a:t>(1) = 1971;</a:t>
            </a:r>
          </a:p>
          <a:p>
            <a:r>
              <a:rPr lang="en-US" sz="1800" b="0" i="0" u="none" strike="noStrike" baseline="0" dirty="0" err="1">
                <a:solidFill>
                  <a:srgbClr val="000000"/>
                </a:solidFill>
                <a:latin typeface="Courier New" panose="02070309020205020404" pitchFamily="49" charset="0"/>
              </a:rPr>
              <a:t>flag.htc</a:t>
            </a:r>
            <a:r>
              <a:rPr lang="en-US" sz="1800" b="0" i="0" u="none" strike="noStrike" baseline="0" dirty="0">
                <a:solidFill>
                  <a:srgbClr val="000000"/>
                </a:solidFill>
                <a:latin typeface="Courier New" panose="02070309020205020404" pitchFamily="49" charset="0"/>
              </a:rPr>
              <a:t>(1) = 0.02;</a:t>
            </a:r>
          </a:p>
          <a:p>
            <a:r>
              <a:rPr lang="en-US" sz="1800" b="0" i="0" u="none" strike="noStrike" baseline="0" dirty="0" err="1">
                <a:solidFill>
                  <a:srgbClr val="000000"/>
                </a:solidFill>
                <a:latin typeface="Courier New" panose="02070309020205020404" pitchFamily="49" charset="0"/>
              </a:rPr>
              <a:t>flag.hoa</a:t>
            </a:r>
            <a:r>
              <a:rPr lang="en-US" sz="1800" b="0" i="0" u="none" strike="noStrike" baseline="0" dirty="0">
                <a:solidFill>
                  <a:srgbClr val="000000"/>
                </a:solidFill>
                <a:latin typeface="Courier New" panose="02070309020205020404" pitchFamily="49" charset="0"/>
              </a:rPr>
              <a:t>(1) = 5e6; </a:t>
            </a:r>
          </a:p>
          <a:p>
            <a:r>
              <a:rPr lang="en-US" sz="1800" b="0" i="0" u="none" strike="noStrike" baseline="0" dirty="0" err="1">
                <a:solidFill>
                  <a:srgbClr val="000000"/>
                </a:solidFill>
                <a:latin typeface="Courier New" panose="02070309020205020404" pitchFamily="49" charset="0"/>
              </a:rPr>
              <a:t>flag.zrho</a:t>
            </a:r>
            <a:r>
              <a:rPr lang="en-US" sz="1800" b="0" i="0" u="none" strike="noStrike" baseline="0" dirty="0">
                <a:solidFill>
                  <a:srgbClr val="000000"/>
                </a:solidFill>
                <a:latin typeface="Courier New" panose="02070309020205020404" pitchFamily="49" charset="0"/>
              </a:rPr>
              <a:t>(1) =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ourier New" panose="02070309020205020404" pitchFamily="49" charset="0"/>
              </a:rPr>
              <a:t>FLAVRS = load(</a:t>
            </a:r>
            <a:r>
              <a:rPr lang="en-US" sz="1800" b="0" i="0" u="none" strike="noStrike" baseline="0" dirty="0">
                <a:solidFill>
                  <a:srgbClr val="DE7D00"/>
                </a:solidFill>
                <a:latin typeface="Courier New" panose="02070309020205020404" pitchFamily="49" charset="0"/>
              </a:rPr>
              <a:t>'ProjPop_10m-10km_allrho_10-40kms_45.mat'</a:t>
            </a:r>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99FF99"/>
                </a:solidFill>
                <a:latin typeface="Courier New" panose="02070309020205020404" pitchFamily="49" charset="0"/>
              </a:rPr>
              <a:t>% Array 2, ablation (population 1)</a:t>
            </a:r>
          </a:p>
          <a:p>
            <a:r>
              <a:rPr lang="en-US" sz="1800" b="0" i="0" u="none" strike="noStrike" baseline="0" dirty="0">
                <a:solidFill>
                  <a:srgbClr val="000000"/>
                </a:solidFill>
                <a:latin typeface="Courier New" panose="02070309020205020404" pitchFamily="49" charset="0"/>
              </a:rPr>
              <a:t>FLAVRS = FLAVRS.FLAVRS;</a:t>
            </a:r>
          </a:p>
          <a:p>
            <a:r>
              <a:rPr lang="en-US" sz="1800" b="0" i="0" u="none" strike="noStrike" baseline="0" dirty="0">
                <a:solidFill>
                  <a:srgbClr val="000000"/>
                </a:solidFill>
                <a:latin typeface="Courier New" panose="02070309020205020404" pitchFamily="49" charset="0"/>
              </a:rPr>
              <a:t>FLAVRS(:,3) = FLAVRS(:,11); </a:t>
            </a:r>
            <a:r>
              <a:rPr lang="en-US" sz="1800" b="0" i="0" u="none" strike="noStrike" baseline="0" dirty="0">
                <a:solidFill>
                  <a:srgbClr val="99FF99"/>
                </a:solidFill>
                <a:latin typeface="Courier New" panose="02070309020205020404" pitchFamily="49" charset="0"/>
              </a:rPr>
              <a:t>% correct for FLAVRSM angle change up</a:t>
            </a:r>
          </a:p>
          <a:p>
            <a:endParaRPr lang="en-US" dirty="0"/>
          </a:p>
          <a:p>
            <a:r>
              <a:rPr lang="en-US" sz="1800" b="0" i="0" u="none" strike="noStrike" baseline="0" dirty="0">
                <a:solidFill>
                  <a:srgbClr val="000000"/>
                </a:solidFill>
                <a:latin typeface="Courier New" panose="02070309020205020404" pitchFamily="49" charset="0"/>
              </a:rPr>
              <a:t>figure(12)</a:t>
            </a:r>
          </a:p>
          <a:p>
            <a:r>
              <a:rPr lang="en-US" sz="1800" b="0" i="0" u="none" strike="noStrike" baseline="0" dirty="0">
                <a:solidFill>
                  <a:srgbClr val="00FFFF"/>
                </a:solidFill>
                <a:latin typeface="Courier New" panose="02070309020205020404" pitchFamily="49" charset="0"/>
              </a:rPr>
              <a:t>for</a:t>
            </a:r>
            <a:r>
              <a:rPr lang="en-US" sz="1800" b="0" i="0" u="none" strike="noStrike" baseline="0" dirty="0">
                <a:solidFill>
                  <a:srgbClr val="000000"/>
                </a:solidFill>
                <a:latin typeface="Courier New" panose="02070309020205020404" pitchFamily="49" charset="0"/>
              </a:rPr>
              <a:t> k = 1:n.projectiles  </a:t>
            </a:r>
          </a:p>
          <a:p>
            <a:r>
              <a:rPr lang="en-US" sz="1800" b="0" i="0" u="none" strike="noStrike" baseline="0" dirty="0">
                <a:solidFill>
                  <a:srgbClr val="000000"/>
                </a:solidFill>
                <a:latin typeface="Courier New" panose="02070309020205020404" pitchFamily="49" charset="0"/>
              </a:rPr>
              <a:t>subplot(3,2,1);plot(</a:t>
            </a:r>
            <a:r>
              <a:rPr lang="en-US" sz="1800" b="0" i="0" u="none" strike="noStrike" baseline="0" dirty="0" err="1">
                <a:solidFill>
                  <a:srgbClr val="000000"/>
                </a:solidFill>
                <a:latin typeface="Courier New" panose="02070309020205020404" pitchFamily="49" charset="0"/>
              </a:rPr>
              <a:t>Mvel</a:t>
            </a:r>
            <a:r>
              <a:rPr lang="en-US" sz="1800" b="0" i="0" u="none" strike="noStrike" baseline="0" dirty="0">
                <a:solidFill>
                  <a:srgbClr val="000000"/>
                </a:solidFill>
                <a:latin typeface="Courier New" panose="02070309020205020404" pitchFamily="49" charset="0"/>
              </a:rPr>
              <a:t>(k,:)/1000,Malt(k,:)/1000,</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,color_rhop(k,:),</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LineWidth</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width_Lp</a:t>
            </a:r>
            <a:r>
              <a:rPr lang="en-US" sz="1800" b="0" i="0" u="none" strike="noStrike" baseline="0" dirty="0">
                <a:solidFill>
                  <a:srgbClr val="000000"/>
                </a:solidFill>
                <a:latin typeface="Courier New" panose="02070309020205020404" pitchFamily="49" charset="0"/>
              </a:rPr>
              <a:t>(k,:));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ylabel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'Altitude (km)'</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'Velocity (km/s)'</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40]);  </a:t>
            </a:r>
            <a:r>
              <a:rPr lang="en-US" sz="1800" b="0" i="0" u="none" strike="noStrike" baseline="0" dirty="0" err="1">
                <a:solidFill>
                  <a:srgbClr val="000000"/>
                </a:solidFill>
                <a:latin typeface="Courier New" panose="02070309020205020404" pitchFamily="49" charset="0"/>
              </a:rPr>
              <a:t>ylim</a:t>
            </a:r>
            <a:r>
              <a:rPr lang="en-US" sz="1800" b="0" i="0" u="none" strike="noStrike" baseline="0" dirty="0">
                <a:solidFill>
                  <a:srgbClr val="000000"/>
                </a:solidFill>
                <a:latin typeface="Courier New" panose="02070309020205020404" pitchFamily="49" charset="0"/>
              </a:rPr>
              <a:t>([0 150]);  </a:t>
            </a:r>
          </a:p>
          <a:p>
            <a:r>
              <a:rPr lang="en-US" sz="1800" b="0" i="0" u="none" strike="noStrike" baseline="0" dirty="0">
                <a:solidFill>
                  <a:srgbClr val="000000"/>
                </a:solidFill>
                <a:latin typeface="Courier New" panose="02070309020205020404" pitchFamily="49" charset="0"/>
              </a:rPr>
              <a:t>subplot(3,2,2);plot(</a:t>
            </a:r>
            <a:r>
              <a:rPr lang="en-US" sz="1800" b="0" i="0" u="none" strike="noStrike" baseline="0" dirty="0" err="1">
                <a:solidFill>
                  <a:srgbClr val="000000"/>
                </a:solidFill>
                <a:latin typeface="Courier New" panose="02070309020205020404" pitchFamily="49" charset="0"/>
              </a:rPr>
              <a:t>Mmassr</a:t>
            </a:r>
            <a:r>
              <a:rPr lang="en-US" sz="1800" b="0" i="0" u="none" strike="noStrike" baseline="0" dirty="0">
                <a:solidFill>
                  <a:srgbClr val="000000"/>
                </a:solidFill>
                <a:latin typeface="Courier New" panose="02070309020205020404" pitchFamily="49" charset="0"/>
              </a:rPr>
              <a:t>(k,:),Malt(k,:)/1000,</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,color_rhop(k,:),</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LineWidth</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width_Lp</a:t>
            </a:r>
            <a:r>
              <a:rPr lang="en-US" sz="1800" b="0" i="0" u="none" strike="noStrike" baseline="0" dirty="0">
                <a:solidFill>
                  <a:srgbClr val="000000"/>
                </a:solidFill>
                <a:latin typeface="Courier New" panose="02070309020205020404" pitchFamily="49" charset="0"/>
              </a:rPr>
              <a:t>(k,:));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'Mass Remaining (%)'</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([0 100]);  </a:t>
            </a:r>
            <a:r>
              <a:rPr lang="en-US" sz="1800" b="0" i="0" u="none" strike="noStrike" baseline="0" dirty="0" err="1">
                <a:solidFill>
                  <a:srgbClr val="000000"/>
                </a:solidFill>
                <a:latin typeface="Courier New" panose="02070309020205020404" pitchFamily="49" charset="0"/>
              </a:rPr>
              <a:t>ylim</a:t>
            </a:r>
            <a:r>
              <a:rPr lang="en-US" sz="1800" b="0" i="0" u="none" strike="noStrike" baseline="0" dirty="0">
                <a:solidFill>
                  <a:srgbClr val="000000"/>
                </a:solidFill>
                <a:latin typeface="Courier New" panose="02070309020205020404" pitchFamily="49" charset="0"/>
              </a:rPr>
              <a:t>([0 200]); </a:t>
            </a:r>
          </a:p>
          <a:p>
            <a:r>
              <a:rPr lang="en-US" sz="1800" b="0" i="0" u="none" strike="noStrike" baseline="0" dirty="0">
                <a:solidFill>
                  <a:srgbClr val="000000"/>
                </a:solidFill>
                <a:latin typeface="Courier New" panose="02070309020205020404" pitchFamily="49" charset="0"/>
              </a:rPr>
              <a:t>subplot(3,2,3);plot(Evel(k,:)/1000,Ealt(k,:)/1000,</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,color_rhop(k,:),</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LineWidth</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width_Lp</a:t>
            </a:r>
            <a:r>
              <a:rPr lang="en-US" sz="1800" b="0" i="0" u="none" strike="noStrike" baseline="0" dirty="0">
                <a:solidFill>
                  <a:srgbClr val="000000"/>
                </a:solidFill>
                <a:latin typeface="Courier New" panose="02070309020205020404" pitchFamily="49" charset="0"/>
              </a:rPr>
              <a:t>(k,:));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ylabel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'Altitude (km)'</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'Velocity (km/s)'</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40]); </a:t>
            </a:r>
            <a:r>
              <a:rPr lang="en-US" sz="1800" b="0" i="0" u="none" strike="noStrike" baseline="0" dirty="0" err="1">
                <a:solidFill>
                  <a:srgbClr val="000000"/>
                </a:solidFill>
                <a:latin typeface="Courier New" panose="02070309020205020404" pitchFamily="49" charset="0"/>
              </a:rPr>
              <a:t>ylim</a:t>
            </a:r>
            <a:r>
              <a:rPr lang="en-US" sz="1800" b="0" i="0" u="none" strike="noStrike" baseline="0" dirty="0">
                <a:solidFill>
                  <a:srgbClr val="000000"/>
                </a:solidFill>
                <a:latin typeface="Courier New" panose="02070309020205020404" pitchFamily="49" charset="0"/>
              </a:rPr>
              <a:t>([0 150]); </a:t>
            </a:r>
          </a:p>
          <a:p>
            <a:r>
              <a:rPr lang="en-US" sz="1800" b="0" i="0" u="none" strike="noStrike" baseline="0" dirty="0">
                <a:solidFill>
                  <a:srgbClr val="000000"/>
                </a:solidFill>
                <a:latin typeface="Courier New" panose="02070309020205020404" pitchFamily="49" charset="0"/>
              </a:rPr>
              <a:t>subplot(3,2,4);plot(</a:t>
            </a:r>
            <a:r>
              <a:rPr lang="en-US" sz="1800" b="0" i="0" u="none" strike="noStrike" baseline="0" dirty="0" err="1">
                <a:solidFill>
                  <a:srgbClr val="000000"/>
                </a:solidFill>
                <a:latin typeface="Courier New" panose="02070309020205020404" pitchFamily="49" charset="0"/>
              </a:rPr>
              <a:t>Emassr</a:t>
            </a:r>
            <a:r>
              <a:rPr lang="en-US" sz="1800" b="0" i="0" u="none" strike="noStrike" baseline="0" dirty="0">
                <a:solidFill>
                  <a:srgbClr val="000000"/>
                </a:solidFill>
                <a:latin typeface="Courier New" panose="02070309020205020404" pitchFamily="49" charset="0"/>
              </a:rPr>
              <a:t>(k,:),</a:t>
            </a:r>
            <a:r>
              <a:rPr lang="en-US" sz="1800" b="0" i="0" u="none" strike="noStrike" baseline="0" dirty="0" err="1">
                <a:solidFill>
                  <a:srgbClr val="000000"/>
                </a:solidFill>
                <a:latin typeface="Courier New" panose="02070309020205020404" pitchFamily="49" charset="0"/>
              </a:rPr>
              <a:t>Ealt</a:t>
            </a:r>
            <a:r>
              <a:rPr lang="en-US" sz="1800" b="0" i="0" u="none" strike="noStrike" baseline="0" dirty="0">
                <a:solidFill>
                  <a:srgbClr val="000000"/>
                </a:solidFill>
                <a:latin typeface="Courier New" panose="02070309020205020404" pitchFamily="49" charset="0"/>
              </a:rPr>
              <a:t>(k,:)/1000,</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,color_rhop(k,:),</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LineWidth</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width_Lp</a:t>
            </a:r>
            <a:r>
              <a:rPr lang="en-US" sz="1800" b="0" i="0" u="none" strike="noStrike" baseline="0" dirty="0">
                <a:solidFill>
                  <a:srgbClr val="000000"/>
                </a:solidFill>
                <a:latin typeface="Courier New" panose="02070309020205020404" pitchFamily="49" charset="0"/>
              </a:rPr>
              <a:t>(k,:));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'Mass Remaining (%)'</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([0 100]);  </a:t>
            </a:r>
            <a:r>
              <a:rPr lang="en-US" sz="1800" b="0" i="0" u="none" strike="noStrike" baseline="0" dirty="0" err="1">
                <a:solidFill>
                  <a:srgbClr val="000000"/>
                </a:solidFill>
                <a:latin typeface="Courier New" panose="02070309020205020404" pitchFamily="49" charset="0"/>
              </a:rPr>
              <a:t>ylim</a:t>
            </a:r>
            <a:r>
              <a:rPr lang="en-US" sz="1800" b="0" i="0" u="none" strike="noStrike" baseline="0" dirty="0">
                <a:solidFill>
                  <a:srgbClr val="000000"/>
                </a:solidFill>
                <a:latin typeface="Courier New" panose="02070309020205020404" pitchFamily="49" charset="0"/>
              </a:rPr>
              <a:t>([0 200]); </a:t>
            </a:r>
          </a:p>
          <a:p>
            <a:r>
              <a:rPr lang="en-US" sz="1800" b="0" i="0" u="none" strike="noStrike" baseline="0" dirty="0">
                <a:solidFill>
                  <a:srgbClr val="000000"/>
                </a:solidFill>
                <a:latin typeface="Courier New" panose="02070309020205020404" pitchFamily="49" charset="0"/>
              </a:rPr>
              <a:t>subplot(3,2,5);plot(</a:t>
            </a:r>
            <a:r>
              <a:rPr lang="en-US" sz="1800" b="0" i="0" u="none" strike="noStrike" baseline="0" dirty="0" err="1">
                <a:solidFill>
                  <a:srgbClr val="000000"/>
                </a:solidFill>
                <a:latin typeface="Courier New" panose="02070309020205020404" pitchFamily="49" charset="0"/>
              </a:rPr>
              <a:t>Vvel</a:t>
            </a:r>
            <a:r>
              <a:rPr lang="en-US" sz="1800" b="0" i="0" u="none" strike="noStrike" baseline="0" dirty="0">
                <a:solidFill>
                  <a:srgbClr val="000000"/>
                </a:solidFill>
                <a:latin typeface="Courier New" panose="02070309020205020404" pitchFamily="49" charset="0"/>
              </a:rPr>
              <a:t>(k,:)/1000,Valt(k,:)/1000,</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,color_rhop(k,:),</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LineWidth</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width_Lp</a:t>
            </a:r>
            <a:r>
              <a:rPr lang="en-US" sz="1800" b="0" i="0" u="none" strike="noStrike" baseline="0" dirty="0">
                <a:solidFill>
                  <a:srgbClr val="000000"/>
                </a:solidFill>
                <a:latin typeface="Courier New" panose="02070309020205020404" pitchFamily="49" charset="0"/>
              </a:rPr>
              <a:t>(k,:));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ylabel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'Altitude (km)'</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'Velocity (km/s)'</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40]); </a:t>
            </a:r>
            <a:r>
              <a:rPr lang="en-US" sz="1800" b="0" i="0" u="none" strike="noStrike" baseline="0" dirty="0" err="1">
                <a:solidFill>
                  <a:srgbClr val="000000"/>
                </a:solidFill>
                <a:latin typeface="Courier New" panose="02070309020205020404" pitchFamily="49" charset="0"/>
              </a:rPr>
              <a:t>ylim</a:t>
            </a:r>
            <a:r>
              <a:rPr lang="en-US" sz="1800" b="0" i="0" u="none" strike="noStrike" baseline="0" dirty="0">
                <a:solidFill>
                  <a:srgbClr val="000000"/>
                </a:solidFill>
                <a:latin typeface="Courier New" panose="02070309020205020404" pitchFamily="49" charset="0"/>
              </a:rPr>
              <a:t>([0 150]); </a:t>
            </a:r>
          </a:p>
          <a:p>
            <a:r>
              <a:rPr lang="en-US" sz="1800" b="0" i="0" u="none" strike="noStrike" baseline="0" dirty="0">
                <a:solidFill>
                  <a:srgbClr val="000000"/>
                </a:solidFill>
                <a:latin typeface="Courier New" panose="02070309020205020404" pitchFamily="49" charset="0"/>
              </a:rPr>
              <a:t>subplot(3,2,6);plot(</a:t>
            </a:r>
            <a:r>
              <a:rPr lang="en-US" sz="1800" b="0" i="0" u="none" strike="noStrike" baseline="0" dirty="0" err="1">
                <a:solidFill>
                  <a:srgbClr val="000000"/>
                </a:solidFill>
                <a:latin typeface="Courier New" panose="02070309020205020404" pitchFamily="49" charset="0"/>
              </a:rPr>
              <a:t>Vmassr</a:t>
            </a:r>
            <a:r>
              <a:rPr lang="en-US" sz="1800" b="0" i="0" u="none" strike="noStrike" baseline="0" dirty="0">
                <a:solidFill>
                  <a:srgbClr val="000000"/>
                </a:solidFill>
                <a:latin typeface="Courier New" panose="02070309020205020404" pitchFamily="49" charset="0"/>
              </a:rPr>
              <a:t>(k,:),</a:t>
            </a:r>
            <a:r>
              <a:rPr lang="en-US" sz="1800" b="0" i="0" u="none" strike="noStrike" baseline="0" dirty="0" err="1">
                <a:solidFill>
                  <a:srgbClr val="000000"/>
                </a:solidFill>
                <a:latin typeface="Courier New" panose="02070309020205020404" pitchFamily="49" charset="0"/>
              </a:rPr>
              <a:t>Valt</a:t>
            </a:r>
            <a:r>
              <a:rPr lang="en-US" sz="1800" b="0" i="0" u="none" strike="noStrike" baseline="0" dirty="0">
                <a:solidFill>
                  <a:srgbClr val="000000"/>
                </a:solidFill>
                <a:latin typeface="Courier New" panose="02070309020205020404" pitchFamily="49" charset="0"/>
              </a:rPr>
              <a:t>(k,:)/1000,</a:t>
            </a:r>
            <a:r>
              <a:rPr lang="en-US" sz="1800" b="0" i="0" u="none" strike="noStrike" baseline="0" dirty="0">
                <a:solidFill>
                  <a:srgbClr val="DE7D00"/>
                </a:solidFill>
                <a:latin typeface="Courier New" panose="02070309020205020404" pitchFamily="49" charset="0"/>
              </a:rPr>
              <a:t>'Color'</a:t>
            </a:r>
            <a:r>
              <a:rPr lang="en-US" sz="1800" b="0" i="0" u="none" strike="noStrike" baseline="0" dirty="0">
                <a:solidFill>
                  <a:srgbClr val="000000"/>
                </a:solidFill>
                <a:latin typeface="Courier New" panose="02070309020205020404" pitchFamily="49" charset="0"/>
              </a:rPr>
              <a:t>,color_rhop(k,:),</a:t>
            </a:r>
            <a:r>
              <a:rPr lang="en-US" sz="1800" b="0" i="0" u="none" strike="noStrike" baseline="0" dirty="0">
                <a:solidFill>
                  <a:srgbClr val="DE7D00"/>
                </a:solidFill>
                <a:latin typeface="Courier New" panose="02070309020205020404" pitchFamily="49" charset="0"/>
              </a:rPr>
              <a:t>'</a:t>
            </a:r>
            <a:r>
              <a:rPr lang="en-US" sz="1800" b="0" i="0" u="none" strike="noStrike" baseline="0" dirty="0" err="1">
                <a:solidFill>
                  <a:srgbClr val="DE7D00"/>
                </a:solidFill>
                <a:latin typeface="Courier New" panose="02070309020205020404" pitchFamily="49" charset="0"/>
              </a:rPr>
              <a:t>LineWidth</a:t>
            </a:r>
            <a:r>
              <a:rPr lang="en-US" sz="1800" b="0" i="0" u="none" strike="noStrike" baseline="0" dirty="0">
                <a:solidFill>
                  <a:srgbClr val="DE7D00"/>
                </a:solidFill>
                <a:latin typeface="Courier New" panose="02070309020205020404" pitchFamily="49" charset="0"/>
              </a:rPr>
              <a:t>'</a:t>
            </a:r>
            <a:r>
              <a:rPr lang="en-US" sz="1800" b="0" i="0" u="none" strike="noStrike" baseline="0" dirty="0">
                <a:solidFill>
                  <a:srgbClr val="000000"/>
                </a:solidFill>
                <a:latin typeface="Courier New" panose="02070309020205020404" pitchFamily="49" charset="0"/>
              </a:rPr>
              <a:t>,</a:t>
            </a:r>
            <a:r>
              <a:rPr lang="en-US" sz="1800" b="0" i="0" u="none" strike="noStrike" baseline="0" dirty="0" err="1">
                <a:solidFill>
                  <a:srgbClr val="000000"/>
                </a:solidFill>
                <a:latin typeface="Courier New" panose="02070309020205020404" pitchFamily="49" charset="0"/>
              </a:rPr>
              <a:t>width_Lp</a:t>
            </a:r>
            <a:r>
              <a:rPr lang="en-US" sz="1800" b="0" i="0" u="none" strike="noStrike" baseline="0" dirty="0">
                <a:solidFill>
                  <a:srgbClr val="000000"/>
                </a:solidFill>
                <a:latin typeface="Courier New" panose="02070309020205020404" pitchFamily="49" charset="0"/>
              </a:rPr>
              <a:t>(k,:)); hold </a:t>
            </a:r>
            <a:r>
              <a:rPr lang="en-US" sz="1800" b="0" i="0" u="none" strike="noStrike" baseline="0" dirty="0">
                <a:solidFill>
                  <a:srgbClr val="DE7D00"/>
                </a:solidFill>
                <a:latin typeface="Courier New" panose="02070309020205020404" pitchFamily="49" charset="0"/>
              </a:rPr>
              <a:t>on</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xlabel</a:t>
            </a:r>
            <a:r>
              <a:rPr lang="en-US" sz="1800" b="0" i="0" u="none" strike="noStrike" baseline="0" dirty="0">
                <a:solidFill>
                  <a:srgbClr val="000000"/>
                </a:solidFill>
                <a:latin typeface="Courier New" panose="02070309020205020404" pitchFamily="49" charset="0"/>
              </a:rPr>
              <a:t>(</a:t>
            </a:r>
            <a:r>
              <a:rPr lang="en-US" sz="1800" b="0" i="0" u="none" strike="noStrike" baseline="0" dirty="0">
                <a:solidFill>
                  <a:srgbClr val="DE7D00"/>
                </a:solidFill>
                <a:latin typeface="Courier New" panose="02070309020205020404" pitchFamily="49" charset="0"/>
              </a:rPr>
              <a:t>'Mass Remaining (%)'</a:t>
            </a:r>
            <a:r>
              <a:rPr lang="en-US" sz="1800" b="0" i="0" u="none" strike="noStrike" baseline="0" dirty="0">
                <a:solidFill>
                  <a:srgbClr val="000000"/>
                </a:solidFill>
                <a:latin typeface="Courier New" panose="02070309020205020404" pitchFamily="49" charset="0"/>
              </a:rPr>
              <a:t>); </a:t>
            </a:r>
            <a:r>
              <a:rPr lang="en-US" sz="1800" b="0" i="0" u="none" strike="noStrike" baseline="0" dirty="0" err="1">
                <a:solidFill>
                  <a:srgbClr val="000000"/>
                </a:solidFill>
                <a:latin typeface="Courier New" panose="02070309020205020404" pitchFamily="49" charset="0"/>
              </a:rPr>
              <a:t>xlim</a:t>
            </a:r>
            <a:r>
              <a:rPr lang="en-US" sz="1800" b="0" i="0" u="none" strike="noStrike" baseline="0" dirty="0">
                <a:solidFill>
                  <a:srgbClr val="000000"/>
                </a:solidFill>
                <a:latin typeface="Courier New" panose="02070309020205020404" pitchFamily="49" charset="0"/>
              </a:rPr>
              <a:t>([0 100]); </a:t>
            </a:r>
            <a:r>
              <a:rPr lang="en-US" sz="1800" b="0" i="0" u="none" strike="noStrike" baseline="0" dirty="0" err="1">
                <a:solidFill>
                  <a:srgbClr val="000000"/>
                </a:solidFill>
                <a:latin typeface="Courier New" panose="02070309020205020404" pitchFamily="49" charset="0"/>
              </a:rPr>
              <a:t>ylim</a:t>
            </a:r>
            <a:r>
              <a:rPr lang="en-US" sz="1800" b="0" i="0" u="none" strike="noStrike" baseline="0" dirty="0">
                <a:solidFill>
                  <a:srgbClr val="000000"/>
                </a:solidFill>
                <a:latin typeface="Courier New" panose="02070309020205020404" pitchFamily="49" charset="0"/>
              </a:rPr>
              <a:t>([0 200]); </a:t>
            </a:r>
          </a:p>
          <a:p>
            <a:r>
              <a:rPr lang="en-US" sz="1800" b="0" i="0" u="none" strike="noStrike" baseline="0" dirty="0">
                <a:solidFill>
                  <a:srgbClr val="00FFFF"/>
                </a:solidFill>
                <a:latin typeface="Courier New" panose="02070309020205020404" pitchFamily="49" charset="0"/>
              </a:rPr>
              <a:t>end</a:t>
            </a:r>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5</a:t>
            </a:fld>
            <a:endParaRPr lang="en-US"/>
          </a:p>
        </p:txBody>
      </p:sp>
    </p:spTree>
    <p:extLst>
      <p:ext uri="{BB962C8B-B14F-4D97-AF65-F5344CB8AC3E}">
        <p14:creationId xmlns:p14="http://schemas.microsoft.com/office/powerpoint/2010/main" val="2162508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sz="1800" b="0" i="0" u="none" strike="noStrike" baseline="0" dirty="0" err="1">
                <a:solidFill>
                  <a:srgbClr val="000000"/>
                </a:solidFill>
                <a:latin typeface="Courier New" panose="02070309020205020404" pitchFamily="49" charset="0"/>
              </a:rPr>
              <a:t>flag.vel</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flag.shape</a:t>
            </a:r>
            <a:r>
              <a:rPr lang="en-US" sz="1800" b="0" i="0" u="none" strike="noStrike" baseline="0" dirty="0">
                <a:solidFill>
                  <a:srgbClr val="000000"/>
                </a:solidFill>
                <a:latin typeface="Courier New" panose="02070309020205020404" pitchFamily="49" charset="0"/>
              </a:rPr>
              <a:t>(1) = 1.21; </a:t>
            </a:r>
          </a:p>
          <a:p>
            <a:r>
              <a:rPr lang="en-US" sz="1800" b="0" i="0" u="none" strike="noStrike" baseline="0" dirty="0" err="1">
                <a:solidFill>
                  <a:srgbClr val="000000"/>
                </a:solidFill>
                <a:latin typeface="Courier New" panose="02070309020205020404" pitchFamily="49" charset="0"/>
              </a:rPr>
              <a:t>flag.drag</a:t>
            </a:r>
            <a:r>
              <a:rPr lang="en-US" sz="1800" b="0" i="0" u="none" strike="noStrike" baseline="0" dirty="0">
                <a:solidFill>
                  <a:srgbClr val="000000"/>
                </a:solidFill>
                <a:latin typeface="Courier New" panose="02070309020205020404" pitchFamily="49" charset="0"/>
              </a:rPr>
              <a:t>(1) = 0.47; </a:t>
            </a:r>
          </a:p>
          <a:p>
            <a:r>
              <a:rPr lang="en-US" sz="1800" b="0" i="0" u="none" strike="noStrike" baseline="0" dirty="0" err="1">
                <a:solidFill>
                  <a:srgbClr val="000000"/>
                </a:solidFill>
                <a:latin typeface="Courier New" panose="02070309020205020404" pitchFamily="49" charset="0"/>
              </a:rPr>
              <a:t>flag.ang</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flag.lift</a:t>
            </a:r>
            <a:r>
              <a:rPr lang="en-US" sz="1800" b="0" i="0" u="none" strike="noStrike" baseline="0" dirty="0">
                <a:solidFill>
                  <a:srgbClr val="000000"/>
                </a:solidFill>
                <a:latin typeface="Courier New" panose="02070309020205020404" pitchFamily="49" charset="0"/>
              </a:rPr>
              <a:t>(1) = 0.001;</a:t>
            </a:r>
          </a:p>
          <a:p>
            <a:r>
              <a:rPr lang="en-US" sz="1800" b="0" i="0" u="none" strike="noStrike" baseline="0" dirty="0" err="1">
                <a:solidFill>
                  <a:srgbClr val="000000"/>
                </a:solidFill>
                <a:latin typeface="Courier New" panose="02070309020205020404" pitchFamily="49" charset="0"/>
              </a:rPr>
              <a:t>flag.mass</a:t>
            </a:r>
            <a:r>
              <a:rPr lang="en-US" sz="1800" b="0" i="0" u="none" strike="noStrike" baseline="0" dirty="0">
                <a:solidFill>
                  <a:srgbClr val="000000"/>
                </a:solidFill>
                <a:latin typeface="Courier New" panose="02070309020205020404" pitchFamily="49" charset="0"/>
              </a:rPr>
              <a:t>(1) = 1971;</a:t>
            </a:r>
          </a:p>
          <a:p>
            <a:r>
              <a:rPr lang="en-US" sz="1800" b="0" i="0" u="none" strike="noStrike" baseline="0" dirty="0" err="1">
                <a:solidFill>
                  <a:srgbClr val="000000"/>
                </a:solidFill>
                <a:latin typeface="Courier New" panose="02070309020205020404" pitchFamily="49" charset="0"/>
              </a:rPr>
              <a:t>flag.htc</a:t>
            </a:r>
            <a:r>
              <a:rPr lang="en-US" sz="1800" b="0" i="0" u="none" strike="noStrike" baseline="0" dirty="0">
                <a:solidFill>
                  <a:srgbClr val="000000"/>
                </a:solidFill>
                <a:latin typeface="Courier New" panose="02070309020205020404" pitchFamily="49" charset="0"/>
              </a:rPr>
              <a:t>(1) = 0.02;</a:t>
            </a:r>
          </a:p>
          <a:p>
            <a:r>
              <a:rPr lang="en-US" sz="1800" b="0" i="0" u="none" strike="noStrike" baseline="0" dirty="0" err="1">
                <a:solidFill>
                  <a:srgbClr val="000000"/>
                </a:solidFill>
                <a:latin typeface="Courier New" panose="02070309020205020404" pitchFamily="49" charset="0"/>
              </a:rPr>
              <a:t>flag.hoa</a:t>
            </a:r>
            <a:r>
              <a:rPr lang="en-US" sz="1800" b="0" i="0" u="none" strike="noStrike" baseline="0" dirty="0">
                <a:solidFill>
                  <a:srgbClr val="000000"/>
                </a:solidFill>
                <a:latin typeface="Courier New" panose="02070309020205020404" pitchFamily="49" charset="0"/>
              </a:rPr>
              <a:t>(1) = 5e6; </a:t>
            </a:r>
          </a:p>
          <a:p>
            <a:r>
              <a:rPr lang="en-US" sz="1800" b="0" i="0" u="none" strike="noStrike" baseline="0" dirty="0" err="1">
                <a:solidFill>
                  <a:srgbClr val="000000"/>
                </a:solidFill>
                <a:latin typeface="Courier New" panose="02070309020205020404" pitchFamily="49" charset="0"/>
              </a:rPr>
              <a:t>flag.zrho</a:t>
            </a:r>
            <a:r>
              <a:rPr lang="en-US" sz="1800" b="0" i="0" u="none" strike="noStrike" baseline="0" dirty="0">
                <a:solidFill>
                  <a:srgbClr val="000000"/>
                </a:solidFill>
                <a:latin typeface="Courier New" panose="02070309020205020404" pitchFamily="49" charset="0"/>
              </a:rPr>
              <a:t>(1) =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solidFill>
                <a:srgbClr val="000000"/>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solidFill>
                  <a:srgbClr val="000000"/>
                </a:solidFill>
                <a:latin typeface="Courier New" panose="02070309020205020404" pitchFamily="49" charset="0"/>
              </a:rPr>
              <a:t>FLAVRS = load(</a:t>
            </a:r>
            <a:r>
              <a:rPr lang="en-US" sz="1200" b="0" i="0" u="none" strike="noStrike" baseline="0" dirty="0">
                <a:solidFill>
                  <a:srgbClr val="DE7D00"/>
                </a:solidFill>
                <a:latin typeface="Courier New" panose="02070309020205020404" pitchFamily="49" charset="0"/>
              </a:rPr>
              <a:t>'ProjPop_10m-10km_allrho_10-40kms_45.mat'</a:t>
            </a:r>
            <a:r>
              <a:rPr lang="en-US" sz="1200" b="0" i="0" u="none" strike="noStrike" baseline="0" dirty="0">
                <a:solidFill>
                  <a:srgbClr val="000000"/>
                </a:solidFill>
                <a:latin typeface="Courier New" panose="02070309020205020404" pitchFamily="49" charset="0"/>
              </a:rPr>
              <a:t>); </a:t>
            </a:r>
            <a:r>
              <a:rPr lang="en-US" sz="1200" b="0" i="0" u="none" strike="noStrike" baseline="0" dirty="0">
                <a:solidFill>
                  <a:srgbClr val="99FF99"/>
                </a:solidFill>
                <a:latin typeface="Courier New" panose="02070309020205020404" pitchFamily="49" charset="0"/>
              </a:rPr>
              <a:t>% Array 2, ablation (population 1)</a:t>
            </a:r>
          </a:p>
          <a:p>
            <a:r>
              <a:rPr lang="en-US" sz="1200" b="0" i="0" u="none" strike="noStrike" baseline="0" dirty="0">
                <a:solidFill>
                  <a:srgbClr val="000000"/>
                </a:solidFill>
                <a:latin typeface="Courier New" panose="02070309020205020404" pitchFamily="49" charset="0"/>
              </a:rPr>
              <a:t>FLAVRS = FLAVRS.FLAVRS;</a:t>
            </a:r>
          </a:p>
          <a:p>
            <a:r>
              <a:rPr lang="en-US" sz="1200" b="0" i="0" u="none" strike="noStrike" baseline="0" dirty="0">
                <a:solidFill>
                  <a:srgbClr val="000000"/>
                </a:solidFill>
                <a:latin typeface="Courier New" panose="02070309020205020404" pitchFamily="49" charset="0"/>
              </a:rPr>
              <a:t>FLAVRS(:,3) = FLAVRS(:,11); </a:t>
            </a:r>
            <a:r>
              <a:rPr lang="en-US" sz="1200" b="0" i="0" u="none" strike="noStrike" baseline="0" dirty="0">
                <a:solidFill>
                  <a:srgbClr val="99FF99"/>
                </a:solidFill>
                <a:latin typeface="Courier New" panose="02070309020205020404" pitchFamily="49" charset="0"/>
              </a:rPr>
              <a:t>% correct for FLAVRSM angle change up</a:t>
            </a:r>
          </a:p>
          <a:p>
            <a:endParaRPr lang="en-US" dirty="0"/>
          </a:p>
          <a:p>
            <a:r>
              <a:rPr lang="en-US" sz="1200" b="0" i="0" u="none" strike="noStrike" baseline="0" dirty="0">
                <a:solidFill>
                  <a:srgbClr val="000000"/>
                </a:solidFill>
                <a:latin typeface="Courier New" panose="02070309020205020404" pitchFamily="49" charset="0"/>
              </a:rPr>
              <a:t>figure(12)</a:t>
            </a:r>
          </a:p>
          <a:p>
            <a:r>
              <a:rPr lang="en-US" sz="1200" b="0" i="0" u="none" strike="noStrike" baseline="0" dirty="0">
                <a:solidFill>
                  <a:srgbClr val="00FFFF"/>
                </a:solidFill>
                <a:latin typeface="Courier New" panose="02070309020205020404" pitchFamily="49" charset="0"/>
              </a:rPr>
              <a:t>for</a:t>
            </a:r>
            <a:r>
              <a:rPr lang="en-US" sz="1200" b="0" i="0" u="none" strike="noStrike" baseline="0" dirty="0">
                <a:solidFill>
                  <a:srgbClr val="000000"/>
                </a:solidFill>
                <a:latin typeface="Courier New" panose="02070309020205020404" pitchFamily="49" charset="0"/>
              </a:rPr>
              <a:t> k = 1:n.projectiles  </a:t>
            </a:r>
          </a:p>
          <a:p>
            <a:r>
              <a:rPr lang="en-US" sz="1200" b="0" i="0" u="none" strike="noStrike" baseline="0" dirty="0">
                <a:solidFill>
                  <a:srgbClr val="000000"/>
                </a:solidFill>
                <a:latin typeface="Courier New" panose="02070309020205020404" pitchFamily="49" charset="0"/>
              </a:rPr>
              <a:t>subplot(3,2,1);plot(</a:t>
            </a:r>
            <a:r>
              <a:rPr lang="en-US" sz="1200" b="0" i="0" u="none" strike="noStrike" baseline="0" dirty="0" err="1">
                <a:solidFill>
                  <a:srgbClr val="000000"/>
                </a:solidFill>
                <a:latin typeface="Courier New" panose="02070309020205020404" pitchFamily="49" charset="0"/>
              </a:rPr>
              <a:t>Mvel</a:t>
            </a:r>
            <a:r>
              <a:rPr lang="en-US" sz="1200" b="0" i="0" u="none" strike="noStrike" baseline="0" dirty="0">
                <a:solidFill>
                  <a:srgbClr val="000000"/>
                </a:solidFill>
                <a:latin typeface="Courier New" panose="02070309020205020404" pitchFamily="49" charset="0"/>
              </a:rPr>
              <a:t>(k,:)/1000,Malt(k,:)/1000,</a:t>
            </a:r>
            <a:r>
              <a:rPr lang="en-US" sz="1200" b="0" i="0" u="none" strike="noStrike" baseline="0" dirty="0">
                <a:solidFill>
                  <a:srgbClr val="DE7D00"/>
                </a:solidFill>
                <a:latin typeface="Courier New" panose="02070309020205020404" pitchFamily="49" charset="0"/>
              </a:rPr>
              <a:t>'Color'</a:t>
            </a:r>
            <a:r>
              <a:rPr lang="en-US" sz="1200" b="0" i="0" u="none" strike="noStrike" baseline="0" dirty="0">
                <a:solidFill>
                  <a:srgbClr val="000000"/>
                </a:solidFill>
                <a:latin typeface="Courier New" panose="02070309020205020404" pitchFamily="49" charset="0"/>
              </a:rPr>
              <a:t>,color_rhop(k,:),</a:t>
            </a:r>
            <a:r>
              <a:rPr lang="en-US" sz="1200" b="0" i="0" u="none" strike="noStrike" baseline="0" dirty="0">
                <a:solidFill>
                  <a:srgbClr val="DE7D00"/>
                </a:solidFill>
                <a:latin typeface="Courier New" panose="02070309020205020404" pitchFamily="49" charset="0"/>
              </a:rPr>
              <a:t>'</a:t>
            </a:r>
            <a:r>
              <a:rPr lang="en-US" sz="1200" b="0" i="0" u="none" strike="noStrike" baseline="0" dirty="0" err="1">
                <a:solidFill>
                  <a:srgbClr val="DE7D00"/>
                </a:solidFill>
                <a:latin typeface="Courier New" panose="02070309020205020404" pitchFamily="49" charset="0"/>
              </a:rPr>
              <a:t>LineWidth</a:t>
            </a:r>
            <a:r>
              <a:rPr lang="en-US" sz="1200" b="0" i="0" u="none" strike="noStrike" baseline="0" dirty="0">
                <a:solidFill>
                  <a:srgbClr val="DE7D00"/>
                </a:solidFill>
                <a:latin typeface="Courier New" panose="02070309020205020404" pitchFamily="49" charset="0"/>
              </a:rPr>
              <a:t>'</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width_Lp</a:t>
            </a:r>
            <a:r>
              <a:rPr lang="en-US" sz="1200" b="0" i="0" u="none" strike="noStrike" baseline="0" dirty="0">
                <a:solidFill>
                  <a:srgbClr val="000000"/>
                </a:solidFill>
                <a:latin typeface="Courier New" panose="02070309020205020404" pitchFamily="49" charset="0"/>
              </a:rPr>
              <a:t>(k,:)); hold </a:t>
            </a:r>
            <a:r>
              <a:rPr lang="en-US" sz="1200" b="0" i="0" u="none" strike="noStrike" baseline="0" dirty="0">
                <a:solidFill>
                  <a:srgbClr val="DE7D00"/>
                </a:solidFill>
                <a:latin typeface="Courier New" panose="02070309020205020404" pitchFamily="49" charset="0"/>
              </a:rPr>
              <a:t>on</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ylabel</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DE7D00"/>
                </a:solidFill>
                <a:latin typeface="Courier New" panose="02070309020205020404" pitchFamily="49" charset="0"/>
              </a:rPr>
              <a:t>'Altitude (km)'</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xlabel</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DE7D00"/>
                </a:solidFill>
                <a:latin typeface="Courier New" panose="02070309020205020404" pitchFamily="49" charset="0"/>
              </a:rPr>
              <a:t>'Velocity (km/s)'</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xlim</a:t>
            </a:r>
            <a:r>
              <a:rPr lang="en-US" sz="1200" b="0" i="0" u="none" strike="noStrike" baseline="0" dirty="0">
                <a:solidFill>
                  <a:srgbClr val="000000"/>
                </a:solidFill>
                <a:latin typeface="Courier New" panose="02070309020205020404" pitchFamily="49" charset="0"/>
              </a:rPr>
              <a:t>([0 40]);  </a:t>
            </a:r>
            <a:r>
              <a:rPr lang="en-US" sz="1200" b="0" i="0" u="none" strike="noStrike" baseline="0" dirty="0" err="1">
                <a:solidFill>
                  <a:srgbClr val="000000"/>
                </a:solidFill>
                <a:latin typeface="Courier New" panose="02070309020205020404" pitchFamily="49" charset="0"/>
              </a:rPr>
              <a:t>ylim</a:t>
            </a:r>
            <a:r>
              <a:rPr lang="en-US" sz="1200" b="0" i="0" u="none" strike="noStrike" baseline="0" dirty="0">
                <a:solidFill>
                  <a:srgbClr val="000000"/>
                </a:solidFill>
                <a:latin typeface="Courier New" panose="02070309020205020404" pitchFamily="49" charset="0"/>
              </a:rPr>
              <a:t>([0 150]);  </a:t>
            </a:r>
          </a:p>
          <a:p>
            <a:r>
              <a:rPr lang="en-US" sz="1200" b="0" i="0" u="none" strike="noStrike" baseline="0" dirty="0">
                <a:solidFill>
                  <a:srgbClr val="000000"/>
                </a:solidFill>
                <a:latin typeface="Courier New" panose="02070309020205020404" pitchFamily="49" charset="0"/>
              </a:rPr>
              <a:t>subplot(3,2,2);plot(</a:t>
            </a:r>
            <a:r>
              <a:rPr lang="en-US" sz="1200" b="0" i="0" u="none" strike="noStrike" baseline="0" dirty="0" err="1">
                <a:solidFill>
                  <a:srgbClr val="000000"/>
                </a:solidFill>
                <a:latin typeface="Courier New" panose="02070309020205020404" pitchFamily="49" charset="0"/>
              </a:rPr>
              <a:t>Mmassr</a:t>
            </a:r>
            <a:r>
              <a:rPr lang="en-US" sz="1200" b="0" i="0" u="none" strike="noStrike" baseline="0" dirty="0">
                <a:solidFill>
                  <a:srgbClr val="000000"/>
                </a:solidFill>
                <a:latin typeface="Courier New" panose="02070309020205020404" pitchFamily="49" charset="0"/>
              </a:rPr>
              <a:t>(k,:),Malt(k,:)/1000,</a:t>
            </a:r>
            <a:r>
              <a:rPr lang="en-US" sz="1200" b="0" i="0" u="none" strike="noStrike" baseline="0" dirty="0">
                <a:solidFill>
                  <a:srgbClr val="DE7D00"/>
                </a:solidFill>
                <a:latin typeface="Courier New" panose="02070309020205020404" pitchFamily="49" charset="0"/>
              </a:rPr>
              <a:t>'Color'</a:t>
            </a:r>
            <a:r>
              <a:rPr lang="en-US" sz="1200" b="0" i="0" u="none" strike="noStrike" baseline="0" dirty="0">
                <a:solidFill>
                  <a:srgbClr val="000000"/>
                </a:solidFill>
                <a:latin typeface="Courier New" panose="02070309020205020404" pitchFamily="49" charset="0"/>
              </a:rPr>
              <a:t>,color_rhop(k,:),</a:t>
            </a:r>
            <a:r>
              <a:rPr lang="en-US" sz="1200" b="0" i="0" u="none" strike="noStrike" baseline="0" dirty="0">
                <a:solidFill>
                  <a:srgbClr val="DE7D00"/>
                </a:solidFill>
                <a:latin typeface="Courier New" panose="02070309020205020404" pitchFamily="49" charset="0"/>
              </a:rPr>
              <a:t>'</a:t>
            </a:r>
            <a:r>
              <a:rPr lang="en-US" sz="1200" b="0" i="0" u="none" strike="noStrike" baseline="0" dirty="0" err="1">
                <a:solidFill>
                  <a:srgbClr val="DE7D00"/>
                </a:solidFill>
                <a:latin typeface="Courier New" panose="02070309020205020404" pitchFamily="49" charset="0"/>
              </a:rPr>
              <a:t>LineWidth</a:t>
            </a:r>
            <a:r>
              <a:rPr lang="en-US" sz="1200" b="0" i="0" u="none" strike="noStrike" baseline="0" dirty="0">
                <a:solidFill>
                  <a:srgbClr val="DE7D00"/>
                </a:solidFill>
                <a:latin typeface="Courier New" panose="02070309020205020404" pitchFamily="49" charset="0"/>
              </a:rPr>
              <a:t>'</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width_Lp</a:t>
            </a:r>
            <a:r>
              <a:rPr lang="en-US" sz="1200" b="0" i="0" u="none" strike="noStrike" baseline="0" dirty="0">
                <a:solidFill>
                  <a:srgbClr val="000000"/>
                </a:solidFill>
                <a:latin typeface="Courier New" panose="02070309020205020404" pitchFamily="49" charset="0"/>
              </a:rPr>
              <a:t>(k,:)); hold </a:t>
            </a:r>
            <a:r>
              <a:rPr lang="en-US" sz="1200" b="0" i="0" u="none" strike="noStrike" baseline="0" dirty="0">
                <a:solidFill>
                  <a:srgbClr val="DE7D00"/>
                </a:solidFill>
                <a:latin typeface="Courier New" panose="02070309020205020404" pitchFamily="49" charset="0"/>
              </a:rPr>
              <a:t>on</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xlabel</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DE7D00"/>
                </a:solidFill>
                <a:latin typeface="Courier New" panose="02070309020205020404" pitchFamily="49" charset="0"/>
              </a:rPr>
              <a:t>'Mass Remaining (%)'</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xlim</a:t>
            </a:r>
            <a:r>
              <a:rPr lang="en-US" sz="1200" b="0" i="0" u="none" strike="noStrike" baseline="0" dirty="0">
                <a:solidFill>
                  <a:srgbClr val="000000"/>
                </a:solidFill>
                <a:latin typeface="Courier New" panose="02070309020205020404" pitchFamily="49" charset="0"/>
              </a:rPr>
              <a:t>([0 100]);  </a:t>
            </a:r>
            <a:r>
              <a:rPr lang="en-US" sz="1200" b="0" i="0" u="none" strike="noStrike" baseline="0" dirty="0" err="1">
                <a:solidFill>
                  <a:srgbClr val="000000"/>
                </a:solidFill>
                <a:latin typeface="Courier New" panose="02070309020205020404" pitchFamily="49" charset="0"/>
              </a:rPr>
              <a:t>ylim</a:t>
            </a:r>
            <a:r>
              <a:rPr lang="en-US" sz="1200" b="0" i="0" u="none" strike="noStrike" baseline="0" dirty="0">
                <a:solidFill>
                  <a:srgbClr val="000000"/>
                </a:solidFill>
                <a:latin typeface="Courier New" panose="02070309020205020404" pitchFamily="49" charset="0"/>
              </a:rPr>
              <a:t>([0 200]); </a:t>
            </a:r>
          </a:p>
          <a:p>
            <a:r>
              <a:rPr lang="en-US" sz="1200" b="0" i="0" u="none" strike="noStrike" baseline="0" dirty="0">
                <a:solidFill>
                  <a:srgbClr val="000000"/>
                </a:solidFill>
                <a:latin typeface="Courier New" panose="02070309020205020404" pitchFamily="49" charset="0"/>
              </a:rPr>
              <a:t>subplot(3,2,3);plot(Evel(k,:)/1000,Ealt(k,:)/1000,</a:t>
            </a:r>
            <a:r>
              <a:rPr lang="en-US" sz="1200" b="0" i="0" u="none" strike="noStrike" baseline="0" dirty="0">
                <a:solidFill>
                  <a:srgbClr val="DE7D00"/>
                </a:solidFill>
                <a:latin typeface="Courier New" panose="02070309020205020404" pitchFamily="49" charset="0"/>
              </a:rPr>
              <a:t>'Color'</a:t>
            </a:r>
            <a:r>
              <a:rPr lang="en-US" sz="1200" b="0" i="0" u="none" strike="noStrike" baseline="0" dirty="0">
                <a:solidFill>
                  <a:srgbClr val="000000"/>
                </a:solidFill>
                <a:latin typeface="Courier New" panose="02070309020205020404" pitchFamily="49" charset="0"/>
              </a:rPr>
              <a:t>,color_rhop(k,:),</a:t>
            </a:r>
            <a:r>
              <a:rPr lang="en-US" sz="1200" b="0" i="0" u="none" strike="noStrike" baseline="0" dirty="0">
                <a:solidFill>
                  <a:srgbClr val="DE7D00"/>
                </a:solidFill>
                <a:latin typeface="Courier New" panose="02070309020205020404" pitchFamily="49" charset="0"/>
              </a:rPr>
              <a:t>'</a:t>
            </a:r>
            <a:r>
              <a:rPr lang="en-US" sz="1200" b="0" i="0" u="none" strike="noStrike" baseline="0" dirty="0" err="1">
                <a:solidFill>
                  <a:srgbClr val="DE7D00"/>
                </a:solidFill>
                <a:latin typeface="Courier New" panose="02070309020205020404" pitchFamily="49" charset="0"/>
              </a:rPr>
              <a:t>LineWidth</a:t>
            </a:r>
            <a:r>
              <a:rPr lang="en-US" sz="1200" b="0" i="0" u="none" strike="noStrike" baseline="0" dirty="0">
                <a:solidFill>
                  <a:srgbClr val="DE7D00"/>
                </a:solidFill>
                <a:latin typeface="Courier New" panose="02070309020205020404" pitchFamily="49" charset="0"/>
              </a:rPr>
              <a:t>'</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width_Lp</a:t>
            </a:r>
            <a:r>
              <a:rPr lang="en-US" sz="1200" b="0" i="0" u="none" strike="noStrike" baseline="0" dirty="0">
                <a:solidFill>
                  <a:srgbClr val="000000"/>
                </a:solidFill>
                <a:latin typeface="Courier New" panose="02070309020205020404" pitchFamily="49" charset="0"/>
              </a:rPr>
              <a:t>(k,:)); hold </a:t>
            </a:r>
            <a:r>
              <a:rPr lang="en-US" sz="1200" b="0" i="0" u="none" strike="noStrike" baseline="0" dirty="0">
                <a:solidFill>
                  <a:srgbClr val="DE7D00"/>
                </a:solidFill>
                <a:latin typeface="Courier New" panose="02070309020205020404" pitchFamily="49" charset="0"/>
              </a:rPr>
              <a:t>on</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ylabel</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DE7D00"/>
                </a:solidFill>
                <a:latin typeface="Courier New" panose="02070309020205020404" pitchFamily="49" charset="0"/>
              </a:rPr>
              <a:t>'Altitude (km)'</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xlabel</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DE7D00"/>
                </a:solidFill>
                <a:latin typeface="Courier New" panose="02070309020205020404" pitchFamily="49" charset="0"/>
              </a:rPr>
              <a:t>'Velocity (km/s)'</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xlim</a:t>
            </a:r>
            <a:r>
              <a:rPr lang="en-US" sz="1200" b="0" i="0" u="none" strike="noStrike" baseline="0" dirty="0">
                <a:solidFill>
                  <a:srgbClr val="000000"/>
                </a:solidFill>
                <a:latin typeface="Courier New" panose="02070309020205020404" pitchFamily="49" charset="0"/>
              </a:rPr>
              <a:t>([0 40]); </a:t>
            </a:r>
            <a:r>
              <a:rPr lang="en-US" sz="1200" b="0" i="0" u="none" strike="noStrike" baseline="0" dirty="0" err="1">
                <a:solidFill>
                  <a:srgbClr val="000000"/>
                </a:solidFill>
                <a:latin typeface="Courier New" panose="02070309020205020404" pitchFamily="49" charset="0"/>
              </a:rPr>
              <a:t>ylim</a:t>
            </a:r>
            <a:r>
              <a:rPr lang="en-US" sz="1200" b="0" i="0" u="none" strike="noStrike" baseline="0" dirty="0">
                <a:solidFill>
                  <a:srgbClr val="000000"/>
                </a:solidFill>
                <a:latin typeface="Courier New" panose="02070309020205020404" pitchFamily="49" charset="0"/>
              </a:rPr>
              <a:t>([0 150]); </a:t>
            </a:r>
          </a:p>
          <a:p>
            <a:r>
              <a:rPr lang="en-US" sz="1200" b="0" i="0" u="none" strike="noStrike" baseline="0" dirty="0">
                <a:solidFill>
                  <a:srgbClr val="000000"/>
                </a:solidFill>
                <a:latin typeface="Courier New" panose="02070309020205020404" pitchFamily="49" charset="0"/>
              </a:rPr>
              <a:t>subplot(3,2,4);plot(</a:t>
            </a:r>
            <a:r>
              <a:rPr lang="en-US" sz="1200" b="0" i="0" u="none" strike="noStrike" baseline="0" dirty="0" err="1">
                <a:solidFill>
                  <a:srgbClr val="000000"/>
                </a:solidFill>
                <a:latin typeface="Courier New" panose="02070309020205020404" pitchFamily="49" charset="0"/>
              </a:rPr>
              <a:t>Emassr</a:t>
            </a:r>
            <a:r>
              <a:rPr lang="en-US" sz="1200" b="0" i="0" u="none" strike="noStrike" baseline="0" dirty="0">
                <a:solidFill>
                  <a:srgbClr val="000000"/>
                </a:solidFill>
                <a:latin typeface="Courier New" panose="02070309020205020404" pitchFamily="49" charset="0"/>
              </a:rPr>
              <a:t>(k,:),</a:t>
            </a:r>
            <a:r>
              <a:rPr lang="en-US" sz="1200" b="0" i="0" u="none" strike="noStrike" baseline="0" dirty="0" err="1">
                <a:solidFill>
                  <a:srgbClr val="000000"/>
                </a:solidFill>
                <a:latin typeface="Courier New" panose="02070309020205020404" pitchFamily="49" charset="0"/>
              </a:rPr>
              <a:t>Ealt</a:t>
            </a:r>
            <a:r>
              <a:rPr lang="en-US" sz="1200" b="0" i="0" u="none" strike="noStrike" baseline="0" dirty="0">
                <a:solidFill>
                  <a:srgbClr val="000000"/>
                </a:solidFill>
                <a:latin typeface="Courier New" panose="02070309020205020404" pitchFamily="49" charset="0"/>
              </a:rPr>
              <a:t>(k,:)/1000,</a:t>
            </a:r>
            <a:r>
              <a:rPr lang="en-US" sz="1200" b="0" i="0" u="none" strike="noStrike" baseline="0" dirty="0">
                <a:solidFill>
                  <a:srgbClr val="DE7D00"/>
                </a:solidFill>
                <a:latin typeface="Courier New" panose="02070309020205020404" pitchFamily="49" charset="0"/>
              </a:rPr>
              <a:t>'Color'</a:t>
            </a:r>
            <a:r>
              <a:rPr lang="en-US" sz="1200" b="0" i="0" u="none" strike="noStrike" baseline="0" dirty="0">
                <a:solidFill>
                  <a:srgbClr val="000000"/>
                </a:solidFill>
                <a:latin typeface="Courier New" panose="02070309020205020404" pitchFamily="49" charset="0"/>
              </a:rPr>
              <a:t>,color_rhop(k,:),</a:t>
            </a:r>
            <a:r>
              <a:rPr lang="en-US" sz="1200" b="0" i="0" u="none" strike="noStrike" baseline="0" dirty="0">
                <a:solidFill>
                  <a:srgbClr val="DE7D00"/>
                </a:solidFill>
                <a:latin typeface="Courier New" panose="02070309020205020404" pitchFamily="49" charset="0"/>
              </a:rPr>
              <a:t>'</a:t>
            </a:r>
            <a:r>
              <a:rPr lang="en-US" sz="1200" b="0" i="0" u="none" strike="noStrike" baseline="0" dirty="0" err="1">
                <a:solidFill>
                  <a:srgbClr val="DE7D00"/>
                </a:solidFill>
                <a:latin typeface="Courier New" panose="02070309020205020404" pitchFamily="49" charset="0"/>
              </a:rPr>
              <a:t>LineWidth</a:t>
            </a:r>
            <a:r>
              <a:rPr lang="en-US" sz="1200" b="0" i="0" u="none" strike="noStrike" baseline="0" dirty="0">
                <a:solidFill>
                  <a:srgbClr val="DE7D00"/>
                </a:solidFill>
                <a:latin typeface="Courier New" panose="02070309020205020404" pitchFamily="49" charset="0"/>
              </a:rPr>
              <a:t>'</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width_Lp</a:t>
            </a:r>
            <a:r>
              <a:rPr lang="en-US" sz="1200" b="0" i="0" u="none" strike="noStrike" baseline="0" dirty="0">
                <a:solidFill>
                  <a:srgbClr val="000000"/>
                </a:solidFill>
                <a:latin typeface="Courier New" panose="02070309020205020404" pitchFamily="49" charset="0"/>
              </a:rPr>
              <a:t>(k,:)); hold </a:t>
            </a:r>
            <a:r>
              <a:rPr lang="en-US" sz="1200" b="0" i="0" u="none" strike="noStrike" baseline="0" dirty="0">
                <a:solidFill>
                  <a:srgbClr val="DE7D00"/>
                </a:solidFill>
                <a:latin typeface="Courier New" panose="02070309020205020404" pitchFamily="49" charset="0"/>
              </a:rPr>
              <a:t>on</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xlabel</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DE7D00"/>
                </a:solidFill>
                <a:latin typeface="Courier New" panose="02070309020205020404" pitchFamily="49" charset="0"/>
              </a:rPr>
              <a:t>'Mass Remaining (%)'</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xlim</a:t>
            </a:r>
            <a:r>
              <a:rPr lang="en-US" sz="1200" b="0" i="0" u="none" strike="noStrike" baseline="0" dirty="0">
                <a:solidFill>
                  <a:srgbClr val="000000"/>
                </a:solidFill>
                <a:latin typeface="Courier New" panose="02070309020205020404" pitchFamily="49" charset="0"/>
              </a:rPr>
              <a:t>([0 100]);  </a:t>
            </a:r>
            <a:r>
              <a:rPr lang="en-US" sz="1200" b="0" i="0" u="none" strike="noStrike" baseline="0" dirty="0" err="1">
                <a:solidFill>
                  <a:srgbClr val="000000"/>
                </a:solidFill>
                <a:latin typeface="Courier New" panose="02070309020205020404" pitchFamily="49" charset="0"/>
              </a:rPr>
              <a:t>ylim</a:t>
            </a:r>
            <a:r>
              <a:rPr lang="en-US" sz="1200" b="0" i="0" u="none" strike="noStrike" baseline="0" dirty="0">
                <a:solidFill>
                  <a:srgbClr val="000000"/>
                </a:solidFill>
                <a:latin typeface="Courier New" panose="02070309020205020404" pitchFamily="49" charset="0"/>
              </a:rPr>
              <a:t>([0 200]); </a:t>
            </a:r>
          </a:p>
          <a:p>
            <a:r>
              <a:rPr lang="en-US" sz="1200" b="0" i="0" u="none" strike="noStrike" baseline="0" dirty="0">
                <a:solidFill>
                  <a:srgbClr val="000000"/>
                </a:solidFill>
                <a:latin typeface="Courier New" panose="02070309020205020404" pitchFamily="49" charset="0"/>
              </a:rPr>
              <a:t>subplot(3,2,5);plot(</a:t>
            </a:r>
            <a:r>
              <a:rPr lang="en-US" sz="1200" b="0" i="0" u="none" strike="noStrike" baseline="0" dirty="0" err="1">
                <a:solidFill>
                  <a:srgbClr val="000000"/>
                </a:solidFill>
                <a:latin typeface="Courier New" panose="02070309020205020404" pitchFamily="49" charset="0"/>
              </a:rPr>
              <a:t>Vvel</a:t>
            </a:r>
            <a:r>
              <a:rPr lang="en-US" sz="1200" b="0" i="0" u="none" strike="noStrike" baseline="0" dirty="0">
                <a:solidFill>
                  <a:srgbClr val="000000"/>
                </a:solidFill>
                <a:latin typeface="Courier New" panose="02070309020205020404" pitchFamily="49" charset="0"/>
              </a:rPr>
              <a:t>(k,:)/1000,Valt(k,:)/1000,</a:t>
            </a:r>
            <a:r>
              <a:rPr lang="en-US" sz="1200" b="0" i="0" u="none" strike="noStrike" baseline="0" dirty="0">
                <a:solidFill>
                  <a:srgbClr val="DE7D00"/>
                </a:solidFill>
                <a:latin typeface="Courier New" panose="02070309020205020404" pitchFamily="49" charset="0"/>
              </a:rPr>
              <a:t>'Color'</a:t>
            </a:r>
            <a:r>
              <a:rPr lang="en-US" sz="1200" b="0" i="0" u="none" strike="noStrike" baseline="0" dirty="0">
                <a:solidFill>
                  <a:srgbClr val="000000"/>
                </a:solidFill>
                <a:latin typeface="Courier New" panose="02070309020205020404" pitchFamily="49" charset="0"/>
              </a:rPr>
              <a:t>,color_rhop(k,:),</a:t>
            </a:r>
            <a:r>
              <a:rPr lang="en-US" sz="1200" b="0" i="0" u="none" strike="noStrike" baseline="0" dirty="0">
                <a:solidFill>
                  <a:srgbClr val="DE7D00"/>
                </a:solidFill>
                <a:latin typeface="Courier New" panose="02070309020205020404" pitchFamily="49" charset="0"/>
              </a:rPr>
              <a:t>'</a:t>
            </a:r>
            <a:r>
              <a:rPr lang="en-US" sz="1200" b="0" i="0" u="none" strike="noStrike" baseline="0" dirty="0" err="1">
                <a:solidFill>
                  <a:srgbClr val="DE7D00"/>
                </a:solidFill>
                <a:latin typeface="Courier New" panose="02070309020205020404" pitchFamily="49" charset="0"/>
              </a:rPr>
              <a:t>LineWidth</a:t>
            </a:r>
            <a:r>
              <a:rPr lang="en-US" sz="1200" b="0" i="0" u="none" strike="noStrike" baseline="0" dirty="0">
                <a:solidFill>
                  <a:srgbClr val="DE7D00"/>
                </a:solidFill>
                <a:latin typeface="Courier New" panose="02070309020205020404" pitchFamily="49" charset="0"/>
              </a:rPr>
              <a:t>'</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width_Lp</a:t>
            </a:r>
            <a:r>
              <a:rPr lang="en-US" sz="1200" b="0" i="0" u="none" strike="noStrike" baseline="0" dirty="0">
                <a:solidFill>
                  <a:srgbClr val="000000"/>
                </a:solidFill>
                <a:latin typeface="Courier New" panose="02070309020205020404" pitchFamily="49" charset="0"/>
              </a:rPr>
              <a:t>(k,:)); hold </a:t>
            </a:r>
            <a:r>
              <a:rPr lang="en-US" sz="1200" b="0" i="0" u="none" strike="noStrike" baseline="0" dirty="0">
                <a:solidFill>
                  <a:srgbClr val="DE7D00"/>
                </a:solidFill>
                <a:latin typeface="Courier New" panose="02070309020205020404" pitchFamily="49" charset="0"/>
              </a:rPr>
              <a:t>on</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ylabel</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DE7D00"/>
                </a:solidFill>
                <a:latin typeface="Courier New" panose="02070309020205020404" pitchFamily="49" charset="0"/>
              </a:rPr>
              <a:t>'Altitude (km)'</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xlabel</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DE7D00"/>
                </a:solidFill>
                <a:latin typeface="Courier New" panose="02070309020205020404" pitchFamily="49" charset="0"/>
              </a:rPr>
              <a:t>'Velocity (km/s)'</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xlim</a:t>
            </a:r>
            <a:r>
              <a:rPr lang="en-US" sz="1200" b="0" i="0" u="none" strike="noStrike" baseline="0" dirty="0">
                <a:solidFill>
                  <a:srgbClr val="000000"/>
                </a:solidFill>
                <a:latin typeface="Courier New" panose="02070309020205020404" pitchFamily="49" charset="0"/>
              </a:rPr>
              <a:t>([0 40]); </a:t>
            </a:r>
            <a:r>
              <a:rPr lang="en-US" sz="1200" b="0" i="0" u="none" strike="noStrike" baseline="0" dirty="0" err="1">
                <a:solidFill>
                  <a:srgbClr val="000000"/>
                </a:solidFill>
                <a:latin typeface="Courier New" panose="02070309020205020404" pitchFamily="49" charset="0"/>
              </a:rPr>
              <a:t>ylim</a:t>
            </a:r>
            <a:r>
              <a:rPr lang="en-US" sz="1200" b="0" i="0" u="none" strike="noStrike" baseline="0" dirty="0">
                <a:solidFill>
                  <a:srgbClr val="000000"/>
                </a:solidFill>
                <a:latin typeface="Courier New" panose="02070309020205020404" pitchFamily="49" charset="0"/>
              </a:rPr>
              <a:t>([0 150]); </a:t>
            </a:r>
          </a:p>
          <a:p>
            <a:r>
              <a:rPr lang="en-US" sz="1200" b="0" i="0" u="none" strike="noStrike" baseline="0" dirty="0">
                <a:solidFill>
                  <a:srgbClr val="000000"/>
                </a:solidFill>
                <a:latin typeface="Courier New" panose="02070309020205020404" pitchFamily="49" charset="0"/>
              </a:rPr>
              <a:t>subplot(3,2,6);plot(</a:t>
            </a:r>
            <a:r>
              <a:rPr lang="en-US" sz="1200" b="0" i="0" u="none" strike="noStrike" baseline="0" dirty="0" err="1">
                <a:solidFill>
                  <a:srgbClr val="000000"/>
                </a:solidFill>
                <a:latin typeface="Courier New" panose="02070309020205020404" pitchFamily="49" charset="0"/>
              </a:rPr>
              <a:t>Vmassr</a:t>
            </a:r>
            <a:r>
              <a:rPr lang="en-US" sz="1200" b="0" i="0" u="none" strike="noStrike" baseline="0" dirty="0">
                <a:solidFill>
                  <a:srgbClr val="000000"/>
                </a:solidFill>
                <a:latin typeface="Courier New" panose="02070309020205020404" pitchFamily="49" charset="0"/>
              </a:rPr>
              <a:t>(k,:),</a:t>
            </a:r>
            <a:r>
              <a:rPr lang="en-US" sz="1200" b="0" i="0" u="none" strike="noStrike" baseline="0" dirty="0" err="1">
                <a:solidFill>
                  <a:srgbClr val="000000"/>
                </a:solidFill>
                <a:latin typeface="Courier New" panose="02070309020205020404" pitchFamily="49" charset="0"/>
              </a:rPr>
              <a:t>Valt</a:t>
            </a:r>
            <a:r>
              <a:rPr lang="en-US" sz="1200" b="0" i="0" u="none" strike="noStrike" baseline="0" dirty="0">
                <a:solidFill>
                  <a:srgbClr val="000000"/>
                </a:solidFill>
                <a:latin typeface="Courier New" panose="02070309020205020404" pitchFamily="49" charset="0"/>
              </a:rPr>
              <a:t>(k,:)/1000,</a:t>
            </a:r>
            <a:r>
              <a:rPr lang="en-US" sz="1200" b="0" i="0" u="none" strike="noStrike" baseline="0" dirty="0">
                <a:solidFill>
                  <a:srgbClr val="DE7D00"/>
                </a:solidFill>
                <a:latin typeface="Courier New" panose="02070309020205020404" pitchFamily="49" charset="0"/>
              </a:rPr>
              <a:t>'Color'</a:t>
            </a:r>
            <a:r>
              <a:rPr lang="en-US" sz="1200" b="0" i="0" u="none" strike="noStrike" baseline="0" dirty="0">
                <a:solidFill>
                  <a:srgbClr val="000000"/>
                </a:solidFill>
                <a:latin typeface="Courier New" panose="02070309020205020404" pitchFamily="49" charset="0"/>
              </a:rPr>
              <a:t>,color_rhop(k,:),</a:t>
            </a:r>
            <a:r>
              <a:rPr lang="en-US" sz="1200" b="0" i="0" u="none" strike="noStrike" baseline="0" dirty="0">
                <a:solidFill>
                  <a:srgbClr val="DE7D00"/>
                </a:solidFill>
                <a:latin typeface="Courier New" panose="02070309020205020404" pitchFamily="49" charset="0"/>
              </a:rPr>
              <a:t>'</a:t>
            </a:r>
            <a:r>
              <a:rPr lang="en-US" sz="1200" b="0" i="0" u="none" strike="noStrike" baseline="0" dirty="0" err="1">
                <a:solidFill>
                  <a:srgbClr val="DE7D00"/>
                </a:solidFill>
                <a:latin typeface="Courier New" panose="02070309020205020404" pitchFamily="49" charset="0"/>
              </a:rPr>
              <a:t>LineWidth</a:t>
            </a:r>
            <a:r>
              <a:rPr lang="en-US" sz="1200" b="0" i="0" u="none" strike="noStrike" baseline="0" dirty="0">
                <a:solidFill>
                  <a:srgbClr val="DE7D00"/>
                </a:solidFill>
                <a:latin typeface="Courier New" panose="02070309020205020404" pitchFamily="49" charset="0"/>
              </a:rPr>
              <a:t>'</a:t>
            </a:r>
            <a:r>
              <a:rPr lang="en-US" sz="1200" b="0" i="0" u="none" strike="noStrike" baseline="0" dirty="0">
                <a:solidFill>
                  <a:srgbClr val="000000"/>
                </a:solidFill>
                <a:latin typeface="Courier New" panose="02070309020205020404" pitchFamily="49" charset="0"/>
              </a:rPr>
              <a:t>,</a:t>
            </a:r>
            <a:r>
              <a:rPr lang="en-US" sz="1200" b="0" i="0" u="none" strike="noStrike" baseline="0" dirty="0" err="1">
                <a:solidFill>
                  <a:srgbClr val="000000"/>
                </a:solidFill>
                <a:latin typeface="Courier New" panose="02070309020205020404" pitchFamily="49" charset="0"/>
              </a:rPr>
              <a:t>width_Lp</a:t>
            </a:r>
            <a:r>
              <a:rPr lang="en-US" sz="1200" b="0" i="0" u="none" strike="noStrike" baseline="0" dirty="0">
                <a:solidFill>
                  <a:srgbClr val="000000"/>
                </a:solidFill>
                <a:latin typeface="Courier New" panose="02070309020205020404" pitchFamily="49" charset="0"/>
              </a:rPr>
              <a:t>(k,:)); hold </a:t>
            </a:r>
            <a:r>
              <a:rPr lang="en-US" sz="1200" b="0" i="0" u="none" strike="noStrike" baseline="0" dirty="0">
                <a:solidFill>
                  <a:srgbClr val="DE7D00"/>
                </a:solidFill>
                <a:latin typeface="Courier New" panose="02070309020205020404" pitchFamily="49" charset="0"/>
              </a:rPr>
              <a:t>on</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xlabel</a:t>
            </a:r>
            <a:r>
              <a:rPr lang="en-US" sz="1200" b="0" i="0" u="none" strike="noStrike" baseline="0" dirty="0">
                <a:solidFill>
                  <a:srgbClr val="000000"/>
                </a:solidFill>
                <a:latin typeface="Courier New" panose="02070309020205020404" pitchFamily="49" charset="0"/>
              </a:rPr>
              <a:t>(</a:t>
            </a:r>
            <a:r>
              <a:rPr lang="en-US" sz="1200" b="0" i="0" u="none" strike="noStrike" baseline="0" dirty="0">
                <a:solidFill>
                  <a:srgbClr val="DE7D00"/>
                </a:solidFill>
                <a:latin typeface="Courier New" panose="02070309020205020404" pitchFamily="49" charset="0"/>
              </a:rPr>
              <a:t>'Mass Remaining (%)'</a:t>
            </a:r>
            <a:r>
              <a:rPr lang="en-US" sz="1200" b="0" i="0" u="none" strike="noStrike" baseline="0" dirty="0">
                <a:solidFill>
                  <a:srgbClr val="000000"/>
                </a:solidFill>
                <a:latin typeface="Courier New" panose="02070309020205020404" pitchFamily="49" charset="0"/>
              </a:rPr>
              <a:t>); </a:t>
            </a:r>
            <a:r>
              <a:rPr lang="en-US" sz="1200" b="0" i="0" u="none" strike="noStrike" baseline="0" dirty="0" err="1">
                <a:solidFill>
                  <a:srgbClr val="000000"/>
                </a:solidFill>
                <a:latin typeface="Courier New" panose="02070309020205020404" pitchFamily="49" charset="0"/>
              </a:rPr>
              <a:t>xlim</a:t>
            </a:r>
            <a:r>
              <a:rPr lang="en-US" sz="1200" b="0" i="0" u="none" strike="noStrike" baseline="0" dirty="0">
                <a:solidFill>
                  <a:srgbClr val="000000"/>
                </a:solidFill>
                <a:latin typeface="Courier New" panose="02070309020205020404" pitchFamily="49" charset="0"/>
              </a:rPr>
              <a:t>([0 100]); </a:t>
            </a:r>
            <a:r>
              <a:rPr lang="en-US" sz="1200" b="0" i="0" u="none" strike="noStrike" baseline="0" dirty="0" err="1">
                <a:solidFill>
                  <a:srgbClr val="000000"/>
                </a:solidFill>
                <a:latin typeface="Courier New" panose="02070309020205020404" pitchFamily="49" charset="0"/>
              </a:rPr>
              <a:t>ylim</a:t>
            </a:r>
            <a:r>
              <a:rPr lang="en-US" sz="1200" b="0" i="0" u="none" strike="noStrike" baseline="0" dirty="0">
                <a:solidFill>
                  <a:srgbClr val="000000"/>
                </a:solidFill>
                <a:latin typeface="Courier New" panose="02070309020205020404" pitchFamily="49" charset="0"/>
              </a:rPr>
              <a:t>([0 200]); </a:t>
            </a:r>
          </a:p>
          <a:p>
            <a:r>
              <a:rPr lang="en-US" sz="1200" b="0" i="0" u="none" strike="noStrike" baseline="0" dirty="0">
                <a:solidFill>
                  <a:srgbClr val="00FFFF"/>
                </a:solidFill>
                <a:latin typeface="Courier New" panose="02070309020205020404" pitchFamily="49" charset="0"/>
              </a:rPr>
              <a:t>end</a:t>
            </a:r>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6</a:t>
            </a:fld>
            <a:endParaRPr lang="en-US"/>
          </a:p>
        </p:txBody>
      </p:sp>
    </p:spTree>
    <p:extLst>
      <p:ext uri="{BB962C8B-B14F-4D97-AF65-F5344CB8AC3E}">
        <p14:creationId xmlns:p14="http://schemas.microsoft.com/office/powerpoint/2010/main" val="3919175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sz="1800" b="0" i="0" u="none" strike="noStrike" baseline="0" dirty="0" err="1">
                <a:solidFill>
                  <a:srgbClr val="000000"/>
                </a:solidFill>
                <a:latin typeface="Courier New" panose="02070309020205020404" pitchFamily="49" charset="0"/>
              </a:rPr>
              <a:t>flag.vel</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flag.shape</a:t>
            </a:r>
            <a:r>
              <a:rPr lang="en-US" sz="1800" b="0" i="0" u="none" strike="noStrike" baseline="0" dirty="0">
                <a:solidFill>
                  <a:srgbClr val="000000"/>
                </a:solidFill>
                <a:latin typeface="Courier New" panose="02070309020205020404" pitchFamily="49" charset="0"/>
              </a:rPr>
              <a:t>(1) = 1.21; </a:t>
            </a:r>
          </a:p>
          <a:p>
            <a:r>
              <a:rPr lang="en-US" sz="1800" b="0" i="0" u="none" strike="noStrike" baseline="0" dirty="0" err="1">
                <a:solidFill>
                  <a:srgbClr val="000000"/>
                </a:solidFill>
                <a:latin typeface="Courier New" panose="02070309020205020404" pitchFamily="49" charset="0"/>
              </a:rPr>
              <a:t>flag.drag</a:t>
            </a:r>
            <a:r>
              <a:rPr lang="en-US" sz="1800" b="0" i="0" u="none" strike="noStrike" baseline="0" dirty="0">
                <a:solidFill>
                  <a:srgbClr val="000000"/>
                </a:solidFill>
                <a:latin typeface="Courier New" panose="02070309020205020404" pitchFamily="49" charset="0"/>
              </a:rPr>
              <a:t>(1) = 0.47; </a:t>
            </a:r>
          </a:p>
          <a:p>
            <a:r>
              <a:rPr lang="en-US" sz="1800" b="0" i="0" u="none" strike="noStrike" baseline="0" dirty="0" err="1">
                <a:solidFill>
                  <a:srgbClr val="000000"/>
                </a:solidFill>
                <a:latin typeface="Courier New" panose="02070309020205020404" pitchFamily="49" charset="0"/>
              </a:rPr>
              <a:t>flag.ang</a:t>
            </a:r>
            <a:r>
              <a:rPr lang="en-US" sz="1800" b="0" i="0" u="none" strike="noStrike" baseline="0" dirty="0">
                <a:solidFill>
                  <a:srgbClr val="000000"/>
                </a:solidFill>
                <a:latin typeface="Courier New" panose="02070309020205020404" pitchFamily="49" charset="0"/>
              </a:rPr>
              <a:t>(1) = 1971; </a:t>
            </a:r>
          </a:p>
          <a:p>
            <a:r>
              <a:rPr lang="en-US" sz="1800" b="0" i="0" u="none" strike="noStrike" baseline="0" dirty="0" err="1">
                <a:solidFill>
                  <a:srgbClr val="000000"/>
                </a:solidFill>
                <a:latin typeface="Courier New" panose="02070309020205020404" pitchFamily="49" charset="0"/>
              </a:rPr>
              <a:t>flag.lift</a:t>
            </a:r>
            <a:r>
              <a:rPr lang="en-US" sz="1800" b="0" i="0" u="none" strike="noStrike" baseline="0" dirty="0">
                <a:solidFill>
                  <a:srgbClr val="000000"/>
                </a:solidFill>
                <a:latin typeface="Courier New" panose="02070309020205020404" pitchFamily="49" charset="0"/>
              </a:rPr>
              <a:t>(1) = 0.001;</a:t>
            </a:r>
          </a:p>
          <a:p>
            <a:r>
              <a:rPr lang="en-US" sz="1800" b="0" i="0" u="none" strike="noStrike" baseline="0" dirty="0" err="1">
                <a:solidFill>
                  <a:srgbClr val="000000"/>
                </a:solidFill>
                <a:latin typeface="Courier New" panose="02070309020205020404" pitchFamily="49" charset="0"/>
              </a:rPr>
              <a:t>flag.mass</a:t>
            </a:r>
            <a:r>
              <a:rPr lang="en-US" sz="1800" b="0" i="0" u="none" strike="noStrike" baseline="0" dirty="0">
                <a:solidFill>
                  <a:srgbClr val="000000"/>
                </a:solidFill>
                <a:latin typeface="Courier New" panose="02070309020205020404" pitchFamily="49" charset="0"/>
              </a:rPr>
              <a:t>(1) = 1971;</a:t>
            </a:r>
          </a:p>
          <a:p>
            <a:r>
              <a:rPr lang="en-US" sz="1800" b="0" i="0" u="none" strike="noStrike" baseline="0" dirty="0" err="1">
                <a:solidFill>
                  <a:srgbClr val="000000"/>
                </a:solidFill>
                <a:latin typeface="Courier New" panose="02070309020205020404" pitchFamily="49" charset="0"/>
              </a:rPr>
              <a:t>flag.htc</a:t>
            </a:r>
            <a:r>
              <a:rPr lang="en-US" sz="1800" b="0" i="0" u="none" strike="noStrike" baseline="0" dirty="0">
                <a:solidFill>
                  <a:srgbClr val="000000"/>
                </a:solidFill>
                <a:latin typeface="Courier New" panose="02070309020205020404" pitchFamily="49" charset="0"/>
              </a:rPr>
              <a:t>(1) = 0.02;</a:t>
            </a:r>
          </a:p>
          <a:p>
            <a:r>
              <a:rPr lang="en-US" sz="1800" b="0" i="0" u="none" strike="noStrike" baseline="0" dirty="0" err="1">
                <a:solidFill>
                  <a:srgbClr val="000000"/>
                </a:solidFill>
                <a:latin typeface="Courier New" panose="02070309020205020404" pitchFamily="49" charset="0"/>
              </a:rPr>
              <a:t>flag.hoa</a:t>
            </a:r>
            <a:r>
              <a:rPr lang="en-US" sz="1800" b="0" i="0" u="none" strike="noStrike" baseline="0" dirty="0">
                <a:solidFill>
                  <a:srgbClr val="000000"/>
                </a:solidFill>
                <a:latin typeface="Courier New" panose="02070309020205020404" pitchFamily="49" charset="0"/>
              </a:rPr>
              <a:t>(1) = 5e6; </a:t>
            </a:r>
          </a:p>
          <a:p>
            <a:r>
              <a:rPr lang="en-US" sz="1800" b="0" i="0" u="none" strike="noStrike" baseline="0" dirty="0" err="1">
                <a:solidFill>
                  <a:srgbClr val="000000"/>
                </a:solidFill>
                <a:latin typeface="Courier New" panose="02070309020205020404" pitchFamily="49" charset="0"/>
              </a:rPr>
              <a:t>flag.zrho</a:t>
            </a:r>
            <a:r>
              <a:rPr lang="en-US" sz="1800" b="0" i="0" u="none" strike="noStrike" baseline="0" dirty="0">
                <a:solidFill>
                  <a:srgbClr val="000000"/>
                </a:solidFill>
                <a:latin typeface="Courier New" panose="02070309020205020404" pitchFamily="49" charset="0"/>
              </a:rPr>
              <a:t>(1) = 1;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000000"/>
              </a:solidFill>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ourier New" panose="02070309020205020404" pitchFamily="49" charset="0"/>
              </a:rPr>
              <a:t>FLAVRS = load(</a:t>
            </a:r>
            <a:r>
              <a:rPr lang="en-US" sz="1800" b="0" i="0" u="none" strike="noStrike" baseline="0" dirty="0">
                <a:solidFill>
                  <a:srgbClr val="DE7D00"/>
                </a:solidFill>
                <a:latin typeface="Courier New" panose="02070309020205020404" pitchFamily="49" charset="0"/>
              </a:rPr>
              <a:t>'ProjPop_Theo_v6_hypervel_FLAVRSM.mat'</a:t>
            </a:r>
            <a:r>
              <a:rPr lang="en-US" sz="1800" b="0" i="0" u="none" strike="noStrike" baseline="0" dirty="0">
                <a:solidFill>
                  <a:srgbClr val="000000"/>
                </a:solidFill>
                <a:latin typeface="Courier New" panose="02070309020205020404" pitchFamily="49" charset="0"/>
              </a:rPr>
              <a:t>); </a:t>
            </a:r>
            <a:r>
              <a:rPr lang="en-US" sz="1800" b="0" i="0" u="none" strike="noStrike" baseline="0" dirty="0">
                <a:solidFill>
                  <a:srgbClr val="99FF99"/>
                </a:solidFill>
                <a:latin typeface="Courier New" panose="02070309020205020404" pitchFamily="49" charset="0"/>
              </a:rPr>
              <a:t>% (220526)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solidFill>
                  <a:srgbClr val="000000"/>
                </a:solidFill>
                <a:latin typeface="Courier New" panose="02070309020205020404" pitchFamily="49" charset="0"/>
              </a:rPr>
              <a:t>FLAVRS = FLAVRS.FLAVRS;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baseline="0" dirty="0">
              <a:solidFill>
                <a:srgbClr val="99FF99"/>
              </a:solidFill>
              <a:latin typeface="Courier New" panose="02070309020205020404" pitchFamily="49" charset="0"/>
            </a:endParaRPr>
          </a:p>
          <a:p>
            <a:r>
              <a:rPr lang="en-US" dirty="0"/>
              <a:t># ---------------------------------------------------------------------</a:t>
            </a:r>
          </a:p>
          <a:p>
            <a:r>
              <a:rPr lang="en-US" dirty="0"/>
              <a:t># ---------------------------------------------------------------------</a:t>
            </a:r>
          </a:p>
          <a:p>
            <a:r>
              <a:rPr lang="en-US" dirty="0"/>
              <a:t># Initial Diameter vs. Crater Diameter </a:t>
            </a:r>
          </a:p>
          <a:p>
            <a:endParaRPr lang="en-US" dirty="0"/>
          </a:p>
          <a:p>
            <a:r>
              <a:rPr lang="en-US" dirty="0"/>
              <a:t># Mars</a:t>
            </a:r>
          </a:p>
          <a:p>
            <a:r>
              <a:rPr lang="en-US" dirty="0"/>
              <a:t># Pull data</a:t>
            </a:r>
          </a:p>
          <a:p>
            <a:r>
              <a:rPr lang="en-US" dirty="0"/>
              <a:t>x1 = </a:t>
            </a:r>
            <a:r>
              <a:rPr lang="en-US" dirty="0" err="1"/>
              <a:t>na.omit</a:t>
            </a:r>
            <a:r>
              <a:rPr lang="en-US" dirty="0"/>
              <a:t>(</a:t>
            </a:r>
            <a:r>
              <a:rPr lang="en-US" dirty="0" err="1"/>
              <a:t>M_brk$IntVel.kms</a:t>
            </a:r>
            <a:r>
              <a:rPr lang="en-US" dirty="0"/>
              <a:t>/1000)</a:t>
            </a:r>
          </a:p>
          <a:p>
            <a:r>
              <a:rPr lang="en-US" dirty="0"/>
              <a:t>y1 = </a:t>
            </a:r>
            <a:r>
              <a:rPr lang="en-US" dirty="0" err="1"/>
              <a:t>na.omit</a:t>
            </a:r>
            <a:r>
              <a:rPr lang="en-US" dirty="0"/>
              <a:t>(</a:t>
            </a:r>
            <a:r>
              <a:rPr lang="en-US" dirty="0" err="1"/>
              <a:t>M_brk$CraterDiam.m</a:t>
            </a:r>
            <a:r>
              <a:rPr lang="en-US" dirty="0"/>
              <a:t>/1000)</a:t>
            </a:r>
          </a:p>
          <a:p>
            <a:r>
              <a:rPr lang="en-US" dirty="0"/>
              <a:t># Plot 2d density</a:t>
            </a:r>
          </a:p>
          <a:p>
            <a:r>
              <a:rPr lang="en-US" dirty="0"/>
              <a:t>p1 = </a:t>
            </a:r>
            <a:r>
              <a:rPr lang="en-US" dirty="0" err="1"/>
              <a:t>ggplot</a:t>
            </a:r>
            <a:r>
              <a:rPr lang="en-US" dirty="0"/>
              <a:t>(</a:t>
            </a:r>
            <a:r>
              <a:rPr lang="en-US" dirty="0" err="1"/>
              <a:t>as.data.frame</a:t>
            </a:r>
            <a:r>
              <a:rPr lang="en-US" dirty="0"/>
              <a:t>(</a:t>
            </a:r>
            <a:r>
              <a:rPr lang="en-US" dirty="0" err="1"/>
              <a:t>cbind</a:t>
            </a:r>
            <a:r>
              <a:rPr lang="en-US" dirty="0"/>
              <a:t>(x1,y1)), </a:t>
            </a:r>
            <a:r>
              <a:rPr lang="en-US" dirty="0" err="1"/>
              <a:t>aes</a:t>
            </a:r>
            <a:r>
              <a:rPr lang="en-US" dirty="0"/>
              <a:t>(x=x1, y=y1) ) +</a:t>
            </a:r>
          </a:p>
          <a:p>
            <a:r>
              <a:rPr lang="en-US" dirty="0"/>
              <a:t>  labs(x='Initial Projectile Velocity (km/s)', y='Final Crater Diameter (km)') +</a:t>
            </a:r>
          </a:p>
          <a:p>
            <a:r>
              <a:rPr lang="en-US" dirty="0"/>
              <a:t>  stat_density_2d(</a:t>
            </a:r>
            <a:r>
              <a:rPr lang="en-US" dirty="0" err="1"/>
              <a:t>aes</a:t>
            </a:r>
            <a:r>
              <a:rPr lang="en-US" dirty="0"/>
              <a:t>(fill = ..</a:t>
            </a:r>
            <a:r>
              <a:rPr lang="en-US" dirty="0" err="1"/>
              <a:t>ndensity</a:t>
            </a:r>
            <a:r>
              <a:rPr lang="en-US" dirty="0"/>
              <a:t>..), </a:t>
            </a:r>
            <a:r>
              <a:rPr lang="en-US" dirty="0" err="1"/>
              <a:t>geom</a:t>
            </a:r>
            <a:r>
              <a:rPr lang="en-US" dirty="0"/>
              <a:t> = "raster", contour = FALSE) +</a:t>
            </a:r>
          </a:p>
          <a:p>
            <a:r>
              <a:rPr lang="en-US" dirty="0"/>
              <a:t>  </a:t>
            </a:r>
            <a:r>
              <a:rPr lang="en-US" dirty="0" err="1"/>
              <a:t>scale_fill_distiller</a:t>
            </a:r>
            <a:r>
              <a:rPr lang="en-US" dirty="0"/>
              <a:t>(direction=1, limits=c(0,1)) + </a:t>
            </a:r>
            <a:r>
              <a:rPr lang="en-US" dirty="0" err="1"/>
              <a:t>geom_point</a:t>
            </a:r>
            <a:r>
              <a:rPr lang="en-US" dirty="0"/>
              <a:t>(alpha=0.025, </a:t>
            </a:r>
            <a:r>
              <a:rPr lang="en-US" dirty="0" err="1"/>
              <a:t>colour</a:t>
            </a:r>
            <a:r>
              <a:rPr lang="en-US" dirty="0"/>
              <a:t> = 'black') +</a:t>
            </a:r>
          </a:p>
          <a:p>
            <a:r>
              <a:rPr lang="en-US" dirty="0"/>
              <a:t>  </a:t>
            </a:r>
            <a:r>
              <a:rPr lang="en-US" dirty="0" err="1"/>
              <a:t>scale_y_continuous</a:t>
            </a:r>
            <a:r>
              <a:rPr lang="en-US" dirty="0"/>
              <a:t>(trans='log10', limits=c(0.01,350), labels=scales::comma) +</a:t>
            </a:r>
          </a:p>
          <a:p>
            <a:r>
              <a:rPr lang="en-US" dirty="0"/>
              <a:t>  </a:t>
            </a:r>
            <a:r>
              <a:rPr lang="en-US" dirty="0" err="1"/>
              <a:t>scale_x_continuous</a:t>
            </a:r>
            <a:r>
              <a:rPr lang="en-US" dirty="0"/>
              <a:t>(limits=c(0,45), labels=scales::comma) +</a:t>
            </a:r>
          </a:p>
          <a:p>
            <a:r>
              <a:rPr lang="en-US" dirty="0"/>
              <a:t>  </a:t>
            </a:r>
            <a:r>
              <a:rPr lang="en-US" dirty="0" err="1"/>
              <a:t>theme_bw</a:t>
            </a:r>
            <a:r>
              <a:rPr lang="en-US" dirty="0"/>
              <a:t> ()</a:t>
            </a:r>
          </a:p>
          <a:p>
            <a:r>
              <a:rPr lang="en-US" dirty="0"/>
              <a:t>p1</a:t>
            </a:r>
          </a:p>
          <a:p>
            <a:endParaRPr lang="en-US" dirty="0"/>
          </a:p>
          <a:p>
            <a:r>
              <a:rPr lang="en-US" dirty="0"/>
              <a:t># Earth</a:t>
            </a:r>
          </a:p>
          <a:p>
            <a:r>
              <a:rPr lang="en-US" dirty="0"/>
              <a:t># Pull data</a:t>
            </a:r>
          </a:p>
          <a:p>
            <a:r>
              <a:rPr lang="en-US" dirty="0"/>
              <a:t>x2 = </a:t>
            </a:r>
            <a:r>
              <a:rPr lang="en-US" dirty="0" err="1"/>
              <a:t>na.omit</a:t>
            </a:r>
            <a:r>
              <a:rPr lang="en-US" dirty="0"/>
              <a:t>(</a:t>
            </a:r>
            <a:r>
              <a:rPr lang="en-US" dirty="0" err="1"/>
              <a:t>E_brk$IntVel.kms</a:t>
            </a:r>
            <a:r>
              <a:rPr lang="en-US" dirty="0"/>
              <a:t>/1000)</a:t>
            </a:r>
          </a:p>
          <a:p>
            <a:r>
              <a:rPr lang="en-US" dirty="0"/>
              <a:t>y2 = </a:t>
            </a:r>
            <a:r>
              <a:rPr lang="en-US" dirty="0" err="1"/>
              <a:t>na.omit</a:t>
            </a:r>
            <a:r>
              <a:rPr lang="en-US" dirty="0"/>
              <a:t>(</a:t>
            </a:r>
            <a:r>
              <a:rPr lang="en-US" dirty="0" err="1"/>
              <a:t>E_brk$CraterDiam.m</a:t>
            </a:r>
            <a:r>
              <a:rPr lang="en-US" dirty="0"/>
              <a:t>/1000)</a:t>
            </a:r>
          </a:p>
          <a:p>
            <a:r>
              <a:rPr lang="en-US" dirty="0"/>
              <a:t># Plot 2d density</a:t>
            </a:r>
          </a:p>
          <a:p>
            <a:r>
              <a:rPr lang="en-US" dirty="0"/>
              <a:t>p2 = </a:t>
            </a:r>
            <a:r>
              <a:rPr lang="en-US" dirty="0" err="1"/>
              <a:t>ggplot</a:t>
            </a:r>
            <a:r>
              <a:rPr lang="en-US" dirty="0"/>
              <a:t>(</a:t>
            </a:r>
            <a:r>
              <a:rPr lang="en-US" dirty="0" err="1"/>
              <a:t>as.data.frame</a:t>
            </a:r>
            <a:r>
              <a:rPr lang="en-US" dirty="0"/>
              <a:t>(</a:t>
            </a:r>
            <a:r>
              <a:rPr lang="en-US" dirty="0" err="1"/>
              <a:t>cbind</a:t>
            </a:r>
            <a:r>
              <a:rPr lang="en-US" dirty="0"/>
              <a:t>(x2,y2)), </a:t>
            </a:r>
            <a:r>
              <a:rPr lang="en-US" dirty="0" err="1"/>
              <a:t>aes</a:t>
            </a:r>
            <a:r>
              <a:rPr lang="en-US" dirty="0"/>
              <a:t>(x=x2, y=y2) ) +</a:t>
            </a:r>
          </a:p>
          <a:p>
            <a:r>
              <a:rPr lang="en-US" dirty="0"/>
              <a:t>  labs(x='Initial Projectile Velocity (km/s)', y='Final Crater Diameter (km)') + </a:t>
            </a:r>
          </a:p>
          <a:p>
            <a:r>
              <a:rPr lang="en-US" dirty="0"/>
              <a:t>  stat_density_2d(</a:t>
            </a:r>
            <a:r>
              <a:rPr lang="en-US" dirty="0" err="1"/>
              <a:t>aes</a:t>
            </a:r>
            <a:r>
              <a:rPr lang="en-US" dirty="0"/>
              <a:t>(fill = ..</a:t>
            </a:r>
            <a:r>
              <a:rPr lang="en-US" dirty="0" err="1"/>
              <a:t>ndensity</a:t>
            </a:r>
            <a:r>
              <a:rPr lang="en-US" dirty="0"/>
              <a:t>..), </a:t>
            </a:r>
            <a:r>
              <a:rPr lang="en-US" dirty="0" err="1"/>
              <a:t>geom</a:t>
            </a:r>
            <a:r>
              <a:rPr lang="en-US" dirty="0"/>
              <a:t> = "raster", contour = FALSE) +</a:t>
            </a:r>
          </a:p>
          <a:p>
            <a:r>
              <a:rPr lang="en-US" dirty="0"/>
              <a:t>  </a:t>
            </a:r>
            <a:r>
              <a:rPr lang="en-US" dirty="0" err="1"/>
              <a:t>scale_fill_distiller</a:t>
            </a:r>
            <a:r>
              <a:rPr lang="en-US" dirty="0"/>
              <a:t>(direction=1, limits=c(0,1)) + </a:t>
            </a:r>
            <a:r>
              <a:rPr lang="en-US" dirty="0" err="1"/>
              <a:t>geom_point</a:t>
            </a:r>
            <a:r>
              <a:rPr lang="en-US" dirty="0"/>
              <a:t>(alpha=0.025, </a:t>
            </a:r>
            <a:r>
              <a:rPr lang="en-US" dirty="0" err="1"/>
              <a:t>colour</a:t>
            </a:r>
            <a:r>
              <a:rPr lang="en-US" dirty="0"/>
              <a:t> = 'black') +</a:t>
            </a:r>
          </a:p>
          <a:p>
            <a:r>
              <a:rPr lang="en-US" dirty="0"/>
              <a:t>  </a:t>
            </a:r>
            <a:r>
              <a:rPr lang="en-US" dirty="0" err="1"/>
              <a:t>scale_y_continuous</a:t>
            </a:r>
            <a:r>
              <a:rPr lang="en-US" dirty="0"/>
              <a:t>(trans='log10', limits=c(0.01,350), labels=scales::comma) +</a:t>
            </a:r>
          </a:p>
          <a:p>
            <a:r>
              <a:rPr lang="en-US" dirty="0"/>
              <a:t>  </a:t>
            </a:r>
            <a:r>
              <a:rPr lang="en-US" dirty="0" err="1"/>
              <a:t>scale_x_continuous</a:t>
            </a:r>
            <a:r>
              <a:rPr lang="en-US" dirty="0"/>
              <a:t>(limits=c(0,45), labels=scales::comma) +</a:t>
            </a:r>
          </a:p>
          <a:p>
            <a:r>
              <a:rPr lang="en-US" dirty="0"/>
              <a:t>  </a:t>
            </a:r>
            <a:r>
              <a:rPr lang="en-US" dirty="0" err="1"/>
              <a:t>theme_bw</a:t>
            </a:r>
            <a:r>
              <a:rPr lang="en-US" dirty="0"/>
              <a:t> ()</a:t>
            </a:r>
          </a:p>
          <a:p>
            <a:r>
              <a:rPr lang="en-US" dirty="0"/>
              <a:t>p2</a:t>
            </a:r>
          </a:p>
          <a:p>
            <a:endParaRPr lang="en-US" dirty="0"/>
          </a:p>
          <a:p>
            <a:r>
              <a:rPr lang="en-US" dirty="0"/>
              <a:t># Venus</a:t>
            </a:r>
          </a:p>
          <a:p>
            <a:r>
              <a:rPr lang="en-US" dirty="0"/>
              <a:t># Pull data</a:t>
            </a:r>
          </a:p>
          <a:p>
            <a:r>
              <a:rPr lang="en-US" dirty="0"/>
              <a:t>x3 = </a:t>
            </a:r>
            <a:r>
              <a:rPr lang="en-US" dirty="0" err="1"/>
              <a:t>na.omit</a:t>
            </a:r>
            <a:r>
              <a:rPr lang="en-US" dirty="0"/>
              <a:t>(</a:t>
            </a:r>
            <a:r>
              <a:rPr lang="en-US" dirty="0" err="1"/>
              <a:t>V_brk$IntVel.kms</a:t>
            </a:r>
            <a:r>
              <a:rPr lang="en-US" dirty="0"/>
              <a:t>/1000)</a:t>
            </a:r>
          </a:p>
          <a:p>
            <a:r>
              <a:rPr lang="en-US" dirty="0"/>
              <a:t>y3 = </a:t>
            </a:r>
            <a:r>
              <a:rPr lang="en-US" dirty="0" err="1"/>
              <a:t>na.omit</a:t>
            </a:r>
            <a:r>
              <a:rPr lang="en-US" dirty="0"/>
              <a:t>(</a:t>
            </a:r>
            <a:r>
              <a:rPr lang="en-US" dirty="0" err="1"/>
              <a:t>V_brk$CraterDiam.m</a:t>
            </a:r>
            <a:r>
              <a:rPr lang="en-US" dirty="0"/>
              <a:t>/1000)</a:t>
            </a:r>
          </a:p>
          <a:p>
            <a:r>
              <a:rPr lang="en-US" dirty="0"/>
              <a:t># Plot 2d density</a:t>
            </a:r>
          </a:p>
          <a:p>
            <a:r>
              <a:rPr lang="en-US" dirty="0"/>
              <a:t>p3 = </a:t>
            </a:r>
            <a:r>
              <a:rPr lang="en-US" dirty="0" err="1"/>
              <a:t>ggplot</a:t>
            </a:r>
            <a:r>
              <a:rPr lang="en-US" dirty="0"/>
              <a:t>(</a:t>
            </a:r>
            <a:r>
              <a:rPr lang="en-US" dirty="0" err="1"/>
              <a:t>as.data.frame</a:t>
            </a:r>
            <a:r>
              <a:rPr lang="en-US" dirty="0"/>
              <a:t>(</a:t>
            </a:r>
            <a:r>
              <a:rPr lang="en-US" dirty="0" err="1"/>
              <a:t>cbind</a:t>
            </a:r>
            <a:r>
              <a:rPr lang="en-US" dirty="0"/>
              <a:t>(x3,y3)), </a:t>
            </a:r>
            <a:r>
              <a:rPr lang="en-US" dirty="0" err="1"/>
              <a:t>aes</a:t>
            </a:r>
            <a:r>
              <a:rPr lang="en-US" dirty="0"/>
              <a:t>(x=x3, y=y3) ) + </a:t>
            </a:r>
            <a:r>
              <a:rPr lang="en-US" dirty="0" err="1"/>
              <a:t>ylim</a:t>
            </a:r>
            <a:r>
              <a:rPr lang="en-US" dirty="0"/>
              <a:t>(0,350) +</a:t>
            </a:r>
          </a:p>
          <a:p>
            <a:r>
              <a:rPr lang="en-US" dirty="0"/>
              <a:t>  labs(x='Initial Projectile Velocity (km/s)', y='Final Crater Diameter (km)') +</a:t>
            </a:r>
          </a:p>
          <a:p>
            <a:r>
              <a:rPr lang="en-US" dirty="0"/>
              <a:t>  stat_density_2d(</a:t>
            </a:r>
            <a:r>
              <a:rPr lang="en-US" dirty="0" err="1"/>
              <a:t>aes</a:t>
            </a:r>
            <a:r>
              <a:rPr lang="en-US" dirty="0"/>
              <a:t>(fill = ..</a:t>
            </a:r>
            <a:r>
              <a:rPr lang="en-US" dirty="0" err="1"/>
              <a:t>ndensity</a:t>
            </a:r>
            <a:r>
              <a:rPr lang="en-US" dirty="0"/>
              <a:t>..), </a:t>
            </a:r>
            <a:r>
              <a:rPr lang="en-US" dirty="0" err="1"/>
              <a:t>geom</a:t>
            </a:r>
            <a:r>
              <a:rPr lang="en-US" dirty="0"/>
              <a:t> = "raster", contour = FALSE) +</a:t>
            </a:r>
          </a:p>
          <a:p>
            <a:r>
              <a:rPr lang="en-US" dirty="0"/>
              <a:t>  </a:t>
            </a:r>
            <a:r>
              <a:rPr lang="en-US" dirty="0" err="1"/>
              <a:t>scale_fill_distiller</a:t>
            </a:r>
            <a:r>
              <a:rPr lang="en-US" dirty="0"/>
              <a:t>(direction=1, limits=c(0,1)) + </a:t>
            </a:r>
            <a:r>
              <a:rPr lang="en-US" dirty="0" err="1"/>
              <a:t>geom_point</a:t>
            </a:r>
            <a:r>
              <a:rPr lang="en-US" dirty="0"/>
              <a:t>(alpha=0.025, </a:t>
            </a:r>
            <a:r>
              <a:rPr lang="en-US" dirty="0" err="1"/>
              <a:t>colour</a:t>
            </a:r>
            <a:r>
              <a:rPr lang="en-US" dirty="0"/>
              <a:t> = 'black') +</a:t>
            </a:r>
          </a:p>
          <a:p>
            <a:r>
              <a:rPr lang="en-US" dirty="0"/>
              <a:t>  </a:t>
            </a:r>
            <a:r>
              <a:rPr lang="en-US" dirty="0" err="1"/>
              <a:t>scale_y_continuous</a:t>
            </a:r>
            <a:r>
              <a:rPr lang="en-US" dirty="0"/>
              <a:t>(trans='log10', limits=c(0.01,350), labels=scales::comma) +</a:t>
            </a:r>
          </a:p>
          <a:p>
            <a:r>
              <a:rPr lang="en-US" dirty="0"/>
              <a:t>  </a:t>
            </a:r>
            <a:r>
              <a:rPr lang="en-US" dirty="0" err="1"/>
              <a:t>scale_x_continuous</a:t>
            </a:r>
            <a:r>
              <a:rPr lang="en-US" dirty="0"/>
              <a:t>(limits=c(0,45), labels=scales::comma) +</a:t>
            </a:r>
          </a:p>
          <a:p>
            <a:r>
              <a:rPr lang="en-US" dirty="0"/>
              <a:t>  </a:t>
            </a:r>
            <a:r>
              <a:rPr lang="en-US" dirty="0" err="1"/>
              <a:t>theme_bw</a:t>
            </a:r>
            <a:r>
              <a:rPr lang="en-US" dirty="0"/>
              <a:t> ()</a:t>
            </a:r>
          </a:p>
          <a:p>
            <a:r>
              <a:rPr lang="en-US" dirty="0"/>
              <a:t>p3</a:t>
            </a:r>
          </a:p>
          <a:p>
            <a:endParaRPr lang="en-US" dirty="0"/>
          </a:p>
          <a:p>
            <a:r>
              <a:rPr lang="en-US" dirty="0"/>
              <a:t># ---------------------------------------------------------------------</a:t>
            </a:r>
          </a:p>
          <a:p>
            <a:r>
              <a:rPr lang="en-US" dirty="0"/>
              <a:t># Mass vs. Crater Diameter </a:t>
            </a:r>
          </a:p>
          <a:p>
            <a:endParaRPr lang="en-US" dirty="0"/>
          </a:p>
          <a:p>
            <a:r>
              <a:rPr lang="en-US" dirty="0"/>
              <a:t># Mars</a:t>
            </a:r>
          </a:p>
          <a:p>
            <a:r>
              <a:rPr lang="en-US" dirty="0"/>
              <a:t># Pull data</a:t>
            </a:r>
          </a:p>
          <a:p>
            <a:r>
              <a:rPr lang="en-US" dirty="0"/>
              <a:t>x4 = </a:t>
            </a:r>
            <a:r>
              <a:rPr lang="en-US" dirty="0" err="1"/>
              <a:t>na.omit</a:t>
            </a:r>
            <a:r>
              <a:rPr lang="en-US" dirty="0"/>
              <a:t>(M_brk$IntMass.kg)</a:t>
            </a:r>
          </a:p>
          <a:p>
            <a:r>
              <a:rPr lang="en-US" dirty="0"/>
              <a:t>y4 = </a:t>
            </a:r>
            <a:r>
              <a:rPr lang="en-US" dirty="0" err="1"/>
              <a:t>na.omit</a:t>
            </a:r>
            <a:r>
              <a:rPr lang="en-US" dirty="0"/>
              <a:t>(</a:t>
            </a:r>
            <a:r>
              <a:rPr lang="en-US" dirty="0" err="1"/>
              <a:t>M_brk$CraterDiam.m</a:t>
            </a:r>
            <a:r>
              <a:rPr lang="en-US" dirty="0"/>
              <a:t>/1000)</a:t>
            </a:r>
          </a:p>
          <a:p>
            <a:r>
              <a:rPr lang="en-US" dirty="0"/>
              <a:t># Plot 2d density</a:t>
            </a:r>
          </a:p>
          <a:p>
            <a:r>
              <a:rPr lang="en-US" dirty="0"/>
              <a:t>p4 = </a:t>
            </a:r>
            <a:r>
              <a:rPr lang="en-US" dirty="0" err="1"/>
              <a:t>ggplot</a:t>
            </a:r>
            <a:r>
              <a:rPr lang="en-US" dirty="0"/>
              <a:t>(</a:t>
            </a:r>
            <a:r>
              <a:rPr lang="en-US" dirty="0" err="1"/>
              <a:t>as.data.frame</a:t>
            </a:r>
            <a:r>
              <a:rPr lang="en-US" dirty="0"/>
              <a:t>(</a:t>
            </a:r>
            <a:r>
              <a:rPr lang="en-US" dirty="0" err="1"/>
              <a:t>cbind</a:t>
            </a:r>
            <a:r>
              <a:rPr lang="en-US" dirty="0"/>
              <a:t>(x4,y4)), </a:t>
            </a:r>
            <a:r>
              <a:rPr lang="en-US" dirty="0" err="1"/>
              <a:t>aes</a:t>
            </a:r>
            <a:r>
              <a:rPr lang="en-US" dirty="0"/>
              <a:t>(x=x4, y=y4) ) + </a:t>
            </a:r>
            <a:r>
              <a:rPr lang="en-US" dirty="0" err="1"/>
              <a:t>ylim</a:t>
            </a:r>
            <a:r>
              <a:rPr lang="en-US" dirty="0"/>
              <a:t>(0,350) +</a:t>
            </a:r>
          </a:p>
          <a:p>
            <a:r>
              <a:rPr lang="en-US" dirty="0"/>
              <a:t>  labs(x='Initial Projectile Mass (kg)', y='Final Crater Diameter (km)') +</a:t>
            </a:r>
          </a:p>
          <a:p>
            <a:r>
              <a:rPr lang="en-US" dirty="0"/>
              <a:t>  stat_density_2d(</a:t>
            </a:r>
            <a:r>
              <a:rPr lang="en-US" dirty="0" err="1"/>
              <a:t>aes</a:t>
            </a:r>
            <a:r>
              <a:rPr lang="en-US" dirty="0"/>
              <a:t>(fill = ..</a:t>
            </a:r>
            <a:r>
              <a:rPr lang="en-US" dirty="0" err="1"/>
              <a:t>ndensity</a:t>
            </a:r>
            <a:r>
              <a:rPr lang="en-US" dirty="0"/>
              <a:t>..), </a:t>
            </a:r>
            <a:r>
              <a:rPr lang="en-US" dirty="0" err="1"/>
              <a:t>geom</a:t>
            </a:r>
            <a:r>
              <a:rPr lang="en-US" dirty="0"/>
              <a:t> = "raster", contour = FALSE) +</a:t>
            </a:r>
          </a:p>
          <a:p>
            <a:r>
              <a:rPr lang="en-US" dirty="0"/>
              <a:t>  </a:t>
            </a:r>
            <a:r>
              <a:rPr lang="en-US" dirty="0" err="1"/>
              <a:t>scale_fill_distiller</a:t>
            </a:r>
            <a:r>
              <a:rPr lang="en-US" dirty="0"/>
              <a:t>(direction=1, limits=c(0,1)) + </a:t>
            </a:r>
            <a:r>
              <a:rPr lang="en-US" dirty="0" err="1"/>
              <a:t>geom_point</a:t>
            </a:r>
            <a:r>
              <a:rPr lang="en-US" dirty="0"/>
              <a:t>(alpha=0.025, </a:t>
            </a:r>
            <a:r>
              <a:rPr lang="en-US" dirty="0" err="1"/>
              <a:t>colour</a:t>
            </a:r>
            <a:r>
              <a:rPr lang="en-US" dirty="0"/>
              <a:t> = 'black') +</a:t>
            </a:r>
          </a:p>
          <a:p>
            <a:r>
              <a:rPr lang="en-US" dirty="0"/>
              <a:t>  </a:t>
            </a:r>
            <a:r>
              <a:rPr lang="en-US" dirty="0" err="1"/>
              <a:t>scale_y_continuous</a:t>
            </a:r>
            <a:r>
              <a:rPr lang="en-US" dirty="0"/>
              <a:t>(trans='log10', limits=c(0.01,350), labels=scales::comma) +</a:t>
            </a:r>
          </a:p>
          <a:p>
            <a:r>
              <a:rPr lang="en-US" dirty="0"/>
              <a:t>  </a:t>
            </a:r>
            <a:r>
              <a:rPr lang="en-US" dirty="0" err="1"/>
              <a:t>scale_x_continuous</a:t>
            </a:r>
            <a:r>
              <a:rPr lang="en-US" dirty="0"/>
              <a:t>(trans='log10', labels = function(x) format(x, scientific = TRUE)) +</a:t>
            </a:r>
          </a:p>
          <a:p>
            <a:r>
              <a:rPr lang="en-US" dirty="0"/>
              <a:t>  </a:t>
            </a:r>
            <a:r>
              <a:rPr lang="en-US" dirty="0" err="1"/>
              <a:t>theme_bw</a:t>
            </a:r>
            <a:r>
              <a:rPr lang="en-US" dirty="0"/>
              <a:t> ()</a:t>
            </a:r>
          </a:p>
          <a:p>
            <a:r>
              <a:rPr lang="en-US" dirty="0"/>
              <a:t>p4</a:t>
            </a:r>
          </a:p>
          <a:p>
            <a:endParaRPr lang="en-US" dirty="0"/>
          </a:p>
          <a:p>
            <a:r>
              <a:rPr lang="en-US" dirty="0"/>
              <a:t># Earth</a:t>
            </a:r>
          </a:p>
          <a:p>
            <a:r>
              <a:rPr lang="en-US" dirty="0"/>
              <a:t># Pull data</a:t>
            </a:r>
          </a:p>
          <a:p>
            <a:r>
              <a:rPr lang="en-US" dirty="0"/>
              <a:t>x5 = </a:t>
            </a:r>
            <a:r>
              <a:rPr lang="en-US" dirty="0" err="1"/>
              <a:t>na.omit</a:t>
            </a:r>
            <a:r>
              <a:rPr lang="en-US" dirty="0"/>
              <a:t>(E_brk$IntMass.kg)</a:t>
            </a:r>
          </a:p>
          <a:p>
            <a:r>
              <a:rPr lang="en-US" dirty="0"/>
              <a:t>y5 = </a:t>
            </a:r>
            <a:r>
              <a:rPr lang="en-US" dirty="0" err="1"/>
              <a:t>na.omit</a:t>
            </a:r>
            <a:r>
              <a:rPr lang="en-US" dirty="0"/>
              <a:t>(</a:t>
            </a:r>
            <a:r>
              <a:rPr lang="en-US" dirty="0" err="1"/>
              <a:t>E_brk$CraterDiam.m</a:t>
            </a:r>
            <a:r>
              <a:rPr lang="en-US" dirty="0"/>
              <a:t>/1000)</a:t>
            </a:r>
          </a:p>
          <a:p>
            <a:r>
              <a:rPr lang="en-US" dirty="0"/>
              <a:t># Plot 2d density</a:t>
            </a:r>
          </a:p>
          <a:p>
            <a:r>
              <a:rPr lang="en-US" dirty="0"/>
              <a:t>p5 = </a:t>
            </a:r>
            <a:r>
              <a:rPr lang="en-US" dirty="0" err="1"/>
              <a:t>ggplot</a:t>
            </a:r>
            <a:r>
              <a:rPr lang="en-US" dirty="0"/>
              <a:t>(</a:t>
            </a:r>
            <a:r>
              <a:rPr lang="en-US" dirty="0" err="1"/>
              <a:t>as.data.frame</a:t>
            </a:r>
            <a:r>
              <a:rPr lang="en-US" dirty="0"/>
              <a:t>(</a:t>
            </a:r>
            <a:r>
              <a:rPr lang="en-US" dirty="0" err="1"/>
              <a:t>cbind</a:t>
            </a:r>
            <a:r>
              <a:rPr lang="en-US" dirty="0"/>
              <a:t>(x5,y5)), </a:t>
            </a:r>
            <a:r>
              <a:rPr lang="en-US" dirty="0" err="1"/>
              <a:t>aes</a:t>
            </a:r>
            <a:r>
              <a:rPr lang="en-US" dirty="0"/>
              <a:t>(x=x5, y=y5) ) +</a:t>
            </a:r>
          </a:p>
          <a:p>
            <a:r>
              <a:rPr lang="en-US" dirty="0"/>
              <a:t>  labs(x='Initial Projectile Mass (kg)', y='Final Crater Diameter (km)') + </a:t>
            </a:r>
          </a:p>
          <a:p>
            <a:r>
              <a:rPr lang="en-US" dirty="0"/>
              <a:t>  stat_density_2d(</a:t>
            </a:r>
            <a:r>
              <a:rPr lang="en-US" dirty="0" err="1"/>
              <a:t>aes</a:t>
            </a:r>
            <a:r>
              <a:rPr lang="en-US" dirty="0"/>
              <a:t>(fill = ..</a:t>
            </a:r>
            <a:r>
              <a:rPr lang="en-US" dirty="0" err="1"/>
              <a:t>ndensity</a:t>
            </a:r>
            <a:r>
              <a:rPr lang="en-US" dirty="0"/>
              <a:t>..), </a:t>
            </a:r>
            <a:r>
              <a:rPr lang="en-US" dirty="0" err="1"/>
              <a:t>geom</a:t>
            </a:r>
            <a:r>
              <a:rPr lang="en-US" dirty="0"/>
              <a:t> = "raster", contour = FALSE) +</a:t>
            </a:r>
          </a:p>
          <a:p>
            <a:r>
              <a:rPr lang="en-US" dirty="0"/>
              <a:t>  </a:t>
            </a:r>
            <a:r>
              <a:rPr lang="en-US" dirty="0" err="1"/>
              <a:t>scale_fill_distiller</a:t>
            </a:r>
            <a:r>
              <a:rPr lang="en-US" dirty="0"/>
              <a:t>(direction=1, limits=c(0,1)) + </a:t>
            </a:r>
            <a:r>
              <a:rPr lang="en-US" dirty="0" err="1"/>
              <a:t>geom_point</a:t>
            </a:r>
            <a:r>
              <a:rPr lang="en-US" dirty="0"/>
              <a:t>(alpha=0.025, </a:t>
            </a:r>
            <a:r>
              <a:rPr lang="en-US" dirty="0" err="1"/>
              <a:t>colour</a:t>
            </a:r>
            <a:r>
              <a:rPr lang="en-US" dirty="0"/>
              <a:t> = 'black') +</a:t>
            </a:r>
          </a:p>
          <a:p>
            <a:r>
              <a:rPr lang="en-US" dirty="0"/>
              <a:t>  </a:t>
            </a:r>
            <a:r>
              <a:rPr lang="en-US" dirty="0" err="1"/>
              <a:t>scale_y_continuous</a:t>
            </a:r>
            <a:r>
              <a:rPr lang="en-US" dirty="0"/>
              <a:t>(trans='log10', limits=c(0.01,350), labels=scales::comma) +</a:t>
            </a:r>
          </a:p>
          <a:p>
            <a:r>
              <a:rPr lang="en-US" dirty="0"/>
              <a:t>  </a:t>
            </a:r>
            <a:r>
              <a:rPr lang="en-US" dirty="0" err="1"/>
              <a:t>scale_x_continuous</a:t>
            </a:r>
            <a:r>
              <a:rPr lang="en-US" dirty="0"/>
              <a:t>(trans='log10', labels = function(x) format(x, scientific = TRUE)) +</a:t>
            </a:r>
          </a:p>
          <a:p>
            <a:r>
              <a:rPr lang="en-US" dirty="0"/>
              <a:t>  </a:t>
            </a:r>
            <a:r>
              <a:rPr lang="en-US" dirty="0" err="1"/>
              <a:t>theme_bw</a:t>
            </a:r>
            <a:r>
              <a:rPr lang="en-US" dirty="0"/>
              <a:t> ()</a:t>
            </a:r>
          </a:p>
          <a:p>
            <a:r>
              <a:rPr lang="en-US" dirty="0"/>
              <a:t>p5</a:t>
            </a:r>
          </a:p>
          <a:p>
            <a:endParaRPr lang="en-US" dirty="0"/>
          </a:p>
          <a:p>
            <a:r>
              <a:rPr lang="en-US" dirty="0"/>
              <a:t># Venus</a:t>
            </a:r>
          </a:p>
          <a:p>
            <a:r>
              <a:rPr lang="en-US" dirty="0"/>
              <a:t># Pull data</a:t>
            </a:r>
          </a:p>
          <a:p>
            <a:r>
              <a:rPr lang="en-US" dirty="0"/>
              <a:t>x6 = </a:t>
            </a:r>
            <a:r>
              <a:rPr lang="en-US" dirty="0" err="1"/>
              <a:t>na.omit</a:t>
            </a:r>
            <a:r>
              <a:rPr lang="en-US" dirty="0"/>
              <a:t>(V_brk$IntMass.kg)</a:t>
            </a:r>
          </a:p>
          <a:p>
            <a:r>
              <a:rPr lang="en-US" dirty="0"/>
              <a:t>y6 = </a:t>
            </a:r>
            <a:r>
              <a:rPr lang="en-US" dirty="0" err="1"/>
              <a:t>na.omit</a:t>
            </a:r>
            <a:r>
              <a:rPr lang="en-US" dirty="0"/>
              <a:t>(</a:t>
            </a:r>
            <a:r>
              <a:rPr lang="en-US" dirty="0" err="1"/>
              <a:t>V_brk$CraterDiam.m</a:t>
            </a:r>
            <a:r>
              <a:rPr lang="en-US" dirty="0"/>
              <a:t>/1000)</a:t>
            </a:r>
          </a:p>
          <a:p>
            <a:r>
              <a:rPr lang="en-US" dirty="0"/>
              <a:t># Plot 2d density</a:t>
            </a:r>
          </a:p>
          <a:p>
            <a:r>
              <a:rPr lang="en-US" dirty="0"/>
              <a:t>p6 = </a:t>
            </a:r>
            <a:r>
              <a:rPr lang="en-US" dirty="0" err="1"/>
              <a:t>ggplot</a:t>
            </a:r>
            <a:r>
              <a:rPr lang="en-US" dirty="0"/>
              <a:t>(</a:t>
            </a:r>
            <a:r>
              <a:rPr lang="en-US" dirty="0" err="1"/>
              <a:t>as.data.frame</a:t>
            </a:r>
            <a:r>
              <a:rPr lang="en-US" dirty="0"/>
              <a:t>(</a:t>
            </a:r>
            <a:r>
              <a:rPr lang="en-US" dirty="0" err="1"/>
              <a:t>cbind</a:t>
            </a:r>
            <a:r>
              <a:rPr lang="en-US" dirty="0"/>
              <a:t>(x6,y6)), </a:t>
            </a:r>
            <a:r>
              <a:rPr lang="en-US" dirty="0" err="1"/>
              <a:t>aes</a:t>
            </a:r>
            <a:r>
              <a:rPr lang="en-US" dirty="0"/>
              <a:t>(x=x6, y=y6) ) + </a:t>
            </a:r>
            <a:r>
              <a:rPr lang="en-US" dirty="0" err="1"/>
              <a:t>ylim</a:t>
            </a:r>
            <a:r>
              <a:rPr lang="en-US" dirty="0"/>
              <a:t>(0,350) +</a:t>
            </a:r>
          </a:p>
          <a:p>
            <a:r>
              <a:rPr lang="en-US" dirty="0"/>
              <a:t>  labs(x='Initial Projectile Mass (kg)', y='Final Crater Diameter (km)') +</a:t>
            </a:r>
          </a:p>
          <a:p>
            <a:r>
              <a:rPr lang="en-US" dirty="0"/>
              <a:t>  stat_density_2d(</a:t>
            </a:r>
            <a:r>
              <a:rPr lang="en-US" dirty="0" err="1"/>
              <a:t>aes</a:t>
            </a:r>
            <a:r>
              <a:rPr lang="en-US" dirty="0"/>
              <a:t>(fill = ..</a:t>
            </a:r>
            <a:r>
              <a:rPr lang="en-US" dirty="0" err="1"/>
              <a:t>ndensity</a:t>
            </a:r>
            <a:r>
              <a:rPr lang="en-US" dirty="0"/>
              <a:t>..), </a:t>
            </a:r>
            <a:r>
              <a:rPr lang="en-US" dirty="0" err="1"/>
              <a:t>geom</a:t>
            </a:r>
            <a:r>
              <a:rPr lang="en-US" dirty="0"/>
              <a:t> = "raster", contour = FALSE) +</a:t>
            </a:r>
          </a:p>
          <a:p>
            <a:r>
              <a:rPr lang="en-US" dirty="0"/>
              <a:t>  </a:t>
            </a:r>
            <a:r>
              <a:rPr lang="en-US" dirty="0" err="1"/>
              <a:t>scale_fill_distiller</a:t>
            </a:r>
            <a:r>
              <a:rPr lang="en-US" dirty="0"/>
              <a:t>(direction=1, limits=c(0,1)) + </a:t>
            </a:r>
            <a:r>
              <a:rPr lang="en-US" dirty="0" err="1"/>
              <a:t>geom_point</a:t>
            </a:r>
            <a:r>
              <a:rPr lang="en-US" dirty="0"/>
              <a:t>(alpha=0.025, </a:t>
            </a:r>
            <a:r>
              <a:rPr lang="en-US" dirty="0" err="1"/>
              <a:t>colour</a:t>
            </a:r>
            <a:r>
              <a:rPr lang="en-US" dirty="0"/>
              <a:t> = 'black') +</a:t>
            </a:r>
          </a:p>
          <a:p>
            <a:r>
              <a:rPr lang="en-US" dirty="0"/>
              <a:t>  </a:t>
            </a:r>
            <a:r>
              <a:rPr lang="en-US" dirty="0" err="1"/>
              <a:t>scale_y_continuous</a:t>
            </a:r>
            <a:r>
              <a:rPr lang="en-US" dirty="0"/>
              <a:t>(trans='log10', limits=c(0.01,350), labels=scales::comma) +</a:t>
            </a:r>
          </a:p>
          <a:p>
            <a:r>
              <a:rPr lang="en-US" dirty="0"/>
              <a:t>  </a:t>
            </a:r>
            <a:r>
              <a:rPr lang="en-US" dirty="0" err="1"/>
              <a:t>scale_x_continuous</a:t>
            </a:r>
            <a:r>
              <a:rPr lang="en-US" dirty="0"/>
              <a:t>(trans='log10', labels = function(x) format(x, scientific = TRUE)) +</a:t>
            </a:r>
          </a:p>
          <a:p>
            <a:r>
              <a:rPr lang="en-US" dirty="0"/>
              <a:t>  </a:t>
            </a:r>
            <a:r>
              <a:rPr lang="en-US" dirty="0" err="1"/>
              <a:t>theme_bw</a:t>
            </a:r>
            <a:r>
              <a:rPr lang="en-US" dirty="0"/>
              <a:t> ()</a:t>
            </a:r>
          </a:p>
          <a:p>
            <a:r>
              <a:rPr lang="en-US" dirty="0"/>
              <a:t>p6</a:t>
            </a:r>
          </a:p>
          <a:p>
            <a:endParaRPr lang="en-US" dirty="0"/>
          </a:p>
          <a:p>
            <a:r>
              <a:rPr lang="en-US" dirty="0"/>
              <a:t># ---------------------------------------------------------------------</a:t>
            </a:r>
          </a:p>
          <a:p>
            <a:r>
              <a:rPr lang="en-US" dirty="0"/>
              <a:t># Angle vs. Crater Diameter </a:t>
            </a:r>
          </a:p>
          <a:p>
            <a:endParaRPr lang="en-US" dirty="0"/>
          </a:p>
          <a:p>
            <a:r>
              <a:rPr lang="en-US" dirty="0"/>
              <a:t># Mars</a:t>
            </a:r>
          </a:p>
          <a:p>
            <a:r>
              <a:rPr lang="en-US" dirty="0"/>
              <a:t># Pull data</a:t>
            </a:r>
          </a:p>
          <a:p>
            <a:r>
              <a:rPr lang="en-US" dirty="0"/>
              <a:t>x7 = </a:t>
            </a:r>
            <a:r>
              <a:rPr lang="en-US" dirty="0" err="1"/>
              <a:t>na.omit</a:t>
            </a:r>
            <a:r>
              <a:rPr lang="en-US" dirty="0"/>
              <a:t>(</a:t>
            </a:r>
            <a:r>
              <a:rPr lang="en-US" dirty="0" err="1"/>
              <a:t>M_brk$IntAng.deg</a:t>
            </a:r>
            <a:r>
              <a:rPr lang="en-US" dirty="0"/>
              <a:t>)</a:t>
            </a:r>
          </a:p>
          <a:p>
            <a:r>
              <a:rPr lang="en-US" dirty="0"/>
              <a:t>y7 = </a:t>
            </a:r>
            <a:r>
              <a:rPr lang="en-US" dirty="0" err="1"/>
              <a:t>na.omit</a:t>
            </a:r>
            <a:r>
              <a:rPr lang="en-US" dirty="0"/>
              <a:t>(</a:t>
            </a:r>
            <a:r>
              <a:rPr lang="en-US" dirty="0" err="1"/>
              <a:t>M_brk$CraterDiam.m</a:t>
            </a:r>
            <a:r>
              <a:rPr lang="en-US" dirty="0"/>
              <a:t>/1000)</a:t>
            </a:r>
          </a:p>
          <a:p>
            <a:r>
              <a:rPr lang="en-US" dirty="0"/>
              <a:t># Plot 2d density</a:t>
            </a:r>
          </a:p>
          <a:p>
            <a:r>
              <a:rPr lang="en-US" dirty="0"/>
              <a:t>p7 = </a:t>
            </a:r>
            <a:r>
              <a:rPr lang="en-US" dirty="0" err="1"/>
              <a:t>ggplot</a:t>
            </a:r>
            <a:r>
              <a:rPr lang="en-US" dirty="0"/>
              <a:t>(</a:t>
            </a:r>
            <a:r>
              <a:rPr lang="en-US" dirty="0" err="1"/>
              <a:t>as.data.frame</a:t>
            </a:r>
            <a:r>
              <a:rPr lang="en-US" dirty="0"/>
              <a:t>(</a:t>
            </a:r>
            <a:r>
              <a:rPr lang="en-US" dirty="0" err="1"/>
              <a:t>cbind</a:t>
            </a:r>
            <a:r>
              <a:rPr lang="en-US" dirty="0"/>
              <a:t>(x7,y7)), </a:t>
            </a:r>
            <a:r>
              <a:rPr lang="en-US" dirty="0" err="1"/>
              <a:t>aes</a:t>
            </a:r>
            <a:r>
              <a:rPr lang="en-US" dirty="0"/>
              <a:t>(x=x7, y=y7) ) + </a:t>
            </a:r>
            <a:r>
              <a:rPr lang="en-US" dirty="0" err="1"/>
              <a:t>ylim</a:t>
            </a:r>
            <a:r>
              <a:rPr lang="en-US" dirty="0"/>
              <a:t>(0,350) +</a:t>
            </a:r>
          </a:p>
          <a:p>
            <a:r>
              <a:rPr lang="en-US" dirty="0"/>
              <a:t>  labs(x='Initial Projectile Angle (deg)', y='Final Crater Diameter (km)') +</a:t>
            </a:r>
          </a:p>
          <a:p>
            <a:r>
              <a:rPr lang="en-US" dirty="0"/>
              <a:t>  stat_density_2d(</a:t>
            </a:r>
            <a:r>
              <a:rPr lang="en-US" dirty="0" err="1"/>
              <a:t>aes</a:t>
            </a:r>
            <a:r>
              <a:rPr lang="en-US" dirty="0"/>
              <a:t>(fill = ..</a:t>
            </a:r>
            <a:r>
              <a:rPr lang="en-US" dirty="0" err="1"/>
              <a:t>ndensity</a:t>
            </a:r>
            <a:r>
              <a:rPr lang="en-US" dirty="0"/>
              <a:t>..), </a:t>
            </a:r>
            <a:r>
              <a:rPr lang="en-US" dirty="0" err="1"/>
              <a:t>geom</a:t>
            </a:r>
            <a:r>
              <a:rPr lang="en-US" dirty="0"/>
              <a:t> = "raster", contour = FALSE) +</a:t>
            </a:r>
          </a:p>
          <a:p>
            <a:r>
              <a:rPr lang="en-US" dirty="0"/>
              <a:t>  </a:t>
            </a:r>
            <a:r>
              <a:rPr lang="en-US" dirty="0" err="1"/>
              <a:t>scale_fill_distiller</a:t>
            </a:r>
            <a:r>
              <a:rPr lang="en-US" dirty="0"/>
              <a:t>(direction=1, limits=c(0,1)) + </a:t>
            </a:r>
            <a:r>
              <a:rPr lang="en-US" dirty="0" err="1"/>
              <a:t>geom_point</a:t>
            </a:r>
            <a:r>
              <a:rPr lang="en-US" dirty="0"/>
              <a:t>(alpha=0.075, </a:t>
            </a:r>
            <a:r>
              <a:rPr lang="en-US" dirty="0" err="1"/>
              <a:t>colour</a:t>
            </a:r>
            <a:r>
              <a:rPr lang="en-US" dirty="0"/>
              <a:t> = 'black') +</a:t>
            </a:r>
          </a:p>
          <a:p>
            <a:r>
              <a:rPr lang="en-US" dirty="0"/>
              <a:t>  </a:t>
            </a:r>
            <a:r>
              <a:rPr lang="en-US" dirty="0" err="1"/>
              <a:t>scale_y_continuous</a:t>
            </a:r>
            <a:r>
              <a:rPr lang="en-US" dirty="0"/>
              <a:t>(trans='log10', limits=c(0.01,350), labels=scales::comma) +</a:t>
            </a:r>
          </a:p>
          <a:p>
            <a:r>
              <a:rPr lang="en-US" dirty="0"/>
              <a:t>  </a:t>
            </a:r>
            <a:r>
              <a:rPr lang="en-US" dirty="0" err="1"/>
              <a:t>scale_x_continuous</a:t>
            </a:r>
            <a:r>
              <a:rPr lang="en-US" dirty="0"/>
              <a:t>(limits=c(0,90), labels=scales::comma) +</a:t>
            </a:r>
          </a:p>
          <a:p>
            <a:r>
              <a:rPr lang="en-US" dirty="0"/>
              <a:t>  </a:t>
            </a:r>
            <a:r>
              <a:rPr lang="en-US" dirty="0" err="1"/>
              <a:t>theme_bw</a:t>
            </a:r>
            <a:r>
              <a:rPr lang="en-US" dirty="0"/>
              <a:t> ()</a:t>
            </a:r>
          </a:p>
          <a:p>
            <a:r>
              <a:rPr lang="en-US" dirty="0"/>
              <a:t>p7</a:t>
            </a:r>
          </a:p>
          <a:p>
            <a:endParaRPr lang="en-US" dirty="0"/>
          </a:p>
          <a:p>
            <a:r>
              <a:rPr lang="en-US" dirty="0"/>
              <a:t># Earth</a:t>
            </a:r>
          </a:p>
          <a:p>
            <a:r>
              <a:rPr lang="en-US" dirty="0"/>
              <a:t># Pull data</a:t>
            </a:r>
          </a:p>
          <a:p>
            <a:r>
              <a:rPr lang="en-US" dirty="0"/>
              <a:t>x8 = </a:t>
            </a:r>
            <a:r>
              <a:rPr lang="en-US" dirty="0" err="1"/>
              <a:t>na.omit</a:t>
            </a:r>
            <a:r>
              <a:rPr lang="en-US" dirty="0"/>
              <a:t>(</a:t>
            </a:r>
            <a:r>
              <a:rPr lang="en-US" dirty="0" err="1"/>
              <a:t>E_brk$IntAng.deg</a:t>
            </a:r>
            <a:r>
              <a:rPr lang="en-US" dirty="0"/>
              <a:t>)</a:t>
            </a:r>
          </a:p>
          <a:p>
            <a:r>
              <a:rPr lang="en-US" dirty="0"/>
              <a:t>y8 = </a:t>
            </a:r>
            <a:r>
              <a:rPr lang="en-US" dirty="0" err="1"/>
              <a:t>na.omit</a:t>
            </a:r>
            <a:r>
              <a:rPr lang="en-US" dirty="0"/>
              <a:t>(</a:t>
            </a:r>
            <a:r>
              <a:rPr lang="en-US" dirty="0" err="1"/>
              <a:t>E_brk$CraterDiam.m</a:t>
            </a:r>
            <a:r>
              <a:rPr lang="en-US" dirty="0"/>
              <a:t>/1000)</a:t>
            </a:r>
          </a:p>
          <a:p>
            <a:r>
              <a:rPr lang="en-US" dirty="0"/>
              <a:t># Plot 2d density</a:t>
            </a:r>
          </a:p>
          <a:p>
            <a:r>
              <a:rPr lang="en-US" dirty="0"/>
              <a:t>p8 = </a:t>
            </a:r>
            <a:r>
              <a:rPr lang="en-US" dirty="0" err="1"/>
              <a:t>ggplot</a:t>
            </a:r>
            <a:r>
              <a:rPr lang="en-US" dirty="0"/>
              <a:t>(</a:t>
            </a:r>
            <a:r>
              <a:rPr lang="en-US" dirty="0" err="1"/>
              <a:t>as.data.frame</a:t>
            </a:r>
            <a:r>
              <a:rPr lang="en-US" dirty="0"/>
              <a:t>(</a:t>
            </a:r>
            <a:r>
              <a:rPr lang="en-US" dirty="0" err="1"/>
              <a:t>cbind</a:t>
            </a:r>
            <a:r>
              <a:rPr lang="en-US" dirty="0"/>
              <a:t>(x8,y8)), </a:t>
            </a:r>
            <a:r>
              <a:rPr lang="en-US" dirty="0" err="1"/>
              <a:t>aes</a:t>
            </a:r>
            <a:r>
              <a:rPr lang="en-US" dirty="0"/>
              <a:t>(x=x8, y=y8) ) +</a:t>
            </a:r>
          </a:p>
          <a:p>
            <a:r>
              <a:rPr lang="en-US" dirty="0"/>
              <a:t>  labs(x='Initial Projectile Angle (deg)', y='Final Crater Diameter (km)') + </a:t>
            </a:r>
          </a:p>
          <a:p>
            <a:r>
              <a:rPr lang="en-US" dirty="0"/>
              <a:t>  stat_density_2d(</a:t>
            </a:r>
            <a:r>
              <a:rPr lang="en-US" dirty="0" err="1"/>
              <a:t>aes</a:t>
            </a:r>
            <a:r>
              <a:rPr lang="en-US" dirty="0"/>
              <a:t>(fill = ..</a:t>
            </a:r>
            <a:r>
              <a:rPr lang="en-US" dirty="0" err="1"/>
              <a:t>ndensity</a:t>
            </a:r>
            <a:r>
              <a:rPr lang="en-US" dirty="0"/>
              <a:t>..), </a:t>
            </a:r>
            <a:r>
              <a:rPr lang="en-US" dirty="0" err="1"/>
              <a:t>geom</a:t>
            </a:r>
            <a:r>
              <a:rPr lang="en-US" dirty="0"/>
              <a:t> = "raster", contour = FALSE) +</a:t>
            </a:r>
          </a:p>
          <a:p>
            <a:r>
              <a:rPr lang="en-US" dirty="0"/>
              <a:t>  </a:t>
            </a:r>
            <a:r>
              <a:rPr lang="en-US" dirty="0" err="1"/>
              <a:t>scale_fill_distiller</a:t>
            </a:r>
            <a:r>
              <a:rPr lang="en-US" dirty="0"/>
              <a:t>(direction=1, limits=c(0,1)) + </a:t>
            </a:r>
            <a:r>
              <a:rPr lang="en-US" dirty="0" err="1"/>
              <a:t>geom_point</a:t>
            </a:r>
            <a:r>
              <a:rPr lang="en-US" dirty="0"/>
              <a:t>(alpha=0.075, </a:t>
            </a:r>
            <a:r>
              <a:rPr lang="en-US" dirty="0" err="1"/>
              <a:t>colour</a:t>
            </a:r>
            <a:r>
              <a:rPr lang="en-US" dirty="0"/>
              <a:t> = 'black') +</a:t>
            </a:r>
          </a:p>
          <a:p>
            <a:r>
              <a:rPr lang="en-US" dirty="0"/>
              <a:t>  </a:t>
            </a:r>
            <a:r>
              <a:rPr lang="en-US" dirty="0" err="1"/>
              <a:t>scale_y_continuous</a:t>
            </a:r>
            <a:r>
              <a:rPr lang="en-US" dirty="0"/>
              <a:t>(trans='log10', limits=c(0.01,350), labels=scales::comma) +</a:t>
            </a:r>
          </a:p>
          <a:p>
            <a:r>
              <a:rPr lang="en-US" dirty="0"/>
              <a:t>  </a:t>
            </a:r>
            <a:r>
              <a:rPr lang="en-US" dirty="0" err="1"/>
              <a:t>scale_x_continuous</a:t>
            </a:r>
            <a:r>
              <a:rPr lang="en-US" dirty="0"/>
              <a:t>(limits=c(0,95), labels=scales::comma) +</a:t>
            </a:r>
          </a:p>
          <a:p>
            <a:r>
              <a:rPr lang="en-US" dirty="0"/>
              <a:t>  </a:t>
            </a:r>
            <a:r>
              <a:rPr lang="en-US" dirty="0" err="1"/>
              <a:t>theme_bw</a:t>
            </a:r>
            <a:r>
              <a:rPr lang="en-US" dirty="0"/>
              <a:t> ()</a:t>
            </a:r>
          </a:p>
          <a:p>
            <a:r>
              <a:rPr lang="en-US" dirty="0"/>
              <a:t>p8</a:t>
            </a:r>
          </a:p>
          <a:p>
            <a:endParaRPr lang="en-US" dirty="0"/>
          </a:p>
          <a:p>
            <a:r>
              <a:rPr lang="en-US" dirty="0"/>
              <a:t># Venus</a:t>
            </a:r>
          </a:p>
          <a:p>
            <a:r>
              <a:rPr lang="en-US" dirty="0"/>
              <a:t># Pull data</a:t>
            </a:r>
          </a:p>
          <a:p>
            <a:r>
              <a:rPr lang="en-US" dirty="0"/>
              <a:t>x9 = </a:t>
            </a:r>
            <a:r>
              <a:rPr lang="en-US" dirty="0" err="1"/>
              <a:t>na.omit</a:t>
            </a:r>
            <a:r>
              <a:rPr lang="en-US" dirty="0"/>
              <a:t>(</a:t>
            </a:r>
            <a:r>
              <a:rPr lang="en-US" dirty="0" err="1"/>
              <a:t>V_brk$IntAng.deg</a:t>
            </a:r>
            <a:r>
              <a:rPr lang="en-US" dirty="0"/>
              <a:t>)</a:t>
            </a:r>
          </a:p>
          <a:p>
            <a:r>
              <a:rPr lang="en-US" dirty="0"/>
              <a:t>y9 = </a:t>
            </a:r>
            <a:r>
              <a:rPr lang="en-US" dirty="0" err="1"/>
              <a:t>na.omit</a:t>
            </a:r>
            <a:r>
              <a:rPr lang="en-US" dirty="0"/>
              <a:t>(</a:t>
            </a:r>
            <a:r>
              <a:rPr lang="en-US" dirty="0" err="1"/>
              <a:t>V_brk$CraterDiam.m</a:t>
            </a:r>
            <a:r>
              <a:rPr lang="en-US" dirty="0"/>
              <a:t>/1000)</a:t>
            </a:r>
          </a:p>
          <a:p>
            <a:r>
              <a:rPr lang="en-US" dirty="0"/>
              <a:t># Plot 2d density</a:t>
            </a:r>
          </a:p>
          <a:p>
            <a:r>
              <a:rPr lang="en-US" dirty="0"/>
              <a:t>p9 = </a:t>
            </a:r>
            <a:r>
              <a:rPr lang="en-US" dirty="0" err="1"/>
              <a:t>ggplot</a:t>
            </a:r>
            <a:r>
              <a:rPr lang="en-US" dirty="0"/>
              <a:t>(</a:t>
            </a:r>
            <a:r>
              <a:rPr lang="en-US" dirty="0" err="1"/>
              <a:t>as.data.frame</a:t>
            </a:r>
            <a:r>
              <a:rPr lang="en-US" dirty="0"/>
              <a:t>(</a:t>
            </a:r>
            <a:r>
              <a:rPr lang="en-US" dirty="0" err="1"/>
              <a:t>cbind</a:t>
            </a:r>
            <a:r>
              <a:rPr lang="en-US" dirty="0"/>
              <a:t>(</a:t>
            </a:r>
            <a:r>
              <a:rPr lang="en-US" dirty="0" err="1"/>
              <a:t>as.factor</a:t>
            </a:r>
            <a:r>
              <a:rPr lang="en-US" dirty="0"/>
              <a:t>(x9),y9)), </a:t>
            </a:r>
            <a:r>
              <a:rPr lang="en-US" dirty="0" err="1"/>
              <a:t>aes</a:t>
            </a:r>
            <a:r>
              <a:rPr lang="en-US" dirty="0"/>
              <a:t>(x=x9, y=y9) ) + </a:t>
            </a:r>
            <a:r>
              <a:rPr lang="en-US" dirty="0" err="1"/>
              <a:t>ylim</a:t>
            </a:r>
            <a:r>
              <a:rPr lang="en-US" dirty="0"/>
              <a:t>(0,350) +</a:t>
            </a:r>
          </a:p>
          <a:p>
            <a:r>
              <a:rPr lang="en-US" dirty="0"/>
              <a:t>  labs(x='Initial Projectile Angle (deg)', y='Final Crater Diameter (km)') +</a:t>
            </a:r>
          </a:p>
          <a:p>
            <a:r>
              <a:rPr lang="en-US" dirty="0"/>
              <a:t>  stat_density_2d(</a:t>
            </a:r>
            <a:r>
              <a:rPr lang="en-US" dirty="0" err="1"/>
              <a:t>aes</a:t>
            </a:r>
            <a:r>
              <a:rPr lang="en-US" dirty="0"/>
              <a:t>(fill = ..</a:t>
            </a:r>
            <a:r>
              <a:rPr lang="en-US" dirty="0" err="1"/>
              <a:t>ndensity</a:t>
            </a:r>
            <a:r>
              <a:rPr lang="en-US" dirty="0"/>
              <a:t>..), </a:t>
            </a:r>
            <a:r>
              <a:rPr lang="en-US" dirty="0" err="1"/>
              <a:t>geom</a:t>
            </a:r>
            <a:r>
              <a:rPr lang="en-US" dirty="0"/>
              <a:t> = "raster", contour = FALSE) +</a:t>
            </a:r>
          </a:p>
          <a:p>
            <a:r>
              <a:rPr lang="en-US" dirty="0"/>
              <a:t>  </a:t>
            </a:r>
            <a:r>
              <a:rPr lang="en-US" dirty="0" err="1"/>
              <a:t>scale_fill_distiller</a:t>
            </a:r>
            <a:r>
              <a:rPr lang="en-US" dirty="0"/>
              <a:t>(direction=1, limits=c(0,1)) + </a:t>
            </a:r>
            <a:r>
              <a:rPr lang="en-US" dirty="0" err="1"/>
              <a:t>geom_point</a:t>
            </a:r>
            <a:r>
              <a:rPr lang="en-US" dirty="0"/>
              <a:t>(alpha=0.075, </a:t>
            </a:r>
            <a:r>
              <a:rPr lang="en-US" dirty="0" err="1"/>
              <a:t>colour</a:t>
            </a:r>
            <a:r>
              <a:rPr lang="en-US" dirty="0"/>
              <a:t> = 'black') +</a:t>
            </a:r>
          </a:p>
          <a:p>
            <a:r>
              <a:rPr lang="en-US" dirty="0"/>
              <a:t>  </a:t>
            </a:r>
            <a:r>
              <a:rPr lang="en-US" dirty="0" err="1"/>
              <a:t>scale_y_continuous</a:t>
            </a:r>
            <a:r>
              <a:rPr lang="en-US" dirty="0"/>
              <a:t>(trans='log10', limits=c(0.01,350), labels=scales::comma) +</a:t>
            </a:r>
          </a:p>
          <a:p>
            <a:r>
              <a:rPr lang="en-US" dirty="0"/>
              <a:t>  </a:t>
            </a:r>
            <a:r>
              <a:rPr lang="en-US" dirty="0" err="1"/>
              <a:t>scale_x_continuous</a:t>
            </a:r>
            <a:r>
              <a:rPr lang="en-US" dirty="0"/>
              <a:t>(limits=c(0,95), labels=scales::comma) +</a:t>
            </a:r>
          </a:p>
          <a:p>
            <a:r>
              <a:rPr lang="en-US" dirty="0"/>
              <a:t>  </a:t>
            </a:r>
            <a:r>
              <a:rPr lang="en-US" dirty="0" err="1"/>
              <a:t>theme_bw</a:t>
            </a:r>
            <a:r>
              <a:rPr lang="en-US" dirty="0"/>
              <a:t> ()</a:t>
            </a:r>
          </a:p>
          <a:p>
            <a:r>
              <a:rPr lang="en-US" dirty="0"/>
              <a:t>p9</a:t>
            </a:r>
          </a:p>
          <a:p>
            <a:endParaRPr lang="en-US" dirty="0"/>
          </a:p>
          <a:p>
            <a:r>
              <a:rPr lang="en-US" dirty="0"/>
              <a:t># ---------------------------------------------------------------------</a:t>
            </a:r>
          </a:p>
          <a:p>
            <a:r>
              <a:rPr lang="en-US" dirty="0"/>
              <a:t># ---------------------------------------------------------------------</a:t>
            </a:r>
          </a:p>
          <a:p>
            <a:endParaRPr lang="en-US" dirty="0"/>
          </a:p>
          <a:p>
            <a:r>
              <a:rPr lang="en-US" dirty="0" err="1"/>
              <a:t>d.colors</a:t>
            </a:r>
            <a:r>
              <a:rPr lang="en-US" dirty="0"/>
              <a:t> &lt;- c("2700" = '</a:t>
            </a:r>
            <a:r>
              <a:rPr lang="en-US" dirty="0" err="1"/>
              <a:t>darkblue</a:t>
            </a:r>
            <a:r>
              <a:rPr lang="en-US" dirty="0"/>
              <a:t>', "3300" = 'chartreuse4', "4500" = 'chocolate1', "7800" = 'brown4')</a:t>
            </a:r>
          </a:p>
          <a:p>
            <a:endParaRPr lang="en-US" dirty="0"/>
          </a:p>
          <a:p>
            <a:r>
              <a:rPr lang="en-US" dirty="0"/>
              <a:t>x10 = </a:t>
            </a:r>
            <a:r>
              <a:rPr lang="en-US" dirty="0" err="1"/>
              <a:t>na.omit</a:t>
            </a:r>
            <a:r>
              <a:rPr lang="en-US" dirty="0"/>
              <a:t>(</a:t>
            </a:r>
            <a:r>
              <a:rPr lang="en-US" dirty="0" err="1"/>
              <a:t>L_stat$IntAng.deg</a:t>
            </a:r>
            <a:r>
              <a:rPr lang="en-US" dirty="0"/>
              <a:t>)</a:t>
            </a:r>
          </a:p>
          <a:p>
            <a:r>
              <a:rPr lang="en-US" dirty="0"/>
              <a:t>y10 = </a:t>
            </a:r>
            <a:r>
              <a:rPr lang="en-US" dirty="0" err="1"/>
              <a:t>na.omit</a:t>
            </a:r>
            <a:r>
              <a:rPr lang="en-US" dirty="0"/>
              <a:t>(</a:t>
            </a:r>
            <a:r>
              <a:rPr lang="en-US" dirty="0" err="1"/>
              <a:t>L_stat$CraterDiam.m</a:t>
            </a:r>
            <a:r>
              <a:rPr lang="en-US" dirty="0"/>
              <a:t>/1000)</a:t>
            </a:r>
          </a:p>
          <a:p>
            <a:endParaRPr lang="en-US" dirty="0"/>
          </a:p>
          <a:p>
            <a:r>
              <a:rPr lang="en-US" dirty="0" err="1"/>
              <a:t>df.angle</a:t>
            </a:r>
            <a:r>
              <a:rPr lang="en-US" dirty="0"/>
              <a:t> &lt;- </a:t>
            </a:r>
            <a:r>
              <a:rPr lang="en-US" dirty="0" err="1"/>
              <a:t>data.frame</a:t>
            </a:r>
            <a:r>
              <a:rPr lang="en-US" dirty="0"/>
              <a:t>(</a:t>
            </a:r>
          </a:p>
          <a:p>
            <a:r>
              <a:rPr lang="en-US" dirty="0"/>
              <a:t>  "x" = factor(c(x10, x7, x8, x9)),</a:t>
            </a:r>
          </a:p>
          <a:p>
            <a:r>
              <a:rPr lang="en-US" dirty="0"/>
              <a:t>  "y" = c(y10, y7, y8, y9),</a:t>
            </a:r>
          </a:p>
          <a:p>
            <a:r>
              <a:rPr lang="en-US" dirty="0"/>
              <a:t>  "p" = factor(</a:t>
            </a:r>
          </a:p>
          <a:p>
            <a:r>
              <a:rPr lang="en-US" dirty="0"/>
              <a:t>    c(</a:t>
            </a:r>
          </a:p>
          <a:p>
            <a:r>
              <a:rPr lang="en-US" dirty="0"/>
              <a:t>      rep("Moon", length(y10)),</a:t>
            </a:r>
          </a:p>
          <a:p>
            <a:r>
              <a:rPr lang="en-US" dirty="0"/>
              <a:t>      rep("Mars", length(y7)), </a:t>
            </a:r>
          </a:p>
          <a:p>
            <a:r>
              <a:rPr lang="en-US" dirty="0"/>
              <a:t>      rep("Earth", length(y8)), </a:t>
            </a:r>
          </a:p>
          <a:p>
            <a:r>
              <a:rPr lang="en-US" dirty="0"/>
              <a:t>      rep("Venus", length(y9))), </a:t>
            </a:r>
          </a:p>
          <a:p>
            <a:r>
              <a:rPr lang="en-US" dirty="0"/>
              <a:t>    levels = c("Moon", "Mars", "Earth", "Venus"),</a:t>
            </a:r>
          </a:p>
          <a:p>
            <a:r>
              <a:rPr lang="en-US" dirty="0"/>
              <a:t>    labels = c("Moon", "Mars", "Earth", "Venus"))</a:t>
            </a:r>
          </a:p>
          <a:p>
            <a:r>
              <a:rPr lang="en-US" dirty="0"/>
              <a:t>)</a:t>
            </a:r>
          </a:p>
          <a:p>
            <a:endParaRPr lang="en-US" dirty="0"/>
          </a:p>
          <a:p>
            <a:r>
              <a:rPr lang="en-US" dirty="0"/>
              <a:t># Basic violin plot</a:t>
            </a:r>
          </a:p>
          <a:p>
            <a:endParaRPr lang="en-US" dirty="0"/>
          </a:p>
          <a:p>
            <a:r>
              <a:rPr lang="en-US" dirty="0"/>
              <a:t>p &lt;- </a:t>
            </a:r>
            <a:r>
              <a:rPr lang="en-US" dirty="0" err="1"/>
              <a:t>ggplot</a:t>
            </a:r>
            <a:r>
              <a:rPr lang="en-US" dirty="0"/>
              <a:t>(</a:t>
            </a:r>
            <a:r>
              <a:rPr lang="en-US" dirty="0" err="1"/>
              <a:t>df.angle</a:t>
            </a:r>
            <a:r>
              <a:rPr lang="en-US" dirty="0"/>
              <a:t>, </a:t>
            </a:r>
            <a:r>
              <a:rPr lang="en-US" dirty="0" err="1"/>
              <a:t>aes</a:t>
            </a:r>
            <a:r>
              <a:rPr lang="en-US" dirty="0"/>
              <a:t>(x=x, y=y, fill = p) )  + </a:t>
            </a:r>
          </a:p>
          <a:p>
            <a:r>
              <a:rPr lang="en-US" dirty="0"/>
              <a:t>  </a:t>
            </a:r>
            <a:r>
              <a:rPr lang="en-US" dirty="0" err="1"/>
              <a:t>theme_bw</a:t>
            </a:r>
            <a:r>
              <a:rPr lang="en-US" dirty="0"/>
              <a:t>()+</a:t>
            </a:r>
          </a:p>
          <a:p>
            <a:r>
              <a:rPr lang="en-US" dirty="0"/>
              <a:t>  </a:t>
            </a:r>
            <a:r>
              <a:rPr lang="en-US" dirty="0" err="1"/>
              <a:t>scale_y_continuous</a:t>
            </a:r>
            <a:r>
              <a:rPr lang="en-US" dirty="0"/>
              <a:t>(trans='log10', limits=c(0.01,350), labels=scales::comma) +</a:t>
            </a:r>
          </a:p>
          <a:p>
            <a:r>
              <a:rPr lang="en-US" dirty="0"/>
              <a:t>  </a:t>
            </a:r>
            <a:r>
              <a:rPr lang="en-US" dirty="0" err="1"/>
              <a:t>geom_violin</a:t>
            </a:r>
            <a:r>
              <a:rPr lang="en-US" dirty="0"/>
              <a:t>(position = 'identity', alpha = 0.25, </a:t>
            </a:r>
            <a:r>
              <a:rPr lang="en-US" dirty="0" err="1"/>
              <a:t>colour</a:t>
            </a:r>
            <a:r>
              <a:rPr lang="en-US" dirty="0"/>
              <a:t> = 'black')+</a:t>
            </a:r>
          </a:p>
          <a:p>
            <a:r>
              <a:rPr lang="en-US" dirty="0"/>
              <a:t>  </a:t>
            </a:r>
            <a:r>
              <a:rPr lang="en-US" dirty="0" err="1"/>
              <a:t>scale_fill_manual</a:t>
            </a:r>
            <a:r>
              <a:rPr lang="en-US" dirty="0"/>
              <a:t>(values= c("Moon" = 'gray', "Mars" = 'red', "Earth" = 'blue', "Venus" = 'orange'), </a:t>
            </a:r>
          </a:p>
          <a:p>
            <a:r>
              <a:rPr lang="en-US" dirty="0"/>
              <a:t>                      labels = levels(</a:t>
            </a:r>
            <a:r>
              <a:rPr lang="en-US" dirty="0" err="1"/>
              <a:t>df.velma$p</a:t>
            </a:r>
            <a:r>
              <a:rPr lang="en-US" dirty="0"/>
              <a:t>))+</a:t>
            </a:r>
          </a:p>
          <a:p>
            <a:r>
              <a:rPr lang="en-US" dirty="0"/>
              <a:t>  theme(</a:t>
            </a:r>
            <a:r>
              <a:rPr lang="en-US" dirty="0" err="1"/>
              <a:t>legend.position</a:t>
            </a:r>
            <a:r>
              <a:rPr lang="en-US" dirty="0"/>
              <a:t> = "none", </a:t>
            </a:r>
            <a:r>
              <a:rPr lang="en-US" dirty="0" err="1"/>
              <a:t>aspect.ratio</a:t>
            </a:r>
            <a:r>
              <a:rPr lang="en-US" dirty="0"/>
              <a:t> = 0.75)+</a:t>
            </a:r>
          </a:p>
          <a:p>
            <a:r>
              <a:rPr lang="en-US" dirty="0"/>
              <a:t>  </a:t>
            </a:r>
            <a:r>
              <a:rPr lang="en-US" dirty="0" err="1"/>
              <a:t>facet_wrap</a:t>
            </a:r>
            <a:r>
              <a:rPr lang="en-US" dirty="0"/>
              <a:t>(~p, </a:t>
            </a:r>
            <a:r>
              <a:rPr lang="en-US" dirty="0" err="1"/>
              <a:t>nrow</a:t>
            </a:r>
            <a:r>
              <a:rPr lang="en-US" dirty="0"/>
              <a:t> = 4)+</a:t>
            </a:r>
          </a:p>
          <a:p>
            <a:r>
              <a:rPr lang="en-US" dirty="0"/>
              <a:t>  labs(x = "Angle (deg.)", y = "Final Crater Diameter (km)")</a:t>
            </a:r>
          </a:p>
          <a:p>
            <a:r>
              <a:rPr lang="en-US" dirty="0"/>
              <a:t>p</a:t>
            </a:r>
          </a:p>
          <a:p>
            <a:endParaRPr lang="en-US" dirty="0"/>
          </a:p>
          <a:p>
            <a:r>
              <a:rPr lang="en-US" dirty="0"/>
              <a:t># ---------------------------------------------------------------------</a:t>
            </a:r>
          </a:p>
          <a:p>
            <a:endParaRPr lang="en-US" dirty="0"/>
          </a:p>
          <a:p>
            <a:r>
              <a:rPr lang="en-US" dirty="0"/>
              <a:t>x12 &lt;- </a:t>
            </a:r>
            <a:r>
              <a:rPr lang="en-US" dirty="0" err="1"/>
              <a:t>na.omit</a:t>
            </a:r>
            <a:r>
              <a:rPr lang="en-US" dirty="0"/>
              <a:t>(L_stat$IntMass.kg)</a:t>
            </a:r>
          </a:p>
          <a:p>
            <a:endParaRPr lang="en-US" dirty="0"/>
          </a:p>
          <a:p>
            <a:r>
              <a:rPr lang="en-US" dirty="0" err="1"/>
              <a:t>df.mass</a:t>
            </a:r>
            <a:r>
              <a:rPr lang="en-US" dirty="0"/>
              <a:t> &lt;- </a:t>
            </a:r>
            <a:r>
              <a:rPr lang="en-US" dirty="0" err="1"/>
              <a:t>data.frame</a:t>
            </a:r>
            <a:r>
              <a:rPr lang="en-US" dirty="0"/>
              <a:t>(</a:t>
            </a:r>
          </a:p>
          <a:p>
            <a:r>
              <a:rPr lang="en-US" dirty="0"/>
              <a:t>  "x" = c(x12, x4, x5, x6),</a:t>
            </a:r>
          </a:p>
          <a:p>
            <a:r>
              <a:rPr lang="en-US" dirty="0"/>
              <a:t>  "y" = c(y10, y7, y8, y9),</a:t>
            </a:r>
          </a:p>
          <a:p>
            <a:r>
              <a:rPr lang="en-US" dirty="0"/>
              <a:t>  "p" = factor(</a:t>
            </a:r>
          </a:p>
          <a:p>
            <a:r>
              <a:rPr lang="en-US" dirty="0"/>
              <a:t>    c(</a:t>
            </a:r>
          </a:p>
          <a:p>
            <a:r>
              <a:rPr lang="en-US" dirty="0"/>
              <a:t>      rep("Moon", length(y10)),</a:t>
            </a:r>
          </a:p>
          <a:p>
            <a:r>
              <a:rPr lang="en-US" dirty="0"/>
              <a:t>      rep("Mars", length(y7)), </a:t>
            </a:r>
          </a:p>
          <a:p>
            <a:r>
              <a:rPr lang="en-US" dirty="0"/>
              <a:t>      rep("Earth", length(y8)), </a:t>
            </a:r>
          </a:p>
          <a:p>
            <a:r>
              <a:rPr lang="en-US" dirty="0"/>
              <a:t>      rep("Venus", length(y9))), </a:t>
            </a:r>
          </a:p>
          <a:p>
            <a:r>
              <a:rPr lang="en-US" dirty="0"/>
              <a:t>    levels = c("Moon", "Mars", "Earth", "Venus"),</a:t>
            </a:r>
          </a:p>
          <a:p>
            <a:r>
              <a:rPr lang="en-US" dirty="0"/>
              <a:t>    labels = c("Moon", "Mars", "Earth", "Venus")),</a:t>
            </a:r>
          </a:p>
          <a:p>
            <a:r>
              <a:rPr lang="en-US" dirty="0"/>
              <a:t>  "d" = factor(</a:t>
            </a:r>
          </a:p>
          <a:p>
            <a:r>
              <a:rPr lang="en-US" dirty="0"/>
              <a:t>    c(</a:t>
            </a:r>
          </a:p>
          <a:p>
            <a:r>
              <a:rPr lang="en-US" dirty="0"/>
              <a:t>    </a:t>
            </a:r>
            <a:r>
              <a:rPr lang="en-US" dirty="0" err="1"/>
              <a:t>na.omit</a:t>
            </a:r>
            <a:r>
              <a:rPr lang="en-US" dirty="0"/>
              <a:t>(</a:t>
            </a:r>
            <a:r>
              <a:rPr lang="en-US" dirty="0" err="1"/>
              <a:t>L_stat$`Density.kg</a:t>
            </a:r>
            <a:r>
              <a:rPr lang="en-US" dirty="0"/>
              <a:t>/m3`),</a:t>
            </a:r>
          </a:p>
          <a:p>
            <a:r>
              <a:rPr lang="en-US" dirty="0"/>
              <a:t>    </a:t>
            </a:r>
            <a:r>
              <a:rPr lang="en-US" dirty="0" err="1"/>
              <a:t>na.omit</a:t>
            </a:r>
            <a:r>
              <a:rPr lang="en-US" dirty="0"/>
              <a:t>(M_</a:t>
            </a:r>
            <a:r>
              <a:rPr lang="en-US" dirty="0" err="1"/>
              <a:t>brk</a:t>
            </a:r>
            <a:r>
              <a:rPr lang="en-US" dirty="0"/>
              <a:t>$`Density.kg/m3`),</a:t>
            </a:r>
          </a:p>
          <a:p>
            <a:r>
              <a:rPr lang="en-US" dirty="0"/>
              <a:t>    </a:t>
            </a:r>
            <a:r>
              <a:rPr lang="en-US" dirty="0" err="1"/>
              <a:t>na.omit</a:t>
            </a:r>
            <a:r>
              <a:rPr lang="en-US" dirty="0"/>
              <a:t>(E_</a:t>
            </a:r>
            <a:r>
              <a:rPr lang="en-US" dirty="0" err="1"/>
              <a:t>brk</a:t>
            </a:r>
            <a:r>
              <a:rPr lang="en-US" dirty="0"/>
              <a:t>$`Density.kg/m3`),</a:t>
            </a:r>
          </a:p>
          <a:p>
            <a:r>
              <a:rPr lang="en-US" dirty="0"/>
              <a:t>    </a:t>
            </a:r>
            <a:r>
              <a:rPr lang="en-US" dirty="0" err="1"/>
              <a:t>na.omit</a:t>
            </a:r>
            <a:r>
              <a:rPr lang="en-US" dirty="0"/>
              <a:t>(V_</a:t>
            </a:r>
            <a:r>
              <a:rPr lang="en-US" dirty="0" err="1"/>
              <a:t>brk</a:t>
            </a:r>
            <a:r>
              <a:rPr lang="en-US" dirty="0"/>
              <a:t>$`Density.kg/m3`))</a:t>
            </a:r>
          </a:p>
          <a:p>
            <a:r>
              <a:rPr lang="en-US" dirty="0"/>
              <a:t>  )</a:t>
            </a:r>
          </a:p>
          <a:p>
            <a:r>
              <a:rPr lang="en-US" dirty="0"/>
              <a:t>)</a:t>
            </a:r>
          </a:p>
          <a:p>
            <a:endParaRPr lang="en-US" dirty="0"/>
          </a:p>
          <a:p>
            <a:r>
              <a:rPr lang="en-US" dirty="0" err="1"/>
              <a:t>p.mass</a:t>
            </a:r>
            <a:r>
              <a:rPr lang="en-US" dirty="0"/>
              <a:t> &lt;- </a:t>
            </a:r>
            <a:r>
              <a:rPr lang="en-US" dirty="0" err="1"/>
              <a:t>ggplot</a:t>
            </a:r>
            <a:r>
              <a:rPr lang="en-US" dirty="0"/>
              <a:t>(</a:t>
            </a:r>
            <a:r>
              <a:rPr lang="en-US" dirty="0" err="1"/>
              <a:t>df.mass</a:t>
            </a:r>
            <a:r>
              <a:rPr lang="en-US" dirty="0"/>
              <a:t>, </a:t>
            </a:r>
            <a:r>
              <a:rPr lang="en-US" dirty="0" err="1"/>
              <a:t>aes</a:t>
            </a:r>
            <a:r>
              <a:rPr lang="en-US" dirty="0"/>
              <a:t>(x=x, y=y, </a:t>
            </a:r>
            <a:r>
              <a:rPr lang="en-US" dirty="0" err="1"/>
              <a:t>colour</a:t>
            </a:r>
            <a:r>
              <a:rPr lang="en-US" dirty="0"/>
              <a:t> = p) )  + </a:t>
            </a:r>
          </a:p>
          <a:p>
            <a:r>
              <a:rPr lang="en-US" dirty="0"/>
              <a:t>  </a:t>
            </a:r>
            <a:r>
              <a:rPr lang="en-US" dirty="0" err="1"/>
              <a:t>theme_bw</a:t>
            </a:r>
            <a:r>
              <a:rPr lang="en-US" dirty="0"/>
              <a:t>()+</a:t>
            </a:r>
          </a:p>
          <a:p>
            <a:r>
              <a:rPr lang="en-US" dirty="0"/>
              <a:t>  </a:t>
            </a:r>
            <a:r>
              <a:rPr lang="en-US" dirty="0" err="1"/>
              <a:t>scale_y_continuous</a:t>
            </a:r>
            <a:r>
              <a:rPr lang="en-US" dirty="0"/>
              <a:t>(trans='log10', limits=c(0.01,350), labels=scales::comma)+</a:t>
            </a:r>
          </a:p>
          <a:p>
            <a:r>
              <a:rPr lang="en-US" dirty="0"/>
              <a:t>  </a:t>
            </a:r>
            <a:r>
              <a:rPr lang="en-US" dirty="0" err="1"/>
              <a:t>scale_x_continuous</a:t>
            </a:r>
            <a:r>
              <a:rPr lang="en-US" dirty="0"/>
              <a:t>(trans= 'log10', limits = c(10^6, 10^16))+</a:t>
            </a:r>
          </a:p>
          <a:p>
            <a:r>
              <a:rPr lang="en-US" dirty="0"/>
              <a:t>  </a:t>
            </a:r>
            <a:r>
              <a:rPr lang="en-US" dirty="0" err="1"/>
              <a:t>geom_point</a:t>
            </a:r>
            <a:r>
              <a:rPr lang="en-US" dirty="0"/>
              <a:t>(alpha = 0.08)+</a:t>
            </a:r>
          </a:p>
          <a:p>
            <a:r>
              <a:rPr lang="en-US" dirty="0"/>
              <a:t>  </a:t>
            </a:r>
            <a:r>
              <a:rPr lang="en-US" dirty="0" err="1"/>
              <a:t>scale_colour_manual</a:t>
            </a:r>
            <a:r>
              <a:rPr lang="en-US" dirty="0"/>
              <a:t>(values= c("Moon" = 'gray', "Mars" = 'red', "Earth" = 'blue', "Venus" = 'orange'), </a:t>
            </a:r>
          </a:p>
          <a:p>
            <a:r>
              <a:rPr lang="en-US" dirty="0"/>
              <a:t>                    labels = levels(</a:t>
            </a:r>
            <a:r>
              <a:rPr lang="en-US" dirty="0" err="1"/>
              <a:t>df.velma$p</a:t>
            </a:r>
            <a:r>
              <a:rPr lang="en-US" dirty="0"/>
              <a:t>))+</a:t>
            </a:r>
          </a:p>
          <a:p>
            <a:r>
              <a:rPr lang="en-US" dirty="0"/>
              <a:t>  theme(</a:t>
            </a:r>
            <a:r>
              <a:rPr lang="en-US" dirty="0" err="1"/>
              <a:t>aspect.ratio</a:t>
            </a:r>
            <a:r>
              <a:rPr lang="en-US" dirty="0"/>
              <a:t> = 0.75,</a:t>
            </a:r>
          </a:p>
          <a:p>
            <a:r>
              <a:rPr lang="en-US" dirty="0"/>
              <a:t>        </a:t>
            </a:r>
            <a:r>
              <a:rPr lang="en-US" dirty="0" err="1"/>
              <a:t>axis.text.y</a:t>
            </a:r>
            <a:r>
              <a:rPr lang="en-US" dirty="0"/>
              <a:t> = </a:t>
            </a:r>
            <a:r>
              <a:rPr lang="en-US" dirty="0" err="1"/>
              <a:t>element_blank</a:t>
            </a:r>
            <a:r>
              <a:rPr lang="en-US" dirty="0"/>
              <a:t>(), </a:t>
            </a:r>
          </a:p>
          <a:p>
            <a:r>
              <a:rPr lang="en-US" dirty="0"/>
              <a:t>        </a:t>
            </a:r>
            <a:r>
              <a:rPr lang="en-US" dirty="0" err="1"/>
              <a:t>legend.position</a:t>
            </a:r>
            <a:r>
              <a:rPr lang="en-US" dirty="0"/>
              <a:t> = 'none')+</a:t>
            </a:r>
          </a:p>
          <a:p>
            <a:r>
              <a:rPr lang="en-US" dirty="0"/>
              <a:t>  </a:t>
            </a:r>
            <a:r>
              <a:rPr lang="en-US" dirty="0" err="1"/>
              <a:t>facet_wrap</a:t>
            </a:r>
            <a:r>
              <a:rPr lang="en-US" dirty="0"/>
              <a:t>(~p, </a:t>
            </a:r>
            <a:r>
              <a:rPr lang="en-US" dirty="0" err="1"/>
              <a:t>nrow</a:t>
            </a:r>
            <a:r>
              <a:rPr lang="en-US" dirty="0"/>
              <a:t> = 4)+</a:t>
            </a:r>
          </a:p>
          <a:p>
            <a:r>
              <a:rPr lang="en-US" dirty="0"/>
              <a:t>  labs(x = "Mass (kg)", y = NULL, </a:t>
            </a:r>
            <a:r>
              <a:rPr lang="en-US" dirty="0" err="1"/>
              <a:t>colour</a:t>
            </a:r>
            <a:r>
              <a:rPr lang="en-US" dirty="0"/>
              <a:t> = expression(paste("Density (kg/m"^"3", ")")))</a:t>
            </a:r>
          </a:p>
          <a:p>
            <a:r>
              <a:rPr lang="en-US" dirty="0" err="1"/>
              <a:t>p.mass</a:t>
            </a:r>
            <a:endParaRPr lang="en-US" dirty="0"/>
          </a:p>
          <a:p>
            <a:endParaRPr lang="en-US" dirty="0"/>
          </a:p>
          <a:p>
            <a:r>
              <a:rPr lang="en-US" dirty="0"/>
              <a:t># ---------------------------------------------------------------------</a:t>
            </a:r>
          </a:p>
          <a:p>
            <a:endParaRPr lang="en-US" dirty="0"/>
          </a:p>
          <a:p>
            <a:r>
              <a:rPr lang="en-US" dirty="0"/>
              <a:t>x13 &lt;- </a:t>
            </a:r>
            <a:r>
              <a:rPr lang="en-US" dirty="0" err="1"/>
              <a:t>na.omit</a:t>
            </a:r>
            <a:r>
              <a:rPr lang="en-US" dirty="0"/>
              <a:t>(</a:t>
            </a:r>
            <a:r>
              <a:rPr lang="en-US" dirty="0" err="1"/>
              <a:t>L_stat$IntVel.kms</a:t>
            </a:r>
            <a:r>
              <a:rPr lang="en-US" dirty="0"/>
              <a:t>/1000)</a:t>
            </a:r>
          </a:p>
          <a:p>
            <a:endParaRPr lang="en-US" dirty="0"/>
          </a:p>
          <a:p>
            <a:r>
              <a:rPr lang="en-US" dirty="0" err="1"/>
              <a:t>df.angle</a:t>
            </a:r>
            <a:r>
              <a:rPr lang="en-US" dirty="0"/>
              <a:t> &lt;- </a:t>
            </a:r>
            <a:r>
              <a:rPr lang="en-US" dirty="0" err="1"/>
              <a:t>data.frame</a:t>
            </a:r>
            <a:r>
              <a:rPr lang="en-US" dirty="0"/>
              <a:t>(</a:t>
            </a:r>
          </a:p>
          <a:p>
            <a:r>
              <a:rPr lang="en-US" dirty="0"/>
              <a:t>  "x" = factor(c(x13, x1, x2, x3)),</a:t>
            </a:r>
          </a:p>
          <a:p>
            <a:r>
              <a:rPr lang="en-US" dirty="0"/>
              <a:t>  "y" = c(y10, y1, y2, y3),</a:t>
            </a:r>
          </a:p>
          <a:p>
            <a:r>
              <a:rPr lang="en-US" dirty="0"/>
              <a:t>  "p" = factor(</a:t>
            </a:r>
          </a:p>
          <a:p>
            <a:r>
              <a:rPr lang="en-US" dirty="0"/>
              <a:t>    c(</a:t>
            </a:r>
          </a:p>
          <a:p>
            <a:r>
              <a:rPr lang="en-US" dirty="0"/>
              <a:t>      rep("Moon", length(y10)),</a:t>
            </a:r>
          </a:p>
          <a:p>
            <a:r>
              <a:rPr lang="en-US" dirty="0"/>
              <a:t>      rep("Mars", length(y1)), </a:t>
            </a:r>
          </a:p>
          <a:p>
            <a:r>
              <a:rPr lang="en-US" dirty="0"/>
              <a:t>      rep("Earth", length(y2)), </a:t>
            </a:r>
          </a:p>
          <a:p>
            <a:r>
              <a:rPr lang="en-US" dirty="0"/>
              <a:t>      rep("Venus", length(y3))), </a:t>
            </a:r>
          </a:p>
          <a:p>
            <a:r>
              <a:rPr lang="en-US" dirty="0"/>
              <a:t>    levels = c("Moon", "Mars", "Earth", "Venus"),</a:t>
            </a:r>
          </a:p>
          <a:p>
            <a:r>
              <a:rPr lang="en-US" dirty="0"/>
              <a:t>    labels = c("Moon", "Mars", "Earth", "Venus"))</a:t>
            </a:r>
          </a:p>
          <a:p>
            <a:r>
              <a:rPr lang="en-US" dirty="0"/>
              <a:t>)</a:t>
            </a:r>
          </a:p>
          <a:p>
            <a:endParaRPr lang="en-US" dirty="0"/>
          </a:p>
          <a:p>
            <a:r>
              <a:rPr lang="en-US" dirty="0"/>
              <a:t># Basic violin plot</a:t>
            </a:r>
          </a:p>
          <a:p>
            <a:endParaRPr lang="en-US" dirty="0"/>
          </a:p>
          <a:p>
            <a:r>
              <a:rPr lang="en-US" dirty="0"/>
              <a:t>p &lt;- </a:t>
            </a:r>
            <a:r>
              <a:rPr lang="en-US" dirty="0" err="1"/>
              <a:t>ggplot</a:t>
            </a:r>
            <a:r>
              <a:rPr lang="en-US" dirty="0"/>
              <a:t>(</a:t>
            </a:r>
            <a:r>
              <a:rPr lang="en-US" dirty="0" err="1"/>
              <a:t>df.angle</a:t>
            </a:r>
            <a:r>
              <a:rPr lang="en-US" dirty="0"/>
              <a:t>, </a:t>
            </a:r>
            <a:r>
              <a:rPr lang="en-US" dirty="0" err="1"/>
              <a:t>aes</a:t>
            </a:r>
            <a:r>
              <a:rPr lang="en-US" dirty="0"/>
              <a:t>(x=x, y=y, fill = p) )  + </a:t>
            </a:r>
          </a:p>
          <a:p>
            <a:r>
              <a:rPr lang="en-US" dirty="0"/>
              <a:t>  </a:t>
            </a:r>
            <a:r>
              <a:rPr lang="en-US" dirty="0" err="1"/>
              <a:t>theme_bw</a:t>
            </a:r>
            <a:r>
              <a:rPr lang="en-US" dirty="0"/>
              <a:t>()+</a:t>
            </a:r>
          </a:p>
          <a:p>
            <a:r>
              <a:rPr lang="en-US" dirty="0"/>
              <a:t>  </a:t>
            </a:r>
            <a:r>
              <a:rPr lang="en-US" dirty="0" err="1"/>
              <a:t>scale_y_continuous</a:t>
            </a:r>
            <a:r>
              <a:rPr lang="en-US" dirty="0"/>
              <a:t>(trans='log10', limits=c(0.01,350), labels=scales::comma) +</a:t>
            </a:r>
          </a:p>
          <a:p>
            <a:r>
              <a:rPr lang="en-US" dirty="0"/>
              <a:t>  </a:t>
            </a:r>
            <a:r>
              <a:rPr lang="en-US" dirty="0" err="1"/>
              <a:t>geom_violin</a:t>
            </a:r>
            <a:r>
              <a:rPr lang="en-US" dirty="0"/>
              <a:t>(position = 'identity', alpha = 0.25, </a:t>
            </a:r>
            <a:r>
              <a:rPr lang="en-US" dirty="0" err="1"/>
              <a:t>colour</a:t>
            </a:r>
            <a:r>
              <a:rPr lang="en-US" dirty="0"/>
              <a:t> = 'black')+</a:t>
            </a:r>
          </a:p>
          <a:p>
            <a:r>
              <a:rPr lang="en-US" dirty="0"/>
              <a:t>  </a:t>
            </a:r>
            <a:r>
              <a:rPr lang="en-US" dirty="0" err="1"/>
              <a:t>scale_fill_manual</a:t>
            </a:r>
            <a:r>
              <a:rPr lang="en-US" dirty="0"/>
              <a:t>(values= c("Moon" = 'gray', "Mars" = 'red', "Earth" = 'blue', "Venus" = 'orange'), </a:t>
            </a:r>
          </a:p>
          <a:p>
            <a:r>
              <a:rPr lang="en-US" dirty="0"/>
              <a:t>                    labels = levels(</a:t>
            </a:r>
            <a:r>
              <a:rPr lang="en-US" dirty="0" err="1"/>
              <a:t>df.velma$p</a:t>
            </a:r>
            <a:r>
              <a:rPr lang="en-US" dirty="0"/>
              <a:t>))+</a:t>
            </a:r>
          </a:p>
          <a:p>
            <a:r>
              <a:rPr lang="en-US" dirty="0"/>
              <a:t>  theme(</a:t>
            </a:r>
            <a:r>
              <a:rPr lang="en-US" dirty="0" err="1"/>
              <a:t>legend.position</a:t>
            </a:r>
            <a:r>
              <a:rPr lang="en-US" dirty="0"/>
              <a:t> = "none", </a:t>
            </a:r>
            <a:r>
              <a:rPr lang="en-US" dirty="0" err="1"/>
              <a:t>aspect.ratio</a:t>
            </a:r>
            <a:r>
              <a:rPr lang="en-US" dirty="0"/>
              <a:t> = 0.75)+</a:t>
            </a:r>
          </a:p>
          <a:p>
            <a:r>
              <a:rPr lang="en-US" dirty="0"/>
              <a:t>  </a:t>
            </a:r>
            <a:r>
              <a:rPr lang="en-US" dirty="0" err="1"/>
              <a:t>facet_wrap</a:t>
            </a:r>
            <a:r>
              <a:rPr lang="en-US" dirty="0"/>
              <a:t>(~p, </a:t>
            </a:r>
            <a:r>
              <a:rPr lang="en-US" dirty="0" err="1"/>
              <a:t>nrow</a:t>
            </a:r>
            <a:r>
              <a:rPr lang="en-US" dirty="0"/>
              <a:t> = 4)+</a:t>
            </a:r>
          </a:p>
          <a:p>
            <a:r>
              <a:rPr lang="en-US" dirty="0"/>
              <a:t>  labs(x = "Velocity (km/s)", y = "Final Crater Diameter (km)")</a:t>
            </a:r>
          </a:p>
          <a:p>
            <a:r>
              <a:rPr lang="en-US" dirty="0"/>
              <a:t>p</a:t>
            </a:r>
          </a:p>
          <a:p>
            <a:endParaRPr lang="en-US" dirty="0"/>
          </a:p>
          <a:p>
            <a:r>
              <a:rPr lang="en-US" dirty="0"/>
              <a:t># ---------------------------------------------------------------------</a:t>
            </a:r>
          </a:p>
          <a:p>
            <a:endParaRPr lang="en-US" dirty="0"/>
          </a:p>
          <a:p>
            <a:r>
              <a:rPr lang="en-US" dirty="0"/>
              <a:t>x14 &lt;- </a:t>
            </a:r>
            <a:r>
              <a:rPr lang="en-US" dirty="0" err="1"/>
              <a:t>na.omit</a:t>
            </a:r>
            <a:r>
              <a:rPr lang="en-US" dirty="0"/>
              <a:t>(</a:t>
            </a:r>
            <a:r>
              <a:rPr lang="en-US" dirty="0" err="1"/>
              <a:t>L_stat$PanFact</a:t>
            </a:r>
            <a:r>
              <a:rPr lang="en-US" dirty="0"/>
              <a:t>)</a:t>
            </a:r>
          </a:p>
          <a:p>
            <a:r>
              <a:rPr lang="en-US" dirty="0"/>
              <a:t>x15 = </a:t>
            </a:r>
            <a:r>
              <a:rPr lang="en-US" dirty="0" err="1"/>
              <a:t>na.omit</a:t>
            </a:r>
            <a:r>
              <a:rPr lang="en-US" dirty="0"/>
              <a:t>(</a:t>
            </a:r>
            <a:r>
              <a:rPr lang="en-US" dirty="0" err="1"/>
              <a:t>M_brk$PanFact</a:t>
            </a:r>
            <a:r>
              <a:rPr lang="en-US" dirty="0"/>
              <a:t>)</a:t>
            </a:r>
          </a:p>
          <a:p>
            <a:r>
              <a:rPr lang="en-US" dirty="0"/>
              <a:t>x16 = </a:t>
            </a:r>
            <a:r>
              <a:rPr lang="en-US" dirty="0" err="1"/>
              <a:t>na.omit</a:t>
            </a:r>
            <a:r>
              <a:rPr lang="en-US" dirty="0"/>
              <a:t>(</a:t>
            </a:r>
            <a:r>
              <a:rPr lang="en-US" dirty="0" err="1"/>
              <a:t>E_brk$PanFact</a:t>
            </a:r>
            <a:r>
              <a:rPr lang="en-US" dirty="0"/>
              <a:t>)</a:t>
            </a:r>
          </a:p>
          <a:p>
            <a:r>
              <a:rPr lang="en-US" dirty="0"/>
              <a:t>x17 = </a:t>
            </a:r>
            <a:r>
              <a:rPr lang="en-US" dirty="0" err="1"/>
              <a:t>na.omit</a:t>
            </a:r>
            <a:r>
              <a:rPr lang="en-US" dirty="0"/>
              <a:t>(</a:t>
            </a:r>
            <a:r>
              <a:rPr lang="en-US" dirty="0" err="1"/>
              <a:t>M_brk$PanFact</a:t>
            </a:r>
            <a:r>
              <a:rPr lang="en-US" dirty="0"/>
              <a:t>)</a:t>
            </a:r>
          </a:p>
          <a:p>
            <a:endParaRPr lang="en-US" dirty="0"/>
          </a:p>
          <a:p>
            <a:endParaRPr lang="en-US" dirty="0"/>
          </a:p>
          <a:p>
            <a:r>
              <a:rPr lang="en-US" dirty="0" err="1"/>
              <a:t>df.panfact</a:t>
            </a:r>
            <a:r>
              <a:rPr lang="en-US" dirty="0"/>
              <a:t> &lt;- </a:t>
            </a:r>
            <a:r>
              <a:rPr lang="en-US" dirty="0" err="1"/>
              <a:t>data.frame</a:t>
            </a:r>
            <a:r>
              <a:rPr lang="en-US" dirty="0"/>
              <a:t>(</a:t>
            </a:r>
          </a:p>
          <a:p>
            <a:r>
              <a:rPr lang="en-US" dirty="0"/>
              <a:t>  "x" = c(x14, x15, x16, x17),</a:t>
            </a:r>
          </a:p>
          <a:p>
            <a:r>
              <a:rPr lang="en-US" dirty="0"/>
              <a:t>  "y" = c(y10, y1, y2, y3),</a:t>
            </a:r>
          </a:p>
          <a:p>
            <a:r>
              <a:rPr lang="en-US" dirty="0"/>
              <a:t>  "p" = factor(</a:t>
            </a:r>
          </a:p>
          <a:p>
            <a:r>
              <a:rPr lang="en-US" dirty="0"/>
              <a:t>    c(</a:t>
            </a:r>
          </a:p>
          <a:p>
            <a:r>
              <a:rPr lang="en-US" dirty="0"/>
              <a:t>      rep("Moon", length(y10)),</a:t>
            </a:r>
          </a:p>
          <a:p>
            <a:r>
              <a:rPr lang="en-US" dirty="0"/>
              <a:t>      rep("Mars", length(y7)), </a:t>
            </a:r>
          </a:p>
          <a:p>
            <a:r>
              <a:rPr lang="en-US" dirty="0"/>
              <a:t>      rep("Earth", length(y8)), </a:t>
            </a:r>
          </a:p>
          <a:p>
            <a:r>
              <a:rPr lang="en-US" dirty="0"/>
              <a:t>      rep("Venus", length(y9))), </a:t>
            </a:r>
          </a:p>
          <a:p>
            <a:r>
              <a:rPr lang="en-US" dirty="0"/>
              <a:t>    levels = c("Moon", "Mars", "Earth", "Venus"),</a:t>
            </a:r>
          </a:p>
          <a:p>
            <a:r>
              <a:rPr lang="en-US" dirty="0"/>
              <a:t>    labels = c("Moon", "Mars", "Earth", "Venus")),</a:t>
            </a:r>
          </a:p>
          <a:p>
            <a:r>
              <a:rPr lang="en-US" dirty="0"/>
              <a:t>  "d" = factor(</a:t>
            </a:r>
          </a:p>
          <a:p>
            <a:r>
              <a:rPr lang="en-US" dirty="0"/>
              <a:t>    c(</a:t>
            </a:r>
          </a:p>
          <a:p>
            <a:r>
              <a:rPr lang="en-US" dirty="0"/>
              <a:t>      </a:t>
            </a:r>
            <a:r>
              <a:rPr lang="en-US" dirty="0" err="1"/>
              <a:t>na.omit</a:t>
            </a:r>
            <a:r>
              <a:rPr lang="en-US" dirty="0"/>
              <a:t>(</a:t>
            </a:r>
            <a:r>
              <a:rPr lang="en-US" dirty="0" err="1"/>
              <a:t>L_stat$PanFact</a:t>
            </a:r>
            <a:r>
              <a:rPr lang="en-US" dirty="0"/>
              <a:t>),</a:t>
            </a:r>
          </a:p>
          <a:p>
            <a:r>
              <a:rPr lang="en-US" dirty="0"/>
              <a:t>      </a:t>
            </a:r>
            <a:r>
              <a:rPr lang="en-US" dirty="0" err="1"/>
              <a:t>na.omit</a:t>
            </a:r>
            <a:r>
              <a:rPr lang="en-US" dirty="0"/>
              <a:t>(</a:t>
            </a:r>
            <a:r>
              <a:rPr lang="en-US" dirty="0" err="1"/>
              <a:t>M_brk$PanFact</a:t>
            </a:r>
            <a:r>
              <a:rPr lang="en-US" dirty="0"/>
              <a:t>),</a:t>
            </a:r>
          </a:p>
          <a:p>
            <a:r>
              <a:rPr lang="en-US" dirty="0"/>
              <a:t>      </a:t>
            </a:r>
            <a:r>
              <a:rPr lang="en-US" dirty="0" err="1"/>
              <a:t>na.omit</a:t>
            </a:r>
            <a:r>
              <a:rPr lang="en-US" dirty="0"/>
              <a:t>(</a:t>
            </a:r>
            <a:r>
              <a:rPr lang="en-US" dirty="0" err="1"/>
              <a:t>E_brk$PanFact</a:t>
            </a:r>
            <a:r>
              <a:rPr lang="en-US" dirty="0"/>
              <a:t>),</a:t>
            </a:r>
          </a:p>
          <a:p>
            <a:r>
              <a:rPr lang="en-US" dirty="0"/>
              <a:t>      </a:t>
            </a:r>
            <a:r>
              <a:rPr lang="en-US" dirty="0" err="1"/>
              <a:t>na.omit</a:t>
            </a:r>
            <a:r>
              <a:rPr lang="en-US" dirty="0"/>
              <a:t>(</a:t>
            </a:r>
            <a:r>
              <a:rPr lang="en-US" dirty="0" err="1"/>
              <a:t>M_brk$PanFact</a:t>
            </a:r>
            <a:r>
              <a:rPr lang="en-US" dirty="0"/>
              <a:t>)</a:t>
            </a:r>
          </a:p>
          <a:p>
            <a:r>
              <a:rPr lang="en-US" dirty="0"/>
              <a:t>  )</a:t>
            </a:r>
          </a:p>
          <a:p>
            <a:r>
              <a:rPr lang="en-US" dirty="0"/>
              <a:t>))</a:t>
            </a:r>
          </a:p>
          <a:p>
            <a:endParaRPr lang="en-US" dirty="0"/>
          </a:p>
          <a:p>
            <a:r>
              <a:rPr lang="en-US" dirty="0" err="1"/>
              <a:t>p.panfact</a:t>
            </a:r>
            <a:r>
              <a:rPr lang="en-US" dirty="0"/>
              <a:t> &lt;- </a:t>
            </a:r>
            <a:r>
              <a:rPr lang="en-US" dirty="0" err="1"/>
              <a:t>ggplot</a:t>
            </a:r>
            <a:r>
              <a:rPr lang="en-US" dirty="0"/>
              <a:t>(</a:t>
            </a:r>
            <a:r>
              <a:rPr lang="en-US" dirty="0" err="1"/>
              <a:t>df.panfact</a:t>
            </a:r>
            <a:r>
              <a:rPr lang="en-US" dirty="0"/>
              <a:t>, </a:t>
            </a:r>
            <a:r>
              <a:rPr lang="en-US" dirty="0" err="1"/>
              <a:t>aes</a:t>
            </a:r>
            <a:r>
              <a:rPr lang="en-US" dirty="0"/>
              <a:t>(x=x, y=y, </a:t>
            </a:r>
            <a:r>
              <a:rPr lang="en-US" dirty="0" err="1"/>
              <a:t>colour</a:t>
            </a:r>
            <a:r>
              <a:rPr lang="en-US" dirty="0"/>
              <a:t> = p) )  + </a:t>
            </a:r>
          </a:p>
          <a:p>
            <a:r>
              <a:rPr lang="en-US" dirty="0"/>
              <a:t>  </a:t>
            </a:r>
            <a:r>
              <a:rPr lang="en-US" dirty="0" err="1"/>
              <a:t>theme_bw</a:t>
            </a:r>
            <a:r>
              <a:rPr lang="en-US" dirty="0"/>
              <a:t>()+</a:t>
            </a:r>
          </a:p>
          <a:p>
            <a:r>
              <a:rPr lang="en-US" dirty="0"/>
              <a:t>  </a:t>
            </a:r>
            <a:r>
              <a:rPr lang="en-US" dirty="0" err="1"/>
              <a:t>scale_y_continuous</a:t>
            </a:r>
            <a:r>
              <a:rPr lang="en-US" dirty="0"/>
              <a:t>(trans='log10', limits=c(0.01,350), labels=scales::comma)+</a:t>
            </a:r>
          </a:p>
          <a:p>
            <a:r>
              <a:rPr lang="en-US" dirty="0"/>
              <a:t>  </a:t>
            </a:r>
            <a:r>
              <a:rPr lang="en-US" dirty="0" err="1"/>
              <a:t>scale_x_continuous</a:t>
            </a:r>
            <a:r>
              <a:rPr lang="en-US" dirty="0"/>
              <a:t>(limits = c(0, 50))+</a:t>
            </a:r>
          </a:p>
          <a:p>
            <a:r>
              <a:rPr lang="en-US" dirty="0"/>
              <a:t>  </a:t>
            </a:r>
            <a:r>
              <a:rPr lang="en-US" dirty="0" err="1"/>
              <a:t>geom_point</a:t>
            </a:r>
            <a:r>
              <a:rPr lang="en-US" dirty="0"/>
              <a:t>(alpha = 0.25)+</a:t>
            </a:r>
          </a:p>
          <a:p>
            <a:r>
              <a:rPr lang="en-US" dirty="0"/>
              <a:t>  </a:t>
            </a:r>
            <a:r>
              <a:rPr lang="en-US" dirty="0" err="1"/>
              <a:t>scale_colour_manual</a:t>
            </a:r>
            <a:r>
              <a:rPr lang="en-US" dirty="0"/>
              <a:t>(values= c("Moon" = 'gray', "Mars" = 'red', "Earth" = 'blue', "Venus" = 'orange'), </a:t>
            </a:r>
          </a:p>
          <a:p>
            <a:r>
              <a:rPr lang="en-US" dirty="0"/>
              <a:t>                      labels = levels(</a:t>
            </a:r>
            <a:r>
              <a:rPr lang="en-US" dirty="0" err="1"/>
              <a:t>df.velma$p</a:t>
            </a:r>
            <a:r>
              <a:rPr lang="en-US" dirty="0"/>
              <a:t>))+</a:t>
            </a:r>
          </a:p>
          <a:p>
            <a:r>
              <a:rPr lang="en-US" dirty="0"/>
              <a:t>  theme(</a:t>
            </a:r>
            <a:r>
              <a:rPr lang="en-US" dirty="0" err="1"/>
              <a:t>aspect.ratio</a:t>
            </a:r>
            <a:r>
              <a:rPr lang="en-US" dirty="0"/>
              <a:t> = 0.75,</a:t>
            </a:r>
          </a:p>
          <a:p>
            <a:r>
              <a:rPr lang="en-US" dirty="0"/>
              <a:t>        </a:t>
            </a:r>
            <a:r>
              <a:rPr lang="en-US" dirty="0" err="1"/>
              <a:t>axis.text.y</a:t>
            </a:r>
            <a:r>
              <a:rPr lang="en-US" dirty="0"/>
              <a:t> = </a:t>
            </a:r>
            <a:r>
              <a:rPr lang="en-US" dirty="0" err="1"/>
              <a:t>element_blank</a:t>
            </a:r>
            <a:r>
              <a:rPr lang="en-US" dirty="0"/>
              <a:t>(), </a:t>
            </a:r>
          </a:p>
          <a:p>
            <a:r>
              <a:rPr lang="en-US" dirty="0"/>
              <a:t>        </a:t>
            </a:r>
            <a:r>
              <a:rPr lang="en-US" dirty="0" err="1"/>
              <a:t>legend.position</a:t>
            </a:r>
            <a:r>
              <a:rPr lang="en-US" dirty="0"/>
              <a:t> = 'none')+</a:t>
            </a:r>
          </a:p>
          <a:p>
            <a:r>
              <a:rPr lang="en-US" dirty="0"/>
              <a:t>  </a:t>
            </a:r>
            <a:r>
              <a:rPr lang="en-US" dirty="0" err="1"/>
              <a:t>facet_wrap</a:t>
            </a:r>
            <a:r>
              <a:rPr lang="en-US" dirty="0"/>
              <a:t>(~p, </a:t>
            </a:r>
            <a:r>
              <a:rPr lang="en-US" dirty="0" err="1"/>
              <a:t>nrow</a:t>
            </a:r>
            <a:r>
              <a:rPr lang="en-US" dirty="0"/>
              <a:t> = 4)+</a:t>
            </a:r>
          </a:p>
          <a:p>
            <a:r>
              <a:rPr lang="en-US" dirty="0"/>
              <a:t>  labs(x = "Pancake Factor", y = NULL, </a:t>
            </a:r>
            <a:r>
              <a:rPr lang="en-US" dirty="0" err="1"/>
              <a:t>colour</a:t>
            </a:r>
            <a:r>
              <a:rPr lang="en-US" dirty="0"/>
              <a:t> = expression(paste("Density (kg/m"^"3", ")")))</a:t>
            </a:r>
          </a:p>
          <a:p>
            <a:r>
              <a:rPr lang="en-US" dirty="0" err="1"/>
              <a:t>p.panfact</a:t>
            </a:r>
            <a:endParaRPr lang="en-US" dirty="0"/>
          </a:p>
          <a:p>
            <a:endParaRPr lang="en-US" dirty="0"/>
          </a:p>
          <a:p>
            <a:r>
              <a:rPr lang="en-US" dirty="0"/>
              <a:t># ---------------------------------------------------------------------</a:t>
            </a:r>
          </a:p>
          <a:p>
            <a:r>
              <a:rPr lang="en-US" dirty="0"/>
              <a:t># ---------------------------------------------------------------------</a:t>
            </a:r>
          </a:p>
        </p:txBody>
      </p:sp>
      <p:sp>
        <p:nvSpPr>
          <p:cNvPr id="4" name="Slide Number Placeholder 3"/>
          <p:cNvSpPr>
            <a:spLocks noGrp="1"/>
          </p:cNvSpPr>
          <p:nvPr>
            <p:ph type="sldNum" sz="quarter" idx="5"/>
          </p:nvPr>
        </p:nvSpPr>
        <p:spPr/>
        <p:txBody>
          <a:bodyPr/>
          <a:lstStyle/>
          <a:p>
            <a:fld id="{AD538517-6F73-4F27-8481-16B86AF349FC}" type="slidenum">
              <a:rPr lang="en-US" smtClean="0"/>
              <a:t>14</a:t>
            </a:fld>
            <a:endParaRPr lang="en-US"/>
          </a:p>
        </p:txBody>
      </p:sp>
    </p:spTree>
    <p:extLst>
      <p:ext uri="{BB962C8B-B14F-4D97-AF65-F5344CB8AC3E}">
        <p14:creationId xmlns:p14="http://schemas.microsoft.com/office/powerpoint/2010/main" val="3341038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dirty="0"/>
              <a:t>Ablation (pop1)</a:t>
            </a:r>
          </a:p>
        </p:txBody>
      </p:sp>
      <p:sp>
        <p:nvSpPr>
          <p:cNvPr id="4" name="Slide Number Placeholder 3"/>
          <p:cNvSpPr>
            <a:spLocks noGrp="1"/>
          </p:cNvSpPr>
          <p:nvPr>
            <p:ph type="sldNum" sz="quarter" idx="5"/>
          </p:nvPr>
        </p:nvSpPr>
        <p:spPr/>
        <p:txBody>
          <a:bodyPr/>
          <a:lstStyle/>
          <a:p>
            <a:fld id="{AD538517-6F73-4F27-8481-16B86AF349FC}" type="slidenum">
              <a:rPr lang="en-US" smtClean="0"/>
              <a:t>28</a:t>
            </a:fld>
            <a:endParaRPr lang="en-US"/>
          </a:p>
        </p:txBody>
      </p:sp>
    </p:spTree>
    <p:extLst>
      <p:ext uri="{BB962C8B-B14F-4D97-AF65-F5344CB8AC3E}">
        <p14:creationId xmlns:p14="http://schemas.microsoft.com/office/powerpoint/2010/main" val="422217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36788" y="1143000"/>
            <a:ext cx="2384425" cy="3086100"/>
          </a:xfrm>
        </p:spPr>
      </p:sp>
      <p:sp>
        <p:nvSpPr>
          <p:cNvPr id="3" name="Notes Placeholder 2"/>
          <p:cNvSpPr>
            <a:spLocks noGrp="1"/>
          </p:cNvSpPr>
          <p:nvPr>
            <p:ph type="body" idx="1"/>
          </p:nvPr>
        </p:nvSpPr>
        <p:spPr/>
        <p:txBody>
          <a:bodyPr/>
          <a:lstStyle/>
          <a:p>
            <a:r>
              <a:rPr lang="en-US" dirty="0"/>
              <a:t>Ablation &amp; breakup (pop2)</a:t>
            </a:r>
          </a:p>
        </p:txBody>
      </p:sp>
      <p:sp>
        <p:nvSpPr>
          <p:cNvPr id="4" name="Slide Number Placeholder 3"/>
          <p:cNvSpPr>
            <a:spLocks noGrp="1"/>
          </p:cNvSpPr>
          <p:nvPr>
            <p:ph type="sldNum" sz="quarter" idx="5"/>
          </p:nvPr>
        </p:nvSpPr>
        <p:spPr/>
        <p:txBody>
          <a:bodyPr/>
          <a:lstStyle/>
          <a:p>
            <a:fld id="{AD538517-6F73-4F27-8481-16B86AF349FC}" type="slidenum">
              <a:rPr lang="en-US" smtClean="0"/>
              <a:t>29</a:t>
            </a:fld>
            <a:endParaRPr lang="en-US"/>
          </a:p>
        </p:txBody>
      </p:sp>
    </p:spTree>
    <p:extLst>
      <p:ext uri="{BB962C8B-B14F-4D97-AF65-F5344CB8AC3E}">
        <p14:creationId xmlns:p14="http://schemas.microsoft.com/office/powerpoint/2010/main" val="2306353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31720" y="6584530"/>
            <a:ext cx="26426160" cy="14007253"/>
          </a:xfrm>
        </p:spPr>
        <p:txBody>
          <a:bodyPr anchor="b"/>
          <a:lstStyle>
            <a:lvl1pPr algn="ctr">
              <a:defRPr sz="20400"/>
            </a:lvl1pPr>
          </a:lstStyle>
          <a:p>
            <a:r>
              <a:rPr lang="en-US"/>
              <a:t>Click to edit Master title style</a:t>
            </a:r>
            <a:endParaRPr lang="en-US" dirty="0"/>
          </a:p>
        </p:txBody>
      </p:sp>
      <p:sp>
        <p:nvSpPr>
          <p:cNvPr id="3" name="Subtitle 2"/>
          <p:cNvSpPr>
            <a:spLocks noGrp="1"/>
          </p:cNvSpPr>
          <p:nvPr>
            <p:ph type="subTitle" idx="1"/>
          </p:nvPr>
        </p:nvSpPr>
        <p:spPr>
          <a:xfrm>
            <a:off x="3886200" y="21131956"/>
            <a:ext cx="23317200" cy="9713804"/>
          </a:xfrm>
        </p:spPr>
        <p:txBody>
          <a:bodyPr/>
          <a:lstStyle>
            <a:lvl1pPr marL="0" indent="0" algn="ctr">
              <a:buNone/>
              <a:defRPr sz="8160"/>
            </a:lvl1pPr>
            <a:lvl2pPr marL="1554480" indent="0" algn="ctr">
              <a:buNone/>
              <a:defRPr sz="6800"/>
            </a:lvl2pPr>
            <a:lvl3pPr marL="3108960" indent="0" algn="ctr">
              <a:buNone/>
              <a:defRPr sz="6120"/>
            </a:lvl3pPr>
            <a:lvl4pPr marL="4663440" indent="0" algn="ctr">
              <a:buNone/>
              <a:defRPr sz="5440"/>
            </a:lvl4pPr>
            <a:lvl5pPr marL="6217920" indent="0" algn="ctr">
              <a:buNone/>
              <a:defRPr sz="5440"/>
            </a:lvl5pPr>
            <a:lvl6pPr marL="7772400" indent="0" algn="ctr">
              <a:buNone/>
              <a:defRPr sz="5440"/>
            </a:lvl6pPr>
            <a:lvl7pPr marL="9326880" indent="0" algn="ctr">
              <a:buNone/>
              <a:defRPr sz="5440"/>
            </a:lvl7pPr>
            <a:lvl8pPr marL="10881360" indent="0" algn="ctr">
              <a:buNone/>
              <a:defRPr sz="5440"/>
            </a:lvl8pPr>
            <a:lvl9pPr marL="12435840" indent="0" algn="ctr">
              <a:buNone/>
              <a:defRPr sz="5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C2F6374-C06A-4BD2-A5BF-DB54D4158203}"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2054821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2F6374-C06A-4BD2-A5BF-DB54D4158203}"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889372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2248497" y="2142067"/>
            <a:ext cx="6703695"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137412" y="2142067"/>
            <a:ext cx="19722465"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2F6374-C06A-4BD2-A5BF-DB54D4158203}"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150377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2F6374-C06A-4BD2-A5BF-DB54D4158203}"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2260684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21219" y="10030472"/>
            <a:ext cx="26814780" cy="16736057"/>
          </a:xfrm>
        </p:spPr>
        <p:txBody>
          <a:bodyPr anchor="b"/>
          <a:lstStyle>
            <a:lvl1pPr>
              <a:defRPr sz="20400"/>
            </a:lvl1pPr>
          </a:lstStyle>
          <a:p>
            <a:r>
              <a:rPr lang="en-US"/>
              <a:t>Click to edit Master title style</a:t>
            </a:r>
            <a:endParaRPr lang="en-US" dirty="0"/>
          </a:p>
        </p:txBody>
      </p:sp>
      <p:sp>
        <p:nvSpPr>
          <p:cNvPr id="3" name="Text Placeholder 2"/>
          <p:cNvSpPr>
            <a:spLocks noGrp="1"/>
          </p:cNvSpPr>
          <p:nvPr>
            <p:ph type="body" idx="1"/>
          </p:nvPr>
        </p:nvSpPr>
        <p:spPr>
          <a:xfrm>
            <a:off x="2121219" y="26924858"/>
            <a:ext cx="26814780" cy="8801097"/>
          </a:xfrm>
        </p:spPr>
        <p:txBody>
          <a:bodyPr/>
          <a:lstStyle>
            <a:lvl1pPr marL="0" indent="0">
              <a:buNone/>
              <a:defRPr sz="8160">
                <a:solidFill>
                  <a:schemeClr val="tx1"/>
                </a:solidFill>
              </a:defRPr>
            </a:lvl1pPr>
            <a:lvl2pPr marL="1554480" indent="0">
              <a:buNone/>
              <a:defRPr sz="6800">
                <a:solidFill>
                  <a:schemeClr val="tx1">
                    <a:tint val="75000"/>
                  </a:schemeClr>
                </a:solidFill>
              </a:defRPr>
            </a:lvl2pPr>
            <a:lvl3pPr marL="3108960" indent="0">
              <a:buNone/>
              <a:defRPr sz="6120">
                <a:solidFill>
                  <a:schemeClr val="tx1">
                    <a:tint val="75000"/>
                  </a:schemeClr>
                </a:solidFill>
              </a:defRPr>
            </a:lvl3pPr>
            <a:lvl4pPr marL="4663440" indent="0">
              <a:buNone/>
              <a:defRPr sz="5440">
                <a:solidFill>
                  <a:schemeClr val="tx1">
                    <a:tint val="75000"/>
                  </a:schemeClr>
                </a:solidFill>
              </a:defRPr>
            </a:lvl4pPr>
            <a:lvl5pPr marL="6217920" indent="0">
              <a:buNone/>
              <a:defRPr sz="5440">
                <a:solidFill>
                  <a:schemeClr val="tx1">
                    <a:tint val="75000"/>
                  </a:schemeClr>
                </a:solidFill>
              </a:defRPr>
            </a:lvl5pPr>
            <a:lvl6pPr marL="7772400" indent="0">
              <a:buNone/>
              <a:defRPr sz="5440">
                <a:solidFill>
                  <a:schemeClr val="tx1">
                    <a:tint val="75000"/>
                  </a:schemeClr>
                </a:solidFill>
              </a:defRPr>
            </a:lvl6pPr>
            <a:lvl7pPr marL="9326880" indent="0">
              <a:buNone/>
              <a:defRPr sz="5440">
                <a:solidFill>
                  <a:schemeClr val="tx1">
                    <a:tint val="75000"/>
                  </a:schemeClr>
                </a:solidFill>
              </a:defRPr>
            </a:lvl7pPr>
            <a:lvl8pPr marL="10881360" indent="0">
              <a:buNone/>
              <a:defRPr sz="5440">
                <a:solidFill>
                  <a:schemeClr val="tx1">
                    <a:tint val="75000"/>
                  </a:schemeClr>
                </a:solidFill>
              </a:defRPr>
            </a:lvl8pPr>
            <a:lvl9pPr marL="12435840" indent="0">
              <a:buNone/>
              <a:defRPr sz="54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C2F6374-C06A-4BD2-A5BF-DB54D4158203}" type="datetimeFigureOut">
              <a:rPr lang="en-US" smtClean="0"/>
              <a:t>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1426131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137410" y="10710333"/>
            <a:ext cx="1321308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739110" y="10710333"/>
            <a:ext cx="1321308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2F6374-C06A-4BD2-A5BF-DB54D4158203}" type="datetimeFigureOut">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981500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41459" y="2142076"/>
            <a:ext cx="2681478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141463" y="9862823"/>
            <a:ext cx="13152356" cy="4833617"/>
          </a:xfrm>
        </p:spPr>
        <p:txBody>
          <a:bodyPr anchor="b"/>
          <a:lstStyle>
            <a:lvl1pPr marL="0" indent="0">
              <a:buNone/>
              <a:defRPr sz="8160" b="1"/>
            </a:lvl1pPr>
            <a:lvl2pPr marL="1554480" indent="0">
              <a:buNone/>
              <a:defRPr sz="6800" b="1"/>
            </a:lvl2pPr>
            <a:lvl3pPr marL="3108960" indent="0">
              <a:buNone/>
              <a:defRPr sz="6120" b="1"/>
            </a:lvl3pPr>
            <a:lvl4pPr marL="4663440" indent="0">
              <a:buNone/>
              <a:defRPr sz="5440" b="1"/>
            </a:lvl4pPr>
            <a:lvl5pPr marL="6217920" indent="0">
              <a:buNone/>
              <a:defRPr sz="5440" b="1"/>
            </a:lvl5pPr>
            <a:lvl6pPr marL="7772400" indent="0">
              <a:buNone/>
              <a:defRPr sz="5440" b="1"/>
            </a:lvl6pPr>
            <a:lvl7pPr marL="9326880" indent="0">
              <a:buNone/>
              <a:defRPr sz="5440" b="1"/>
            </a:lvl7pPr>
            <a:lvl8pPr marL="10881360" indent="0">
              <a:buNone/>
              <a:defRPr sz="5440" b="1"/>
            </a:lvl8pPr>
            <a:lvl9pPr marL="12435840" indent="0">
              <a:buNone/>
              <a:defRPr sz="5440" b="1"/>
            </a:lvl9pPr>
          </a:lstStyle>
          <a:p>
            <a:pPr lvl="0"/>
            <a:r>
              <a:rPr lang="en-US"/>
              <a:t>Edit Master text styles</a:t>
            </a:r>
          </a:p>
        </p:txBody>
      </p:sp>
      <p:sp>
        <p:nvSpPr>
          <p:cNvPr id="4" name="Content Placeholder 3"/>
          <p:cNvSpPr>
            <a:spLocks noGrp="1"/>
          </p:cNvSpPr>
          <p:nvPr>
            <p:ph sz="half" idx="2"/>
          </p:nvPr>
        </p:nvSpPr>
        <p:spPr>
          <a:xfrm>
            <a:off x="2141463" y="14696440"/>
            <a:ext cx="13152356"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739112" y="9862823"/>
            <a:ext cx="13217129" cy="4833617"/>
          </a:xfrm>
        </p:spPr>
        <p:txBody>
          <a:bodyPr anchor="b"/>
          <a:lstStyle>
            <a:lvl1pPr marL="0" indent="0">
              <a:buNone/>
              <a:defRPr sz="8160" b="1"/>
            </a:lvl1pPr>
            <a:lvl2pPr marL="1554480" indent="0">
              <a:buNone/>
              <a:defRPr sz="6800" b="1"/>
            </a:lvl2pPr>
            <a:lvl3pPr marL="3108960" indent="0">
              <a:buNone/>
              <a:defRPr sz="6120" b="1"/>
            </a:lvl3pPr>
            <a:lvl4pPr marL="4663440" indent="0">
              <a:buNone/>
              <a:defRPr sz="5440" b="1"/>
            </a:lvl4pPr>
            <a:lvl5pPr marL="6217920" indent="0">
              <a:buNone/>
              <a:defRPr sz="5440" b="1"/>
            </a:lvl5pPr>
            <a:lvl6pPr marL="7772400" indent="0">
              <a:buNone/>
              <a:defRPr sz="5440" b="1"/>
            </a:lvl6pPr>
            <a:lvl7pPr marL="9326880" indent="0">
              <a:buNone/>
              <a:defRPr sz="5440" b="1"/>
            </a:lvl7pPr>
            <a:lvl8pPr marL="10881360" indent="0">
              <a:buNone/>
              <a:defRPr sz="5440" b="1"/>
            </a:lvl8pPr>
            <a:lvl9pPr marL="12435840" indent="0">
              <a:buNone/>
              <a:defRPr sz="5440" b="1"/>
            </a:lvl9pPr>
          </a:lstStyle>
          <a:p>
            <a:pPr lvl="0"/>
            <a:r>
              <a:rPr lang="en-US"/>
              <a:t>Edit Master text styles</a:t>
            </a:r>
          </a:p>
        </p:txBody>
      </p:sp>
      <p:sp>
        <p:nvSpPr>
          <p:cNvPr id="6" name="Content Placeholder 5"/>
          <p:cNvSpPr>
            <a:spLocks noGrp="1"/>
          </p:cNvSpPr>
          <p:nvPr>
            <p:ph sz="quarter" idx="4"/>
          </p:nvPr>
        </p:nvSpPr>
        <p:spPr>
          <a:xfrm>
            <a:off x="15739112" y="14696440"/>
            <a:ext cx="13217129"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C2F6374-C06A-4BD2-A5BF-DB54D4158203}" type="datetimeFigureOut">
              <a:rPr lang="en-US" smtClean="0"/>
              <a:t>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470769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C2F6374-C06A-4BD2-A5BF-DB54D4158203}" type="datetimeFigureOut">
              <a:rPr lang="en-US" smtClean="0"/>
              <a:t>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517418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F6374-C06A-4BD2-A5BF-DB54D4158203}" type="datetimeFigureOut">
              <a:rPr lang="en-US" smtClean="0"/>
              <a:t>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364248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1460" y="2682240"/>
            <a:ext cx="10027205" cy="9387840"/>
          </a:xfrm>
        </p:spPr>
        <p:txBody>
          <a:bodyPr anchor="b"/>
          <a:lstStyle>
            <a:lvl1pPr>
              <a:defRPr sz="10880"/>
            </a:lvl1pPr>
          </a:lstStyle>
          <a:p>
            <a:r>
              <a:rPr lang="en-US"/>
              <a:t>Click to edit Master title style</a:t>
            </a:r>
            <a:endParaRPr lang="en-US" dirty="0"/>
          </a:p>
        </p:txBody>
      </p:sp>
      <p:sp>
        <p:nvSpPr>
          <p:cNvPr id="3" name="Content Placeholder 2"/>
          <p:cNvSpPr>
            <a:spLocks noGrp="1"/>
          </p:cNvSpPr>
          <p:nvPr>
            <p:ph idx="1"/>
          </p:nvPr>
        </p:nvSpPr>
        <p:spPr>
          <a:xfrm>
            <a:off x="13217129" y="5792902"/>
            <a:ext cx="15739110" cy="28591933"/>
          </a:xfrm>
        </p:spPr>
        <p:txBody>
          <a:bodyPr/>
          <a:lstStyle>
            <a:lvl1pPr>
              <a:defRPr sz="10880"/>
            </a:lvl1pPr>
            <a:lvl2pPr>
              <a:defRPr sz="9520"/>
            </a:lvl2pPr>
            <a:lvl3pPr>
              <a:defRPr sz="8160"/>
            </a:lvl3pPr>
            <a:lvl4pPr>
              <a:defRPr sz="6800"/>
            </a:lvl4pPr>
            <a:lvl5pPr>
              <a:defRPr sz="6800"/>
            </a:lvl5pPr>
            <a:lvl6pPr>
              <a:defRPr sz="6800"/>
            </a:lvl6pPr>
            <a:lvl7pPr>
              <a:defRPr sz="6800"/>
            </a:lvl7pPr>
            <a:lvl8pPr>
              <a:defRPr sz="6800"/>
            </a:lvl8pPr>
            <a:lvl9pPr>
              <a:defRPr sz="6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141460" y="12070080"/>
            <a:ext cx="10027205" cy="22361316"/>
          </a:xfrm>
        </p:spPr>
        <p:txBody>
          <a:bodyPr/>
          <a:lstStyle>
            <a:lvl1pPr marL="0" indent="0">
              <a:buNone/>
              <a:defRPr sz="5440"/>
            </a:lvl1pPr>
            <a:lvl2pPr marL="1554480" indent="0">
              <a:buNone/>
              <a:defRPr sz="4760"/>
            </a:lvl2pPr>
            <a:lvl3pPr marL="3108960" indent="0">
              <a:buNone/>
              <a:defRPr sz="4080"/>
            </a:lvl3pPr>
            <a:lvl4pPr marL="4663440" indent="0">
              <a:buNone/>
              <a:defRPr sz="3400"/>
            </a:lvl4pPr>
            <a:lvl5pPr marL="6217920" indent="0">
              <a:buNone/>
              <a:defRPr sz="3400"/>
            </a:lvl5pPr>
            <a:lvl6pPr marL="7772400" indent="0">
              <a:buNone/>
              <a:defRPr sz="3400"/>
            </a:lvl6pPr>
            <a:lvl7pPr marL="9326880" indent="0">
              <a:buNone/>
              <a:defRPr sz="3400"/>
            </a:lvl7pPr>
            <a:lvl8pPr marL="10881360" indent="0">
              <a:buNone/>
              <a:defRPr sz="3400"/>
            </a:lvl8pPr>
            <a:lvl9pPr marL="12435840" indent="0">
              <a:buNone/>
              <a:defRPr sz="3400"/>
            </a:lvl9pPr>
          </a:lstStyle>
          <a:p>
            <a:pPr lvl="0"/>
            <a:r>
              <a:rPr lang="en-US"/>
              <a:t>Edit Master text styles</a:t>
            </a:r>
          </a:p>
        </p:txBody>
      </p:sp>
      <p:sp>
        <p:nvSpPr>
          <p:cNvPr id="5" name="Date Placeholder 4"/>
          <p:cNvSpPr>
            <a:spLocks noGrp="1"/>
          </p:cNvSpPr>
          <p:nvPr>
            <p:ph type="dt" sz="half" idx="10"/>
          </p:nvPr>
        </p:nvSpPr>
        <p:spPr/>
        <p:txBody>
          <a:bodyPr/>
          <a:lstStyle/>
          <a:p>
            <a:fld id="{1C2F6374-C06A-4BD2-A5BF-DB54D4158203}" type="datetimeFigureOut">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139300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41460" y="2682240"/>
            <a:ext cx="10027205" cy="9387840"/>
          </a:xfrm>
        </p:spPr>
        <p:txBody>
          <a:bodyPr anchor="b"/>
          <a:lstStyle>
            <a:lvl1pPr>
              <a:defRPr sz="10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217129" y="5792902"/>
            <a:ext cx="15739110" cy="28591933"/>
          </a:xfrm>
        </p:spPr>
        <p:txBody>
          <a:bodyPr anchor="t"/>
          <a:lstStyle>
            <a:lvl1pPr marL="0" indent="0">
              <a:buNone/>
              <a:defRPr sz="10880"/>
            </a:lvl1pPr>
            <a:lvl2pPr marL="1554480" indent="0">
              <a:buNone/>
              <a:defRPr sz="9520"/>
            </a:lvl2pPr>
            <a:lvl3pPr marL="3108960" indent="0">
              <a:buNone/>
              <a:defRPr sz="8160"/>
            </a:lvl3pPr>
            <a:lvl4pPr marL="4663440" indent="0">
              <a:buNone/>
              <a:defRPr sz="6800"/>
            </a:lvl4pPr>
            <a:lvl5pPr marL="6217920" indent="0">
              <a:buNone/>
              <a:defRPr sz="6800"/>
            </a:lvl5pPr>
            <a:lvl6pPr marL="7772400" indent="0">
              <a:buNone/>
              <a:defRPr sz="6800"/>
            </a:lvl6pPr>
            <a:lvl7pPr marL="9326880" indent="0">
              <a:buNone/>
              <a:defRPr sz="6800"/>
            </a:lvl7pPr>
            <a:lvl8pPr marL="10881360" indent="0">
              <a:buNone/>
              <a:defRPr sz="6800"/>
            </a:lvl8pPr>
            <a:lvl9pPr marL="12435840" indent="0">
              <a:buNone/>
              <a:defRPr sz="6800"/>
            </a:lvl9pPr>
          </a:lstStyle>
          <a:p>
            <a:r>
              <a:rPr lang="en-US"/>
              <a:t>Click icon to add picture</a:t>
            </a:r>
            <a:endParaRPr lang="en-US" dirty="0"/>
          </a:p>
        </p:txBody>
      </p:sp>
      <p:sp>
        <p:nvSpPr>
          <p:cNvPr id="4" name="Text Placeholder 3"/>
          <p:cNvSpPr>
            <a:spLocks noGrp="1"/>
          </p:cNvSpPr>
          <p:nvPr>
            <p:ph type="body" sz="half" idx="2"/>
          </p:nvPr>
        </p:nvSpPr>
        <p:spPr>
          <a:xfrm>
            <a:off x="2141460" y="12070080"/>
            <a:ext cx="10027205" cy="22361316"/>
          </a:xfrm>
        </p:spPr>
        <p:txBody>
          <a:bodyPr/>
          <a:lstStyle>
            <a:lvl1pPr marL="0" indent="0">
              <a:buNone/>
              <a:defRPr sz="5440"/>
            </a:lvl1pPr>
            <a:lvl2pPr marL="1554480" indent="0">
              <a:buNone/>
              <a:defRPr sz="4760"/>
            </a:lvl2pPr>
            <a:lvl3pPr marL="3108960" indent="0">
              <a:buNone/>
              <a:defRPr sz="4080"/>
            </a:lvl3pPr>
            <a:lvl4pPr marL="4663440" indent="0">
              <a:buNone/>
              <a:defRPr sz="3400"/>
            </a:lvl4pPr>
            <a:lvl5pPr marL="6217920" indent="0">
              <a:buNone/>
              <a:defRPr sz="3400"/>
            </a:lvl5pPr>
            <a:lvl6pPr marL="7772400" indent="0">
              <a:buNone/>
              <a:defRPr sz="3400"/>
            </a:lvl6pPr>
            <a:lvl7pPr marL="9326880" indent="0">
              <a:buNone/>
              <a:defRPr sz="3400"/>
            </a:lvl7pPr>
            <a:lvl8pPr marL="10881360" indent="0">
              <a:buNone/>
              <a:defRPr sz="3400"/>
            </a:lvl8pPr>
            <a:lvl9pPr marL="12435840" indent="0">
              <a:buNone/>
              <a:defRPr sz="3400"/>
            </a:lvl9pPr>
          </a:lstStyle>
          <a:p>
            <a:pPr lvl="0"/>
            <a:r>
              <a:rPr lang="en-US"/>
              <a:t>Edit Master text styles</a:t>
            </a:r>
          </a:p>
        </p:txBody>
      </p:sp>
      <p:sp>
        <p:nvSpPr>
          <p:cNvPr id="5" name="Date Placeholder 4"/>
          <p:cNvSpPr>
            <a:spLocks noGrp="1"/>
          </p:cNvSpPr>
          <p:nvPr>
            <p:ph type="dt" sz="half" idx="10"/>
          </p:nvPr>
        </p:nvSpPr>
        <p:spPr/>
        <p:txBody>
          <a:bodyPr/>
          <a:lstStyle/>
          <a:p>
            <a:fld id="{1C2F6374-C06A-4BD2-A5BF-DB54D4158203}" type="datetimeFigureOut">
              <a:rPr lang="en-US" smtClean="0"/>
              <a:t>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1111898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37410" y="2142076"/>
            <a:ext cx="2681478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137410" y="10710333"/>
            <a:ext cx="2681478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137410" y="37290595"/>
            <a:ext cx="6995160" cy="2142067"/>
          </a:xfrm>
          <a:prstGeom prst="rect">
            <a:avLst/>
          </a:prstGeom>
        </p:spPr>
        <p:txBody>
          <a:bodyPr vert="horz" lIns="91440" tIns="45720" rIns="91440" bIns="45720" rtlCol="0" anchor="ctr"/>
          <a:lstStyle>
            <a:lvl1pPr algn="l">
              <a:defRPr sz="4080">
                <a:solidFill>
                  <a:schemeClr val="tx1">
                    <a:tint val="75000"/>
                  </a:schemeClr>
                </a:solidFill>
              </a:defRPr>
            </a:lvl1pPr>
          </a:lstStyle>
          <a:p>
            <a:fld id="{1C2F6374-C06A-4BD2-A5BF-DB54D4158203}" type="datetimeFigureOut">
              <a:rPr lang="en-US" smtClean="0"/>
              <a:t>1/8/2024</a:t>
            </a:fld>
            <a:endParaRPr lang="en-US"/>
          </a:p>
        </p:txBody>
      </p:sp>
      <p:sp>
        <p:nvSpPr>
          <p:cNvPr id="5" name="Footer Placeholder 4"/>
          <p:cNvSpPr>
            <a:spLocks noGrp="1"/>
          </p:cNvSpPr>
          <p:nvPr>
            <p:ph type="ftr" sz="quarter" idx="3"/>
          </p:nvPr>
        </p:nvSpPr>
        <p:spPr>
          <a:xfrm>
            <a:off x="10298430" y="37290595"/>
            <a:ext cx="10492740" cy="2142067"/>
          </a:xfrm>
          <a:prstGeom prst="rect">
            <a:avLst/>
          </a:prstGeom>
        </p:spPr>
        <p:txBody>
          <a:bodyPr vert="horz" lIns="91440" tIns="45720" rIns="91440" bIns="45720" rtlCol="0" anchor="ctr"/>
          <a:lstStyle>
            <a:lvl1pPr algn="ctr">
              <a:defRPr sz="4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957030" y="37290595"/>
            <a:ext cx="6995160" cy="2142067"/>
          </a:xfrm>
          <a:prstGeom prst="rect">
            <a:avLst/>
          </a:prstGeom>
        </p:spPr>
        <p:txBody>
          <a:bodyPr vert="horz" lIns="91440" tIns="45720" rIns="91440" bIns="45720" rtlCol="0" anchor="ctr"/>
          <a:lstStyle>
            <a:lvl1pPr algn="r">
              <a:defRPr sz="4080">
                <a:solidFill>
                  <a:schemeClr val="tx1">
                    <a:tint val="75000"/>
                  </a:schemeClr>
                </a:solidFill>
              </a:defRPr>
            </a:lvl1pPr>
          </a:lstStyle>
          <a:p>
            <a:fld id="{7851DCF0-5DEE-4A12-A22E-5C332E40FD16}" type="slidenum">
              <a:rPr lang="en-US" smtClean="0"/>
              <a:t>‹#›</a:t>
            </a:fld>
            <a:endParaRPr lang="en-US"/>
          </a:p>
        </p:txBody>
      </p:sp>
    </p:spTree>
    <p:extLst>
      <p:ext uri="{BB962C8B-B14F-4D97-AF65-F5344CB8AC3E}">
        <p14:creationId xmlns:p14="http://schemas.microsoft.com/office/powerpoint/2010/main" val="30437494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108960" rtl="0" eaLnBrk="1" latinLnBrk="0" hangingPunct="1">
        <a:lnSpc>
          <a:spcPct val="90000"/>
        </a:lnSpc>
        <a:spcBef>
          <a:spcPct val="0"/>
        </a:spcBef>
        <a:buNone/>
        <a:defRPr sz="14960" kern="1200">
          <a:solidFill>
            <a:schemeClr val="tx1"/>
          </a:solidFill>
          <a:latin typeface="+mj-lt"/>
          <a:ea typeface="+mj-ea"/>
          <a:cs typeface="+mj-cs"/>
        </a:defRPr>
      </a:lvl1pPr>
    </p:titleStyle>
    <p:bodyStyle>
      <a:lvl1pPr marL="777240" indent="-777240" algn="l" defTabSz="3108960" rtl="0" eaLnBrk="1" latinLnBrk="0" hangingPunct="1">
        <a:lnSpc>
          <a:spcPct val="90000"/>
        </a:lnSpc>
        <a:spcBef>
          <a:spcPts val="3400"/>
        </a:spcBef>
        <a:buFont typeface="Arial" panose="020B0604020202020204" pitchFamily="34" charset="0"/>
        <a:buChar char="•"/>
        <a:defRPr sz="9520" kern="1200">
          <a:solidFill>
            <a:schemeClr val="tx1"/>
          </a:solidFill>
          <a:latin typeface="+mn-lt"/>
          <a:ea typeface="+mn-ea"/>
          <a:cs typeface="+mn-cs"/>
        </a:defRPr>
      </a:lvl1pPr>
      <a:lvl2pPr marL="2331720" indent="-777240" algn="l" defTabSz="3108960" rtl="0" eaLnBrk="1" latinLnBrk="0" hangingPunct="1">
        <a:lnSpc>
          <a:spcPct val="90000"/>
        </a:lnSpc>
        <a:spcBef>
          <a:spcPts val="1700"/>
        </a:spcBef>
        <a:buFont typeface="Arial" panose="020B0604020202020204" pitchFamily="34" charset="0"/>
        <a:buChar char="•"/>
        <a:defRPr sz="8160" kern="1200">
          <a:solidFill>
            <a:schemeClr val="tx1"/>
          </a:solidFill>
          <a:latin typeface="+mn-lt"/>
          <a:ea typeface="+mn-ea"/>
          <a:cs typeface="+mn-cs"/>
        </a:defRPr>
      </a:lvl2pPr>
      <a:lvl3pPr marL="3886200" indent="-777240" algn="l" defTabSz="3108960" rtl="0" eaLnBrk="1" latinLnBrk="0" hangingPunct="1">
        <a:lnSpc>
          <a:spcPct val="90000"/>
        </a:lnSpc>
        <a:spcBef>
          <a:spcPts val="1700"/>
        </a:spcBef>
        <a:buFont typeface="Arial" panose="020B0604020202020204" pitchFamily="34" charset="0"/>
        <a:buChar char="•"/>
        <a:defRPr sz="6800" kern="1200">
          <a:solidFill>
            <a:schemeClr val="tx1"/>
          </a:solidFill>
          <a:latin typeface="+mn-lt"/>
          <a:ea typeface="+mn-ea"/>
          <a:cs typeface="+mn-cs"/>
        </a:defRPr>
      </a:lvl3pPr>
      <a:lvl4pPr marL="544068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4pPr>
      <a:lvl5pPr marL="699516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5pPr>
      <a:lvl6pPr marL="854964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6pPr>
      <a:lvl7pPr marL="1010412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7pPr>
      <a:lvl8pPr marL="1165860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8pPr>
      <a:lvl9pPr marL="13213080" indent="-777240" algn="l" defTabSz="3108960" rtl="0" eaLnBrk="1" latinLnBrk="0" hangingPunct="1">
        <a:lnSpc>
          <a:spcPct val="90000"/>
        </a:lnSpc>
        <a:spcBef>
          <a:spcPts val="1700"/>
        </a:spcBef>
        <a:buFont typeface="Arial" panose="020B0604020202020204" pitchFamily="34" charset="0"/>
        <a:buChar char="•"/>
        <a:defRPr sz="6120" kern="1200">
          <a:solidFill>
            <a:schemeClr val="tx1"/>
          </a:solidFill>
          <a:latin typeface="+mn-lt"/>
          <a:ea typeface="+mn-ea"/>
          <a:cs typeface="+mn-cs"/>
        </a:defRPr>
      </a:lvl9pPr>
    </p:bodyStyle>
    <p:otherStyle>
      <a:defPPr>
        <a:defRPr lang="en-US"/>
      </a:defPPr>
      <a:lvl1pPr marL="0" algn="l" defTabSz="3108960" rtl="0" eaLnBrk="1" latinLnBrk="0" hangingPunct="1">
        <a:defRPr sz="6120" kern="1200">
          <a:solidFill>
            <a:schemeClr val="tx1"/>
          </a:solidFill>
          <a:latin typeface="+mn-lt"/>
          <a:ea typeface="+mn-ea"/>
          <a:cs typeface="+mn-cs"/>
        </a:defRPr>
      </a:lvl1pPr>
      <a:lvl2pPr marL="1554480" algn="l" defTabSz="3108960" rtl="0" eaLnBrk="1" latinLnBrk="0" hangingPunct="1">
        <a:defRPr sz="6120" kern="1200">
          <a:solidFill>
            <a:schemeClr val="tx1"/>
          </a:solidFill>
          <a:latin typeface="+mn-lt"/>
          <a:ea typeface="+mn-ea"/>
          <a:cs typeface="+mn-cs"/>
        </a:defRPr>
      </a:lvl2pPr>
      <a:lvl3pPr marL="3108960" algn="l" defTabSz="3108960" rtl="0" eaLnBrk="1" latinLnBrk="0" hangingPunct="1">
        <a:defRPr sz="6120" kern="1200">
          <a:solidFill>
            <a:schemeClr val="tx1"/>
          </a:solidFill>
          <a:latin typeface="+mn-lt"/>
          <a:ea typeface="+mn-ea"/>
          <a:cs typeface="+mn-cs"/>
        </a:defRPr>
      </a:lvl3pPr>
      <a:lvl4pPr marL="4663440" algn="l" defTabSz="3108960" rtl="0" eaLnBrk="1" latinLnBrk="0" hangingPunct="1">
        <a:defRPr sz="6120" kern="1200">
          <a:solidFill>
            <a:schemeClr val="tx1"/>
          </a:solidFill>
          <a:latin typeface="+mn-lt"/>
          <a:ea typeface="+mn-ea"/>
          <a:cs typeface="+mn-cs"/>
        </a:defRPr>
      </a:lvl4pPr>
      <a:lvl5pPr marL="6217920" algn="l" defTabSz="3108960" rtl="0" eaLnBrk="1" latinLnBrk="0" hangingPunct="1">
        <a:defRPr sz="6120" kern="1200">
          <a:solidFill>
            <a:schemeClr val="tx1"/>
          </a:solidFill>
          <a:latin typeface="+mn-lt"/>
          <a:ea typeface="+mn-ea"/>
          <a:cs typeface="+mn-cs"/>
        </a:defRPr>
      </a:lvl5pPr>
      <a:lvl6pPr marL="7772400" algn="l" defTabSz="3108960" rtl="0" eaLnBrk="1" latinLnBrk="0" hangingPunct="1">
        <a:defRPr sz="6120" kern="1200">
          <a:solidFill>
            <a:schemeClr val="tx1"/>
          </a:solidFill>
          <a:latin typeface="+mn-lt"/>
          <a:ea typeface="+mn-ea"/>
          <a:cs typeface="+mn-cs"/>
        </a:defRPr>
      </a:lvl6pPr>
      <a:lvl7pPr marL="9326880" algn="l" defTabSz="3108960" rtl="0" eaLnBrk="1" latinLnBrk="0" hangingPunct="1">
        <a:defRPr sz="6120" kern="1200">
          <a:solidFill>
            <a:schemeClr val="tx1"/>
          </a:solidFill>
          <a:latin typeface="+mn-lt"/>
          <a:ea typeface="+mn-ea"/>
          <a:cs typeface="+mn-cs"/>
        </a:defRPr>
      </a:lvl7pPr>
      <a:lvl8pPr marL="10881360" algn="l" defTabSz="3108960" rtl="0" eaLnBrk="1" latinLnBrk="0" hangingPunct="1">
        <a:defRPr sz="6120" kern="1200">
          <a:solidFill>
            <a:schemeClr val="tx1"/>
          </a:solidFill>
          <a:latin typeface="+mn-lt"/>
          <a:ea typeface="+mn-ea"/>
          <a:cs typeface="+mn-cs"/>
        </a:defRPr>
      </a:lvl8pPr>
      <a:lvl9pPr marL="12435840" algn="l" defTabSz="3108960" rtl="0" eaLnBrk="1" latinLnBrk="0" hangingPunct="1">
        <a:defRPr sz="61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marciglass.com/2013/12/20/friday-five-cinnamon-and-panic/" TargetMode="External"/><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comments" Target="../comments/comment1.xml"/></Relationships>
</file>

<file path=ppt/slides/_rels/slide16.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36.tif"/><Relationship Id="rId7" Type="http://schemas.openxmlformats.org/officeDocument/2006/relationships/image" Target="../media/image46.tiff"/><Relationship Id="rId2" Type="http://schemas.openxmlformats.org/officeDocument/2006/relationships/image" Target="../media/image35.tif"/><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tiff"/><Relationship Id="rId4" Type="http://schemas.openxmlformats.org/officeDocument/2006/relationships/image" Target="../media/image37.tif"/></Relationships>
</file>

<file path=ppt/slides/_rels/slide17.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image" Target="../media/image36.tif"/><Relationship Id="rId7" Type="http://schemas.openxmlformats.org/officeDocument/2006/relationships/image" Target="../media/image46.tiff"/><Relationship Id="rId2" Type="http://schemas.openxmlformats.org/officeDocument/2006/relationships/image" Target="../media/image35.tif"/><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tiff"/><Relationship Id="rId4" Type="http://schemas.openxmlformats.org/officeDocument/2006/relationships/image" Target="../media/image37.tif"/></Relationships>
</file>

<file path=ppt/slides/_rels/slide18.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image" Target="../media/image48.tif"/><Relationship Id="rId1" Type="http://schemas.openxmlformats.org/officeDocument/2006/relationships/slideLayout" Target="../slideLayouts/slideLayout2.xml"/><Relationship Id="rId6" Type="http://schemas.openxmlformats.org/officeDocument/2006/relationships/image" Target="../media/image52.tif"/><Relationship Id="rId5" Type="http://schemas.openxmlformats.org/officeDocument/2006/relationships/image" Target="../media/image51.tif"/><Relationship Id="rId4" Type="http://schemas.openxmlformats.org/officeDocument/2006/relationships/image" Target="../media/image50.tif"/></Relationships>
</file>

<file path=ppt/slides/_rels/slide19.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image" Target="../media/image48.tif"/><Relationship Id="rId1" Type="http://schemas.openxmlformats.org/officeDocument/2006/relationships/slideLayout" Target="../slideLayouts/slideLayout2.xml"/><Relationship Id="rId6" Type="http://schemas.openxmlformats.org/officeDocument/2006/relationships/image" Target="../media/image52.tif"/><Relationship Id="rId5" Type="http://schemas.openxmlformats.org/officeDocument/2006/relationships/image" Target="../media/image51.tif"/><Relationship Id="rId4" Type="http://schemas.openxmlformats.org/officeDocument/2006/relationships/image" Target="../media/image50.tif"/></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6.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5.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4.png"/><Relationship Id="rId5" Type="http://schemas.openxmlformats.org/officeDocument/2006/relationships/image" Target="../media/image59.png"/><Relationship Id="rId10" Type="http://schemas.openxmlformats.org/officeDocument/2006/relationships/image" Target="../media/image63.png"/><Relationship Id="rId4" Type="http://schemas.openxmlformats.org/officeDocument/2006/relationships/image" Target="../media/image58.png"/><Relationship Id="rId9" Type="http://schemas.openxmlformats.org/officeDocument/2006/relationships/image" Target="../media/image62.png"/><Relationship Id="rId14" Type="http://schemas.openxmlformats.org/officeDocument/2006/relationships/image" Target="../media/image6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07/relationships/hdphoto" Target="../media/hdphoto10.wdp"/><Relationship Id="rId18" Type="http://schemas.openxmlformats.org/officeDocument/2006/relationships/image" Target="../media/image76.png"/><Relationship Id="rId26" Type="http://schemas.openxmlformats.org/officeDocument/2006/relationships/image" Target="../media/image82.png"/><Relationship Id="rId3" Type="http://schemas.microsoft.com/office/2007/relationships/hdphoto" Target="../media/hdphoto5.wdp"/><Relationship Id="rId21" Type="http://schemas.microsoft.com/office/2007/relationships/hdphoto" Target="../media/hdphoto14.wdp"/><Relationship Id="rId7" Type="http://schemas.microsoft.com/office/2007/relationships/hdphoto" Target="../media/hdphoto7.wdp"/><Relationship Id="rId12" Type="http://schemas.openxmlformats.org/officeDocument/2006/relationships/image" Target="../media/image73.png"/><Relationship Id="rId17" Type="http://schemas.microsoft.com/office/2007/relationships/hdphoto" Target="../media/hdphoto12.wdp"/><Relationship Id="rId25" Type="http://schemas.openxmlformats.org/officeDocument/2006/relationships/image" Target="../media/image81.png"/><Relationship Id="rId2" Type="http://schemas.openxmlformats.org/officeDocument/2006/relationships/image" Target="../media/image68.png"/><Relationship Id="rId16" Type="http://schemas.openxmlformats.org/officeDocument/2006/relationships/image" Target="../media/image75.png"/><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0.png"/><Relationship Id="rId11" Type="http://schemas.microsoft.com/office/2007/relationships/hdphoto" Target="../media/hdphoto9.wdp"/><Relationship Id="rId24" Type="http://schemas.openxmlformats.org/officeDocument/2006/relationships/image" Target="../media/image80.png"/><Relationship Id="rId5" Type="http://schemas.microsoft.com/office/2007/relationships/hdphoto" Target="../media/hdphoto6.wdp"/><Relationship Id="rId15" Type="http://schemas.microsoft.com/office/2007/relationships/hdphoto" Target="../media/hdphoto11.wdp"/><Relationship Id="rId23" Type="http://schemas.openxmlformats.org/officeDocument/2006/relationships/image" Target="../media/image79.png"/><Relationship Id="rId10" Type="http://schemas.openxmlformats.org/officeDocument/2006/relationships/image" Target="../media/image72.png"/><Relationship Id="rId19" Type="http://schemas.microsoft.com/office/2007/relationships/hdphoto" Target="../media/hdphoto13.wdp"/><Relationship Id="rId4" Type="http://schemas.openxmlformats.org/officeDocument/2006/relationships/image" Target="../media/image69.png"/><Relationship Id="rId9" Type="http://schemas.microsoft.com/office/2007/relationships/hdphoto" Target="../media/hdphoto8.wdp"/><Relationship Id="rId14" Type="http://schemas.openxmlformats.org/officeDocument/2006/relationships/image" Target="../media/image74.png"/><Relationship Id="rId22" Type="http://schemas.openxmlformats.org/officeDocument/2006/relationships/image" Target="../media/image78.png"/><Relationship Id="rId27"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5.png"/><Relationship Id="rId5" Type="http://schemas.microsoft.com/office/2007/relationships/hdphoto" Target="../media/hdphoto16.wdp"/><Relationship Id="rId4" Type="http://schemas.openxmlformats.org/officeDocument/2006/relationships/image" Target="../media/image104.png"/><Relationship Id="rId9" Type="http://schemas.microsoft.com/office/2007/relationships/hdphoto" Target="../media/hdphoto18.wdp"/></Relationships>
</file>

<file path=ppt/slides/_rels/slide39.xml.rels><?xml version="1.0" encoding="UTF-8" standalone="yes"?>
<Relationships xmlns="http://schemas.openxmlformats.org/package/2006/relationships"><Relationship Id="rId8" Type="http://schemas.openxmlformats.org/officeDocument/2006/relationships/image" Target="../media/image109.png"/><Relationship Id="rId13" Type="http://schemas.microsoft.com/office/2007/relationships/hdphoto" Target="../media/hdphoto17.wdp"/><Relationship Id="rId3" Type="http://schemas.microsoft.com/office/2007/relationships/hdphoto" Target="../media/hdphoto19.wdp"/><Relationship Id="rId7" Type="http://schemas.microsoft.com/office/2007/relationships/hdphoto" Target="../media/hdphoto20.wdp"/><Relationship Id="rId12"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7.xml"/><Relationship Id="rId6" Type="http://schemas.openxmlformats.org/officeDocument/2006/relationships/image" Target="../media/image108.png"/><Relationship Id="rId11" Type="http://schemas.microsoft.com/office/2007/relationships/hdphoto" Target="../media/hdphoto16.wdp"/><Relationship Id="rId5" Type="http://schemas.microsoft.com/office/2007/relationships/hdphoto" Target="../media/hdphoto18.wdp"/><Relationship Id="rId15" Type="http://schemas.microsoft.com/office/2007/relationships/hdphoto" Target="../media/hdphoto15.wdp"/><Relationship Id="rId10" Type="http://schemas.openxmlformats.org/officeDocument/2006/relationships/image" Target="../media/image104.png"/><Relationship Id="rId4" Type="http://schemas.openxmlformats.org/officeDocument/2006/relationships/image" Target="../media/image106.png"/><Relationship Id="rId9" Type="http://schemas.microsoft.com/office/2007/relationships/hdphoto" Target="../media/hdphoto21.wdp"/><Relationship Id="rId14" Type="http://schemas.openxmlformats.org/officeDocument/2006/relationships/image" Target="../media/image103.png"/></Relationships>
</file>

<file path=ppt/slides/_rels/slide4.xml.rels><?xml version="1.0" encoding="UTF-8" standalone="yes"?>
<Relationships xmlns="http://schemas.openxmlformats.org/package/2006/relationships"><Relationship Id="rId8" Type="http://schemas.openxmlformats.org/officeDocument/2006/relationships/image" Target="../media/image19.tiff"/><Relationship Id="rId3" Type="http://schemas.openxmlformats.org/officeDocument/2006/relationships/image" Target="../media/image14.tif"/><Relationship Id="rId7" Type="http://schemas.openxmlformats.org/officeDocument/2006/relationships/image" Target="../media/image18.tif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s>
</file>

<file path=ppt/slides/_rels/slide4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7.xml"/><Relationship Id="rId6" Type="http://schemas.openxmlformats.org/officeDocument/2006/relationships/image" Target="../media/image114.png"/><Relationship Id="rId11" Type="http://schemas.openxmlformats.org/officeDocument/2006/relationships/image" Target="../media/image119.jpe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13" Type="http://schemas.microsoft.com/office/2007/relationships/hdphoto" Target="../media/hdphoto10.wdp"/><Relationship Id="rId18" Type="http://schemas.openxmlformats.org/officeDocument/2006/relationships/image" Target="../media/image76.png"/><Relationship Id="rId3" Type="http://schemas.microsoft.com/office/2007/relationships/hdphoto" Target="../media/hdphoto5.wdp"/><Relationship Id="rId21" Type="http://schemas.microsoft.com/office/2007/relationships/hdphoto" Target="../media/hdphoto14.wdp"/><Relationship Id="rId7" Type="http://schemas.microsoft.com/office/2007/relationships/hdphoto" Target="../media/hdphoto7.wdp"/><Relationship Id="rId12" Type="http://schemas.openxmlformats.org/officeDocument/2006/relationships/image" Target="../media/image73.png"/><Relationship Id="rId17" Type="http://schemas.microsoft.com/office/2007/relationships/hdphoto" Target="../media/hdphoto12.wdp"/><Relationship Id="rId2" Type="http://schemas.openxmlformats.org/officeDocument/2006/relationships/image" Target="../media/image68.png"/><Relationship Id="rId16" Type="http://schemas.openxmlformats.org/officeDocument/2006/relationships/image" Target="../media/image75.png"/><Relationship Id="rId20"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0.png"/><Relationship Id="rId11" Type="http://schemas.microsoft.com/office/2007/relationships/hdphoto" Target="../media/hdphoto9.wdp"/><Relationship Id="rId5" Type="http://schemas.microsoft.com/office/2007/relationships/hdphoto" Target="../media/hdphoto6.wdp"/><Relationship Id="rId15" Type="http://schemas.microsoft.com/office/2007/relationships/hdphoto" Target="../media/hdphoto11.wdp"/><Relationship Id="rId10" Type="http://schemas.openxmlformats.org/officeDocument/2006/relationships/image" Target="../media/image72.png"/><Relationship Id="rId19" Type="http://schemas.microsoft.com/office/2007/relationships/hdphoto" Target="../media/hdphoto13.wdp"/><Relationship Id="rId4" Type="http://schemas.openxmlformats.org/officeDocument/2006/relationships/image" Target="../media/image69.png"/><Relationship Id="rId9" Type="http://schemas.microsoft.com/office/2007/relationships/hdphoto" Target="../media/hdphoto8.wdp"/><Relationship Id="rId14" Type="http://schemas.openxmlformats.org/officeDocument/2006/relationships/image" Target="../media/image74.png"/></Relationships>
</file>

<file path=ppt/slides/_rels/slide42.xml.rels><?xml version="1.0" encoding="UTF-8" standalone="yes"?>
<Relationships xmlns="http://schemas.openxmlformats.org/package/2006/relationships"><Relationship Id="rId8" Type="http://schemas.openxmlformats.org/officeDocument/2006/relationships/image" Target="../media/image126.png"/><Relationship Id="rId13" Type="http://schemas.microsoft.com/office/2007/relationships/hdphoto" Target="../media/hdphoto25.wdp"/><Relationship Id="rId18" Type="http://schemas.openxmlformats.org/officeDocument/2006/relationships/image" Target="../media/image132.png"/><Relationship Id="rId26" Type="http://schemas.openxmlformats.org/officeDocument/2006/relationships/image" Target="../media/image64.png"/><Relationship Id="rId3" Type="http://schemas.openxmlformats.org/officeDocument/2006/relationships/image" Target="../media/image123.png"/><Relationship Id="rId21" Type="http://schemas.openxmlformats.org/officeDocument/2006/relationships/image" Target="../media/image60.png"/><Relationship Id="rId7" Type="http://schemas.microsoft.com/office/2007/relationships/hdphoto" Target="../media/hdphoto23.wdp"/><Relationship Id="rId12" Type="http://schemas.openxmlformats.org/officeDocument/2006/relationships/image" Target="../media/image129.png"/><Relationship Id="rId17" Type="http://schemas.openxmlformats.org/officeDocument/2006/relationships/image" Target="../media/image57.png"/><Relationship Id="rId25" Type="http://schemas.openxmlformats.org/officeDocument/2006/relationships/image" Target="../media/image63.png"/><Relationship Id="rId2" Type="http://schemas.openxmlformats.org/officeDocument/2006/relationships/image" Target="../media/image122.png"/><Relationship Id="rId16" Type="http://schemas.openxmlformats.org/officeDocument/2006/relationships/image" Target="../media/image131.png"/><Relationship Id="rId20" Type="http://schemas.openxmlformats.org/officeDocument/2006/relationships/image" Target="../media/image59.png"/><Relationship Id="rId29"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28.png"/><Relationship Id="rId24" Type="http://schemas.openxmlformats.org/officeDocument/2006/relationships/image" Target="../media/image62.png"/><Relationship Id="rId5" Type="http://schemas.openxmlformats.org/officeDocument/2006/relationships/image" Target="../media/image124.png"/><Relationship Id="rId15" Type="http://schemas.openxmlformats.org/officeDocument/2006/relationships/image" Target="../media/image56.png"/><Relationship Id="rId23" Type="http://schemas.openxmlformats.org/officeDocument/2006/relationships/image" Target="../media/image45.png"/><Relationship Id="rId28" Type="http://schemas.openxmlformats.org/officeDocument/2006/relationships/image" Target="../media/image66.png"/><Relationship Id="rId10" Type="http://schemas.microsoft.com/office/2007/relationships/hdphoto" Target="../media/hdphoto24.wdp"/><Relationship Id="rId19" Type="http://schemas.openxmlformats.org/officeDocument/2006/relationships/image" Target="../media/image133.png"/><Relationship Id="rId4" Type="http://schemas.microsoft.com/office/2007/relationships/hdphoto" Target="../media/hdphoto22.wdp"/><Relationship Id="rId9" Type="http://schemas.openxmlformats.org/officeDocument/2006/relationships/image" Target="../media/image127.png"/><Relationship Id="rId14" Type="http://schemas.openxmlformats.org/officeDocument/2006/relationships/image" Target="../media/image130.png"/><Relationship Id="rId22" Type="http://schemas.openxmlformats.org/officeDocument/2006/relationships/image" Target="../media/image61.png"/><Relationship Id="rId27"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4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5.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20.tif"/><Relationship Id="rId7" Type="http://schemas.openxmlformats.org/officeDocument/2006/relationships/image" Target="../media/image23.tif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1.tiff"/><Relationship Id="rId9" Type="http://schemas.openxmlformats.org/officeDocument/2006/relationships/image" Target="../media/image25.tiff"/></Relationships>
</file>

<file path=ppt/slides/_rels/slide6.xml.rels><?xml version="1.0" encoding="UTF-8" standalone="yes"?>
<Relationships xmlns="http://schemas.openxmlformats.org/package/2006/relationships"><Relationship Id="rId8" Type="http://schemas.openxmlformats.org/officeDocument/2006/relationships/image" Target="../media/image24.tiff"/><Relationship Id="rId3" Type="http://schemas.openxmlformats.org/officeDocument/2006/relationships/image" Target="../media/image26.tif"/><Relationship Id="rId7"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22.png"/><Relationship Id="rId4" Type="http://schemas.openxmlformats.org/officeDocument/2006/relationships/image" Target="../media/image21.tiff"/><Relationship Id="rId9" Type="http://schemas.openxmlformats.org/officeDocument/2006/relationships/image" Target="../media/image25.tiff"/></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tif"/><Relationship Id="rId2" Type="http://schemas.openxmlformats.org/officeDocument/2006/relationships/image" Target="../media/image35.tif"/><Relationship Id="rId1" Type="http://schemas.openxmlformats.org/officeDocument/2006/relationships/slideLayout" Target="../slideLayouts/slideLayout2.xml"/><Relationship Id="rId4" Type="http://schemas.openxmlformats.org/officeDocument/2006/relationships/image" Target="../media/image37.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Oval 422">
            <a:extLst>
              <a:ext uri="{FF2B5EF4-FFF2-40B4-BE49-F238E27FC236}">
                <a16:creationId xmlns:a16="http://schemas.microsoft.com/office/drawing/2014/main" id="{E93EAE8E-5F2A-424A-BE13-3E6D157623B5}"/>
              </a:ext>
            </a:extLst>
          </p:cNvPr>
          <p:cNvSpPr/>
          <p:nvPr/>
        </p:nvSpPr>
        <p:spPr>
          <a:xfrm rot="10800000">
            <a:off x="16339926" y="4822284"/>
            <a:ext cx="443932" cy="438640"/>
          </a:xfrm>
          <a:prstGeom prst="ellipse">
            <a:avLst/>
          </a:prstGeom>
          <a:solidFill>
            <a:schemeClr val="bg1"/>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424" name="Partial Circle 423">
            <a:extLst>
              <a:ext uri="{FF2B5EF4-FFF2-40B4-BE49-F238E27FC236}">
                <a16:creationId xmlns:a16="http://schemas.microsoft.com/office/drawing/2014/main" id="{7520DB1C-B024-462E-AC14-28FDE71E70DF}"/>
              </a:ext>
            </a:extLst>
          </p:cNvPr>
          <p:cNvSpPr/>
          <p:nvPr/>
        </p:nvSpPr>
        <p:spPr>
          <a:xfrm flipV="1">
            <a:off x="4393334" y="11192210"/>
            <a:ext cx="22369740" cy="23351484"/>
          </a:xfrm>
          <a:prstGeom prst="pie">
            <a:avLst>
              <a:gd name="adj1" fmla="val 0"/>
              <a:gd name="adj2" fmla="val 10827857"/>
            </a:avLst>
          </a:prstGeom>
          <a:solidFill>
            <a:srgbClr val="E7E7E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92" dirty="0">
              <a:solidFill>
                <a:schemeClr val="tx1"/>
              </a:solidFill>
            </a:endParaRPr>
          </a:p>
        </p:txBody>
      </p:sp>
      <p:cxnSp>
        <p:nvCxnSpPr>
          <p:cNvPr id="425" name="Straight Connector 424">
            <a:extLst>
              <a:ext uri="{FF2B5EF4-FFF2-40B4-BE49-F238E27FC236}">
                <a16:creationId xmlns:a16="http://schemas.microsoft.com/office/drawing/2014/main" id="{608BDE24-E3AD-4908-AC81-C83E15B00330}"/>
              </a:ext>
            </a:extLst>
          </p:cNvPr>
          <p:cNvCxnSpPr>
            <a:cxnSpLocks/>
          </p:cNvCxnSpPr>
          <p:nvPr/>
        </p:nvCxnSpPr>
        <p:spPr>
          <a:xfrm flipH="1">
            <a:off x="15565962" y="14249928"/>
            <a:ext cx="7566196" cy="8565984"/>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6" name="Straight Connector 425">
            <a:extLst>
              <a:ext uri="{FF2B5EF4-FFF2-40B4-BE49-F238E27FC236}">
                <a16:creationId xmlns:a16="http://schemas.microsoft.com/office/drawing/2014/main" id="{B25C7D53-839F-4C51-B94A-8C186D53EFD4}"/>
              </a:ext>
            </a:extLst>
          </p:cNvPr>
          <p:cNvCxnSpPr>
            <a:cxnSpLocks/>
          </p:cNvCxnSpPr>
          <p:nvPr/>
        </p:nvCxnSpPr>
        <p:spPr>
          <a:xfrm flipH="1">
            <a:off x="15588936" y="15471644"/>
            <a:ext cx="8678936" cy="7325160"/>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7" name="Straight Connector 426">
            <a:extLst>
              <a:ext uri="{FF2B5EF4-FFF2-40B4-BE49-F238E27FC236}">
                <a16:creationId xmlns:a16="http://schemas.microsoft.com/office/drawing/2014/main" id="{E8DDE1AA-CC21-4B4E-9611-78494E64FB48}"/>
              </a:ext>
            </a:extLst>
          </p:cNvPr>
          <p:cNvCxnSpPr>
            <a:cxnSpLocks/>
          </p:cNvCxnSpPr>
          <p:nvPr/>
        </p:nvCxnSpPr>
        <p:spPr>
          <a:xfrm flipH="1">
            <a:off x="15574506" y="19347178"/>
            <a:ext cx="9102316" cy="3468788"/>
          </a:xfrm>
          <a:prstGeom prst="line">
            <a:avLst/>
          </a:prstGeom>
          <a:ln w="38100" cap="flat" cmpd="sng" algn="ctr">
            <a:solidFill>
              <a:schemeClr val="dk1"/>
            </a:solidFill>
            <a:prstDash val="dash"/>
            <a:round/>
            <a:headEnd type="diamond" w="med" len="med"/>
            <a:tailEnd type="none" w="med" len="med"/>
          </a:ln>
        </p:spPr>
        <p:style>
          <a:lnRef idx="0">
            <a:scrgbClr r="0" g="0" b="0"/>
          </a:lnRef>
          <a:fillRef idx="0">
            <a:scrgbClr r="0" g="0" b="0"/>
          </a:fillRef>
          <a:effectRef idx="0">
            <a:scrgbClr r="0" g="0" b="0"/>
          </a:effectRef>
          <a:fontRef idx="minor">
            <a:schemeClr val="tx1"/>
          </a:fontRef>
        </p:style>
      </p:cxnSp>
      <p:cxnSp>
        <p:nvCxnSpPr>
          <p:cNvPr id="428" name="Straight Connector 427">
            <a:extLst>
              <a:ext uri="{FF2B5EF4-FFF2-40B4-BE49-F238E27FC236}">
                <a16:creationId xmlns:a16="http://schemas.microsoft.com/office/drawing/2014/main" id="{5CD422FA-F8CA-422E-9F7F-AD3C66419B9A}"/>
              </a:ext>
            </a:extLst>
          </p:cNvPr>
          <p:cNvCxnSpPr>
            <a:cxnSpLocks/>
          </p:cNvCxnSpPr>
          <p:nvPr/>
        </p:nvCxnSpPr>
        <p:spPr>
          <a:xfrm flipH="1">
            <a:off x="15555500" y="13281192"/>
            <a:ext cx="6304568" cy="9547888"/>
          </a:xfrm>
          <a:prstGeom prst="line">
            <a:avLst/>
          </a:prstGeom>
          <a:ln w="38100" cap="flat" cmpd="sng" algn="ctr">
            <a:solidFill>
              <a:schemeClr val="dk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429" name="Partial Circle 428">
            <a:extLst>
              <a:ext uri="{FF2B5EF4-FFF2-40B4-BE49-F238E27FC236}">
                <a16:creationId xmlns:a16="http://schemas.microsoft.com/office/drawing/2014/main" id="{4E028570-7180-45AB-8737-6D43E2DBB37D}"/>
              </a:ext>
            </a:extLst>
          </p:cNvPr>
          <p:cNvSpPr/>
          <p:nvPr/>
        </p:nvSpPr>
        <p:spPr>
          <a:xfrm flipV="1">
            <a:off x="6755088" y="13931610"/>
            <a:ext cx="17579424" cy="17928468"/>
          </a:xfrm>
          <a:prstGeom prst="pie">
            <a:avLst>
              <a:gd name="adj1" fmla="val 18792"/>
              <a:gd name="adj2" fmla="val 10809123"/>
            </a:avLst>
          </a:prstGeom>
          <a:solidFill>
            <a:srgbClr val="CDCD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92" dirty="0">
              <a:solidFill>
                <a:schemeClr val="tx1"/>
              </a:solidFill>
            </a:endParaRPr>
          </a:p>
        </p:txBody>
      </p:sp>
      <p:cxnSp>
        <p:nvCxnSpPr>
          <p:cNvPr id="430" name="Straight Connector 429">
            <a:extLst>
              <a:ext uri="{FF2B5EF4-FFF2-40B4-BE49-F238E27FC236}">
                <a16:creationId xmlns:a16="http://schemas.microsoft.com/office/drawing/2014/main" id="{5DF19FA8-118C-4216-BB06-F9CD588C3442}"/>
              </a:ext>
            </a:extLst>
          </p:cNvPr>
          <p:cNvCxnSpPr>
            <a:cxnSpLocks/>
          </p:cNvCxnSpPr>
          <p:nvPr/>
        </p:nvCxnSpPr>
        <p:spPr>
          <a:xfrm flipH="1">
            <a:off x="1326902" y="21343158"/>
            <a:ext cx="5661244" cy="174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1" name="Oval 430">
            <a:extLst>
              <a:ext uri="{FF2B5EF4-FFF2-40B4-BE49-F238E27FC236}">
                <a16:creationId xmlns:a16="http://schemas.microsoft.com/office/drawing/2014/main" id="{9A9FA1A4-0D12-4059-903C-13C435CA9481}"/>
              </a:ext>
            </a:extLst>
          </p:cNvPr>
          <p:cNvSpPr/>
          <p:nvPr/>
        </p:nvSpPr>
        <p:spPr>
          <a:xfrm>
            <a:off x="8942938" y="14983740"/>
            <a:ext cx="184876" cy="19428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sp>
        <p:nvSpPr>
          <p:cNvPr id="432" name="Oval 431">
            <a:extLst>
              <a:ext uri="{FF2B5EF4-FFF2-40B4-BE49-F238E27FC236}">
                <a16:creationId xmlns:a16="http://schemas.microsoft.com/office/drawing/2014/main" id="{01BFE1EE-57BB-410D-A629-92007CC31ED2}"/>
              </a:ext>
            </a:extLst>
          </p:cNvPr>
          <p:cNvSpPr/>
          <p:nvPr/>
        </p:nvSpPr>
        <p:spPr>
          <a:xfrm>
            <a:off x="9098238" y="14841556"/>
            <a:ext cx="184876" cy="19428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33" name="Chord 432">
            <a:extLst>
              <a:ext uri="{FF2B5EF4-FFF2-40B4-BE49-F238E27FC236}">
                <a16:creationId xmlns:a16="http://schemas.microsoft.com/office/drawing/2014/main" id="{9A09038E-AA94-4551-B18E-1B5020C9955D}"/>
              </a:ext>
            </a:extLst>
          </p:cNvPr>
          <p:cNvSpPr/>
          <p:nvPr/>
        </p:nvSpPr>
        <p:spPr>
          <a:xfrm rot="18165906">
            <a:off x="8312678" y="17093654"/>
            <a:ext cx="493260" cy="544196"/>
          </a:xfrm>
          <a:prstGeom prst="chord">
            <a:avLst>
              <a:gd name="adj1" fmla="val 942681"/>
              <a:gd name="adj2" fmla="val 10421284"/>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34" name="Chord 433">
            <a:extLst>
              <a:ext uri="{FF2B5EF4-FFF2-40B4-BE49-F238E27FC236}">
                <a16:creationId xmlns:a16="http://schemas.microsoft.com/office/drawing/2014/main" id="{68AB75EA-42D1-4B6F-96D7-BE5E253EE1C1}"/>
              </a:ext>
            </a:extLst>
          </p:cNvPr>
          <p:cNvSpPr/>
          <p:nvPr/>
        </p:nvSpPr>
        <p:spPr>
          <a:xfrm rot="19201811">
            <a:off x="9588948" y="15901800"/>
            <a:ext cx="391904" cy="413928"/>
          </a:xfrm>
          <a:prstGeom prst="chord">
            <a:avLst>
              <a:gd name="adj1" fmla="val 328262"/>
              <a:gd name="adj2" fmla="val 10290957"/>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35" name="Chord 434">
            <a:extLst>
              <a:ext uri="{FF2B5EF4-FFF2-40B4-BE49-F238E27FC236}">
                <a16:creationId xmlns:a16="http://schemas.microsoft.com/office/drawing/2014/main" id="{2876C4C5-5051-4C52-8AAD-1F6CB1EE2629}"/>
              </a:ext>
            </a:extLst>
          </p:cNvPr>
          <p:cNvSpPr/>
          <p:nvPr/>
        </p:nvSpPr>
        <p:spPr>
          <a:xfrm rot="18949618">
            <a:off x="9839100" y="15689160"/>
            <a:ext cx="391904" cy="413928"/>
          </a:xfrm>
          <a:prstGeom prst="chord">
            <a:avLst>
              <a:gd name="adj1" fmla="val 659383"/>
              <a:gd name="adj2" fmla="val 10757731"/>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sp>
        <p:nvSpPr>
          <p:cNvPr id="436" name="Chord 435">
            <a:extLst>
              <a:ext uri="{FF2B5EF4-FFF2-40B4-BE49-F238E27FC236}">
                <a16:creationId xmlns:a16="http://schemas.microsoft.com/office/drawing/2014/main" id="{563429C5-C550-4C3C-A340-CECDDD5016E0}"/>
              </a:ext>
            </a:extLst>
          </p:cNvPr>
          <p:cNvSpPr/>
          <p:nvPr/>
        </p:nvSpPr>
        <p:spPr>
          <a:xfrm rot="19739707">
            <a:off x="10963528" y="14896668"/>
            <a:ext cx="391904" cy="413928"/>
          </a:xfrm>
          <a:prstGeom prst="chord">
            <a:avLst>
              <a:gd name="adj1" fmla="val 383391"/>
              <a:gd name="adj2" fmla="val 10358205"/>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sp>
        <p:nvSpPr>
          <p:cNvPr id="437" name="Chord 436">
            <a:extLst>
              <a:ext uri="{FF2B5EF4-FFF2-40B4-BE49-F238E27FC236}">
                <a16:creationId xmlns:a16="http://schemas.microsoft.com/office/drawing/2014/main" id="{CBD69F95-7507-4599-AA96-818BD687F707}"/>
              </a:ext>
            </a:extLst>
          </p:cNvPr>
          <p:cNvSpPr/>
          <p:nvPr/>
        </p:nvSpPr>
        <p:spPr>
          <a:xfrm rot="19983296">
            <a:off x="11985600" y="14365460"/>
            <a:ext cx="391904" cy="413928"/>
          </a:xfrm>
          <a:prstGeom prst="chord">
            <a:avLst>
              <a:gd name="adj1" fmla="val 909139"/>
              <a:gd name="adj2" fmla="val 10112436"/>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38" name="TextBox 437">
            <a:extLst>
              <a:ext uri="{FF2B5EF4-FFF2-40B4-BE49-F238E27FC236}">
                <a16:creationId xmlns:a16="http://schemas.microsoft.com/office/drawing/2014/main" id="{B4B301A5-EEFB-4B56-BB9A-BC508BD67C41}"/>
              </a:ext>
            </a:extLst>
          </p:cNvPr>
          <p:cNvSpPr txBox="1"/>
          <p:nvPr/>
        </p:nvSpPr>
        <p:spPr>
          <a:xfrm>
            <a:off x="7794788" y="19337630"/>
            <a:ext cx="4125352"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Complex</a:t>
            </a:r>
          </a:p>
        </p:txBody>
      </p:sp>
      <p:sp>
        <p:nvSpPr>
          <p:cNvPr id="439" name="TextBox 438">
            <a:extLst>
              <a:ext uri="{FF2B5EF4-FFF2-40B4-BE49-F238E27FC236}">
                <a16:creationId xmlns:a16="http://schemas.microsoft.com/office/drawing/2014/main" id="{454C7D56-E36F-46B4-814F-B40E85288389}"/>
              </a:ext>
            </a:extLst>
          </p:cNvPr>
          <p:cNvSpPr txBox="1"/>
          <p:nvPr/>
        </p:nvSpPr>
        <p:spPr>
          <a:xfrm>
            <a:off x="8612560" y="17585058"/>
            <a:ext cx="4125352"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Simple</a:t>
            </a:r>
          </a:p>
        </p:txBody>
      </p:sp>
      <p:sp>
        <p:nvSpPr>
          <p:cNvPr id="442" name="TextBox 441">
            <a:extLst>
              <a:ext uri="{FF2B5EF4-FFF2-40B4-BE49-F238E27FC236}">
                <a16:creationId xmlns:a16="http://schemas.microsoft.com/office/drawing/2014/main" id="{6166E0E5-2A85-4847-993E-177DB12AB4C8}"/>
              </a:ext>
            </a:extLst>
          </p:cNvPr>
          <p:cNvSpPr txBox="1"/>
          <p:nvPr/>
        </p:nvSpPr>
        <p:spPr>
          <a:xfrm>
            <a:off x="3280552" y="15693072"/>
            <a:ext cx="2466824"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Ablation</a:t>
            </a:r>
          </a:p>
        </p:txBody>
      </p:sp>
      <p:sp>
        <p:nvSpPr>
          <p:cNvPr id="443" name="TextBox 442">
            <a:extLst>
              <a:ext uri="{FF2B5EF4-FFF2-40B4-BE49-F238E27FC236}">
                <a16:creationId xmlns:a16="http://schemas.microsoft.com/office/drawing/2014/main" id="{0726E695-B5BD-44A2-9A64-5C7BC58E18C2}"/>
              </a:ext>
            </a:extLst>
          </p:cNvPr>
          <p:cNvSpPr txBox="1"/>
          <p:nvPr/>
        </p:nvSpPr>
        <p:spPr>
          <a:xfrm>
            <a:off x="4559112" y="13738556"/>
            <a:ext cx="3166928"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Fragmentation</a:t>
            </a:r>
          </a:p>
        </p:txBody>
      </p:sp>
      <p:sp>
        <p:nvSpPr>
          <p:cNvPr id="444" name="TextBox 443">
            <a:extLst>
              <a:ext uri="{FF2B5EF4-FFF2-40B4-BE49-F238E27FC236}">
                <a16:creationId xmlns:a16="http://schemas.microsoft.com/office/drawing/2014/main" id="{48D58665-3899-40BC-BFA4-E040A61A63C3}"/>
              </a:ext>
            </a:extLst>
          </p:cNvPr>
          <p:cNvSpPr txBox="1"/>
          <p:nvPr/>
        </p:nvSpPr>
        <p:spPr>
          <a:xfrm>
            <a:off x="6829782" y="12175656"/>
            <a:ext cx="2628052"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Dispersion</a:t>
            </a:r>
          </a:p>
        </p:txBody>
      </p:sp>
      <p:sp>
        <p:nvSpPr>
          <p:cNvPr id="445" name="TextBox 444">
            <a:extLst>
              <a:ext uri="{FF2B5EF4-FFF2-40B4-BE49-F238E27FC236}">
                <a16:creationId xmlns:a16="http://schemas.microsoft.com/office/drawing/2014/main" id="{9D6B7430-B0AB-4276-9182-E2FF8E3EA3C7}"/>
              </a:ext>
            </a:extLst>
          </p:cNvPr>
          <p:cNvSpPr txBox="1"/>
          <p:nvPr/>
        </p:nvSpPr>
        <p:spPr>
          <a:xfrm>
            <a:off x="9012810" y="10931596"/>
            <a:ext cx="3191020"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Disintegration</a:t>
            </a:r>
          </a:p>
        </p:txBody>
      </p:sp>
      <p:sp>
        <p:nvSpPr>
          <p:cNvPr id="446" name="TextBox 445">
            <a:extLst>
              <a:ext uri="{FF2B5EF4-FFF2-40B4-BE49-F238E27FC236}">
                <a16:creationId xmlns:a16="http://schemas.microsoft.com/office/drawing/2014/main" id="{B5C31B98-FFF3-4DC4-A779-D49F7616C806}"/>
              </a:ext>
            </a:extLst>
          </p:cNvPr>
          <p:cNvSpPr txBox="1"/>
          <p:nvPr/>
        </p:nvSpPr>
        <p:spPr>
          <a:xfrm>
            <a:off x="12327864" y="13205292"/>
            <a:ext cx="2274552"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Airburst</a:t>
            </a:r>
          </a:p>
        </p:txBody>
      </p:sp>
      <p:cxnSp>
        <p:nvCxnSpPr>
          <p:cNvPr id="447" name="Straight Connector 446">
            <a:extLst>
              <a:ext uri="{FF2B5EF4-FFF2-40B4-BE49-F238E27FC236}">
                <a16:creationId xmlns:a16="http://schemas.microsoft.com/office/drawing/2014/main" id="{7C28FC21-815E-40C6-8BAB-5AAB9BAFCEFA}"/>
              </a:ext>
            </a:extLst>
          </p:cNvPr>
          <p:cNvCxnSpPr>
            <a:cxnSpLocks/>
          </p:cNvCxnSpPr>
          <p:nvPr/>
        </p:nvCxnSpPr>
        <p:spPr>
          <a:xfrm flipH="1">
            <a:off x="1902232" y="18656736"/>
            <a:ext cx="3166928" cy="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8" name="Straight Connector 447">
            <a:extLst>
              <a:ext uri="{FF2B5EF4-FFF2-40B4-BE49-F238E27FC236}">
                <a16:creationId xmlns:a16="http://schemas.microsoft.com/office/drawing/2014/main" id="{6712A9D8-F2C7-4FEC-A0EE-750021035E82}"/>
              </a:ext>
            </a:extLst>
          </p:cNvPr>
          <p:cNvCxnSpPr>
            <a:cxnSpLocks/>
          </p:cNvCxnSpPr>
          <p:nvPr/>
        </p:nvCxnSpPr>
        <p:spPr>
          <a:xfrm flipH="1">
            <a:off x="3103888" y="16391212"/>
            <a:ext cx="3166928" cy="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9" name="Straight Connector 448">
            <a:extLst>
              <a:ext uri="{FF2B5EF4-FFF2-40B4-BE49-F238E27FC236}">
                <a16:creationId xmlns:a16="http://schemas.microsoft.com/office/drawing/2014/main" id="{EF83FC59-01DB-4107-9654-6BD5622111CF}"/>
              </a:ext>
            </a:extLst>
          </p:cNvPr>
          <p:cNvCxnSpPr>
            <a:cxnSpLocks/>
          </p:cNvCxnSpPr>
          <p:nvPr/>
        </p:nvCxnSpPr>
        <p:spPr>
          <a:xfrm flipH="1">
            <a:off x="4576484" y="14434236"/>
            <a:ext cx="3166928" cy="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0" name="Straight Connector 449">
            <a:extLst>
              <a:ext uri="{FF2B5EF4-FFF2-40B4-BE49-F238E27FC236}">
                <a16:creationId xmlns:a16="http://schemas.microsoft.com/office/drawing/2014/main" id="{B4994836-E6AF-4F33-B053-E5497B9B3B5E}"/>
              </a:ext>
            </a:extLst>
          </p:cNvPr>
          <p:cNvCxnSpPr>
            <a:cxnSpLocks/>
          </p:cNvCxnSpPr>
          <p:nvPr/>
        </p:nvCxnSpPr>
        <p:spPr>
          <a:xfrm flipH="1">
            <a:off x="6690520" y="12911192"/>
            <a:ext cx="3166928" cy="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1" name="Straight Connector 450">
            <a:extLst>
              <a:ext uri="{FF2B5EF4-FFF2-40B4-BE49-F238E27FC236}">
                <a16:creationId xmlns:a16="http://schemas.microsoft.com/office/drawing/2014/main" id="{E8C1DF31-D410-407C-98EF-17B835470D1A}"/>
              </a:ext>
            </a:extLst>
          </p:cNvPr>
          <p:cNvCxnSpPr>
            <a:cxnSpLocks/>
          </p:cNvCxnSpPr>
          <p:nvPr/>
        </p:nvCxnSpPr>
        <p:spPr>
          <a:xfrm flipH="1">
            <a:off x="8991972" y="11695088"/>
            <a:ext cx="3166928" cy="0"/>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2" name="TextBox 451">
            <a:extLst>
              <a:ext uri="{FF2B5EF4-FFF2-40B4-BE49-F238E27FC236}">
                <a16:creationId xmlns:a16="http://schemas.microsoft.com/office/drawing/2014/main" id="{0C5C2ECA-A0A4-4FFC-BB48-5BA341B83C16}"/>
              </a:ext>
            </a:extLst>
          </p:cNvPr>
          <p:cNvSpPr txBox="1"/>
          <p:nvPr/>
        </p:nvSpPr>
        <p:spPr>
          <a:xfrm>
            <a:off x="24179288" y="14816464"/>
            <a:ext cx="3077272"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Temperature</a:t>
            </a:r>
          </a:p>
        </p:txBody>
      </p:sp>
      <p:sp>
        <p:nvSpPr>
          <p:cNvPr id="453" name="TextBox 452">
            <a:extLst>
              <a:ext uri="{FF2B5EF4-FFF2-40B4-BE49-F238E27FC236}">
                <a16:creationId xmlns:a16="http://schemas.microsoft.com/office/drawing/2014/main" id="{0D953CB5-B609-4DD2-BCB9-FEA2DDBF8200}"/>
              </a:ext>
            </a:extLst>
          </p:cNvPr>
          <p:cNvSpPr txBox="1"/>
          <p:nvPr/>
        </p:nvSpPr>
        <p:spPr>
          <a:xfrm>
            <a:off x="23161314" y="13651744"/>
            <a:ext cx="2394380"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Pressure</a:t>
            </a:r>
          </a:p>
        </p:txBody>
      </p:sp>
      <p:sp>
        <p:nvSpPr>
          <p:cNvPr id="454" name="TextBox 453">
            <a:extLst>
              <a:ext uri="{FF2B5EF4-FFF2-40B4-BE49-F238E27FC236}">
                <a16:creationId xmlns:a16="http://schemas.microsoft.com/office/drawing/2014/main" id="{5E81193F-28CC-420F-85AC-5459155FCDD4}"/>
              </a:ext>
            </a:extLst>
          </p:cNvPr>
          <p:cNvSpPr txBox="1"/>
          <p:nvPr/>
        </p:nvSpPr>
        <p:spPr>
          <a:xfrm>
            <a:off x="25108164" y="16147844"/>
            <a:ext cx="2084400"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Density</a:t>
            </a:r>
          </a:p>
        </p:txBody>
      </p:sp>
      <p:sp>
        <p:nvSpPr>
          <p:cNvPr id="455" name="TextBox 454">
            <a:extLst>
              <a:ext uri="{FF2B5EF4-FFF2-40B4-BE49-F238E27FC236}">
                <a16:creationId xmlns:a16="http://schemas.microsoft.com/office/drawing/2014/main" id="{6D48334D-EA9C-42F1-ACD6-2EE6682853BA}"/>
              </a:ext>
            </a:extLst>
          </p:cNvPr>
          <p:cNvSpPr txBox="1"/>
          <p:nvPr/>
        </p:nvSpPr>
        <p:spPr>
          <a:xfrm>
            <a:off x="13951134" y="11627310"/>
            <a:ext cx="3431084" cy="287140"/>
          </a:xfrm>
          <a:prstGeom prst="rect">
            <a:avLst/>
          </a:prstGeom>
          <a:noFill/>
          <a:ln w="38100">
            <a:noFill/>
          </a:ln>
        </p:spPr>
        <p:txBody>
          <a:bodyPr wrap="square" rtlCol="0">
            <a:prstTxWarp prst="textArchUp">
              <a:avLst>
                <a:gd name="adj" fmla="val 11429731"/>
              </a:avLst>
            </a:prstTxWarp>
            <a:spAutoFit/>
          </a:bodyPr>
          <a:lstStyle/>
          <a:p>
            <a:pPr algn="ctr"/>
            <a:r>
              <a:rPr lang="en-US" sz="3060" b="1" dirty="0">
                <a:latin typeface="Times New Roman" panose="02020603050405020304" pitchFamily="18" charset="0"/>
                <a:cs typeface="Times New Roman" panose="02020603050405020304" pitchFamily="18" charset="0"/>
              </a:rPr>
              <a:t>Top of Atmosphere</a:t>
            </a:r>
          </a:p>
        </p:txBody>
      </p:sp>
      <p:sp>
        <p:nvSpPr>
          <p:cNvPr id="456" name="TextBox 455">
            <a:extLst>
              <a:ext uri="{FF2B5EF4-FFF2-40B4-BE49-F238E27FC236}">
                <a16:creationId xmlns:a16="http://schemas.microsoft.com/office/drawing/2014/main" id="{1EE6AC6A-D943-4EEF-B738-37A9DE308DA2}"/>
              </a:ext>
            </a:extLst>
          </p:cNvPr>
          <p:cNvSpPr txBox="1"/>
          <p:nvPr/>
        </p:nvSpPr>
        <p:spPr>
          <a:xfrm>
            <a:off x="13815906" y="13708050"/>
            <a:ext cx="3431084" cy="287140"/>
          </a:xfrm>
          <a:prstGeom prst="rect">
            <a:avLst/>
          </a:prstGeom>
          <a:noFill/>
          <a:ln w="38100">
            <a:noFill/>
          </a:ln>
        </p:spPr>
        <p:txBody>
          <a:bodyPr wrap="square" rtlCol="0">
            <a:prstTxWarp prst="textArchUp">
              <a:avLst>
                <a:gd name="adj" fmla="val 11429731"/>
              </a:avLst>
            </a:prstTxWarp>
            <a:spAutoFit/>
          </a:bodyPr>
          <a:lstStyle/>
          <a:p>
            <a:pPr algn="ctr"/>
            <a:r>
              <a:rPr lang="en-US" sz="3060" b="1" dirty="0">
                <a:latin typeface="Times New Roman" panose="02020603050405020304" pitchFamily="18" charset="0"/>
                <a:cs typeface="Times New Roman" panose="02020603050405020304" pitchFamily="18" charset="0"/>
              </a:rPr>
              <a:t>Surface</a:t>
            </a:r>
          </a:p>
        </p:txBody>
      </p:sp>
      <p:sp>
        <p:nvSpPr>
          <p:cNvPr id="457" name="TextBox 456">
            <a:extLst>
              <a:ext uri="{FF2B5EF4-FFF2-40B4-BE49-F238E27FC236}">
                <a16:creationId xmlns:a16="http://schemas.microsoft.com/office/drawing/2014/main" id="{F4536A0D-1023-4123-B8D9-7924706A6CFE}"/>
              </a:ext>
            </a:extLst>
          </p:cNvPr>
          <p:cNvSpPr txBox="1"/>
          <p:nvPr/>
        </p:nvSpPr>
        <p:spPr>
          <a:xfrm>
            <a:off x="19247324" y="11464534"/>
            <a:ext cx="3067496"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Gravity</a:t>
            </a:r>
          </a:p>
        </p:txBody>
      </p:sp>
      <p:sp>
        <p:nvSpPr>
          <p:cNvPr id="458" name="Explosion: 8 Points 457">
            <a:extLst>
              <a:ext uri="{FF2B5EF4-FFF2-40B4-BE49-F238E27FC236}">
                <a16:creationId xmlns:a16="http://schemas.microsoft.com/office/drawing/2014/main" id="{0F53F093-D1AE-484C-AA6C-B4A7810220C5}"/>
              </a:ext>
            </a:extLst>
          </p:cNvPr>
          <p:cNvSpPr/>
          <p:nvPr/>
        </p:nvSpPr>
        <p:spPr>
          <a:xfrm>
            <a:off x="13043624" y="12659274"/>
            <a:ext cx="443936" cy="443356"/>
          </a:xfrm>
          <a:prstGeom prst="irregularSeal1">
            <a:avLst/>
          </a:prstGeom>
          <a:solidFill>
            <a:schemeClr val="bg1"/>
          </a:solidFill>
          <a:ln w="381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592">
              <a:solidFill>
                <a:schemeClr val="tx1"/>
              </a:solidFill>
            </a:endParaRPr>
          </a:p>
        </p:txBody>
      </p:sp>
      <p:sp>
        <p:nvSpPr>
          <p:cNvPr id="459" name="TextBox 458">
            <a:extLst>
              <a:ext uri="{FF2B5EF4-FFF2-40B4-BE49-F238E27FC236}">
                <a16:creationId xmlns:a16="http://schemas.microsoft.com/office/drawing/2014/main" id="{41318077-32D3-432A-8A19-1B61E0F9D3B9}"/>
              </a:ext>
            </a:extLst>
          </p:cNvPr>
          <p:cNvSpPr txBox="1"/>
          <p:nvPr/>
        </p:nvSpPr>
        <p:spPr>
          <a:xfrm>
            <a:off x="18167110" y="12786550"/>
            <a:ext cx="1826628"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g </a:t>
            </a:r>
            <a:r>
              <a:rPr lang="en-US" sz="3060" baseline="-25000" dirty="0">
                <a:latin typeface="Times New Roman" panose="02020603050405020304" pitchFamily="18" charset="0"/>
                <a:cs typeface="Times New Roman" panose="02020603050405020304" pitchFamily="18" charset="0"/>
              </a:rPr>
              <a:t>T</a:t>
            </a:r>
          </a:p>
        </p:txBody>
      </p:sp>
      <p:sp>
        <p:nvSpPr>
          <p:cNvPr id="460" name="TextBox 459">
            <a:extLst>
              <a:ext uri="{FF2B5EF4-FFF2-40B4-BE49-F238E27FC236}">
                <a16:creationId xmlns:a16="http://schemas.microsoft.com/office/drawing/2014/main" id="{C063262D-6C50-4C3D-B2BF-3B6C058FF322}"/>
              </a:ext>
            </a:extLst>
          </p:cNvPr>
          <p:cNvSpPr txBox="1"/>
          <p:nvPr/>
        </p:nvSpPr>
        <p:spPr>
          <a:xfrm>
            <a:off x="21012026" y="14562024"/>
            <a:ext cx="1826628"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P(z)</a:t>
            </a:r>
          </a:p>
        </p:txBody>
      </p:sp>
      <p:sp>
        <p:nvSpPr>
          <p:cNvPr id="461" name="TextBox 460">
            <a:extLst>
              <a:ext uri="{FF2B5EF4-FFF2-40B4-BE49-F238E27FC236}">
                <a16:creationId xmlns:a16="http://schemas.microsoft.com/office/drawing/2014/main" id="{63D3BEDD-E9F8-4EA3-A314-7D3CC1973302}"/>
              </a:ext>
            </a:extLst>
          </p:cNvPr>
          <p:cNvSpPr txBox="1"/>
          <p:nvPr/>
        </p:nvSpPr>
        <p:spPr>
          <a:xfrm>
            <a:off x="21999558" y="15674760"/>
            <a:ext cx="1826628"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T(z)</a:t>
            </a:r>
          </a:p>
        </p:txBody>
      </p:sp>
      <p:sp>
        <p:nvSpPr>
          <p:cNvPr id="462" name="TextBox 461">
            <a:extLst>
              <a:ext uri="{FF2B5EF4-FFF2-40B4-BE49-F238E27FC236}">
                <a16:creationId xmlns:a16="http://schemas.microsoft.com/office/drawing/2014/main" id="{35869425-F816-43E7-986F-4A19CBCE7F27}"/>
              </a:ext>
            </a:extLst>
          </p:cNvPr>
          <p:cNvSpPr txBox="1"/>
          <p:nvPr/>
        </p:nvSpPr>
        <p:spPr>
          <a:xfrm>
            <a:off x="22949706" y="21218642"/>
            <a:ext cx="1826628" cy="642035"/>
          </a:xfrm>
          <a:prstGeom prst="rect">
            <a:avLst/>
          </a:prstGeom>
          <a:noFill/>
          <a:ln w="38100">
            <a:noFill/>
          </a:ln>
        </p:spPr>
        <p:txBody>
          <a:bodyPr wrap="square" rtlCol="0">
            <a:spAutoFit/>
          </a:bodyPr>
          <a:lstStyle/>
          <a:p>
            <a:pPr algn="ctr"/>
            <a:r>
              <a:rPr lang="el-GR" sz="3572" dirty="0">
                <a:latin typeface="Times New Roman" panose="02020603050405020304" pitchFamily="18" charset="0"/>
                <a:cs typeface="Times New Roman" panose="02020603050405020304" pitchFamily="18" charset="0"/>
              </a:rPr>
              <a:t>ρ</a:t>
            </a:r>
            <a:r>
              <a:rPr lang="en-US" sz="4080" baseline="-25000" dirty="0">
                <a:latin typeface="Times New Roman" panose="02020603050405020304" pitchFamily="18" charset="0"/>
                <a:cs typeface="Times New Roman" panose="02020603050405020304" pitchFamily="18" charset="0"/>
              </a:rPr>
              <a:t>T</a:t>
            </a:r>
          </a:p>
        </p:txBody>
      </p:sp>
      <p:sp>
        <p:nvSpPr>
          <p:cNvPr id="463" name="TextBox 462">
            <a:extLst>
              <a:ext uri="{FF2B5EF4-FFF2-40B4-BE49-F238E27FC236}">
                <a16:creationId xmlns:a16="http://schemas.microsoft.com/office/drawing/2014/main" id="{CA681E69-4EA7-4992-8B29-A32C77E23504}"/>
              </a:ext>
            </a:extLst>
          </p:cNvPr>
          <p:cNvSpPr txBox="1"/>
          <p:nvPr/>
        </p:nvSpPr>
        <p:spPr>
          <a:xfrm>
            <a:off x="22674904" y="16619512"/>
            <a:ext cx="2060600" cy="642035"/>
          </a:xfrm>
          <a:prstGeom prst="rect">
            <a:avLst/>
          </a:prstGeom>
          <a:noFill/>
          <a:ln w="38100">
            <a:noFill/>
          </a:ln>
        </p:spPr>
        <p:txBody>
          <a:bodyPr wrap="square" rtlCol="0">
            <a:spAutoFit/>
          </a:bodyPr>
          <a:lstStyle/>
          <a:p>
            <a:pPr algn="ctr"/>
            <a:r>
              <a:rPr lang="en-US" sz="3572" dirty="0">
                <a:latin typeface="Times New Roman" panose="02020603050405020304" pitchFamily="18" charset="0"/>
                <a:cs typeface="Times New Roman" panose="02020603050405020304" pitchFamily="18" charset="0"/>
              </a:rPr>
              <a:t> </a:t>
            </a:r>
            <a:r>
              <a:rPr lang="el-GR" sz="3060" dirty="0">
                <a:latin typeface="Times New Roman" panose="02020603050405020304" pitchFamily="18" charset="0"/>
                <a:cs typeface="Times New Roman" panose="02020603050405020304" pitchFamily="18" charset="0"/>
              </a:rPr>
              <a:t>ρ</a:t>
            </a:r>
            <a:r>
              <a:rPr lang="en-US" sz="3572" baseline="-25000" dirty="0">
                <a:latin typeface="Times New Roman" panose="02020603050405020304" pitchFamily="18" charset="0"/>
                <a:cs typeface="Times New Roman" panose="02020603050405020304" pitchFamily="18" charset="0"/>
              </a:rPr>
              <a:t>a </a:t>
            </a:r>
            <a:r>
              <a:rPr lang="en-US" sz="3572" dirty="0">
                <a:latin typeface="Times New Roman" panose="02020603050405020304" pitchFamily="18" charset="0"/>
                <a:cs typeface="Times New Roman" panose="02020603050405020304" pitchFamily="18" charset="0"/>
              </a:rPr>
              <a:t>(z)</a:t>
            </a:r>
          </a:p>
        </p:txBody>
      </p:sp>
      <p:sp>
        <p:nvSpPr>
          <p:cNvPr id="464" name="TextBox 463">
            <a:extLst>
              <a:ext uri="{FF2B5EF4-FFF2-40B4-BE49-F238E27FC236}">
                <a16:creationId xmlns:a16="http://schemas.microsoft.com/office/drawing/2014/main" id="{8DCAA54D-1D00-47C9-89E4-2C0E90651DA3}"/>
              </a:ext>
            </a:extLst>
          </p:cNvPr>
          <p:cNvSpPr txBox="1"/>
          <p:nvPr/>
        </p:nvSpPr>
        <p:spPr>
          <a:xfrm>
            <a:off x="3228402" y="21526550"/>
            <a:ext cx="1350748" cy="642035"/>
          </a:xfrm>
          <a:prstGeom prst="rect">
            <a:avLst/>
          </a:prstGeom>
          <a:noFill/>
          <a:ln w="38100">
            <a:noFill/>
          </a:ln>
        </p:spPr>
        <p:txBody>
          <a:bodyPr wrap="square" rtlCol="0">
            <a:spAutoFit/>
          </a:bodyPr>
          <a:lstStyle/>
          <a:p>
            <a:pPr algn="ctr"/>
            <a:r>
              <a:rPr lang="en-US" sz="3572" dirty="0">
                <a:latin typeface="Times New Roman" panose="02020603050405020304" pitchFamily="18" charset="0"/>
                <a:cs typeface="Times New Roman" panose="02020603050405020304" pitchFamily="18" charset="0"/>
              </a:rPr>
              <a:t>V</a:t>
            </a:r>
            <a:r>
              <a:rPr lang="en-US" sz="4080" baseline="-25000" dirty="0">
                <a:latin typeface="Times New Roman" panose="02020603050405020304" pitchFamily="18" charset="0"/>
                <a:cs typeface="Times New Roman" panose="02020603050405020304" pitchFamily="18" charset="0"/>
              </a:rPr>
              <a:t>i</a:t>
            </a:r>
          </a:p>
        </p:txBody>
      </p:sp>
      <p:sp>
        <p:nvSpPr>
          <p:cNvPr id="465" name="TextBox 464">
            <a:extLst>
              <a:ext uri="{FF2B5EF4-FFF2-40B4-BE49-F238E27FC236}">
                <a16:creationId xmlns:a16="http://schemas.microsoft.com/office/drawing/2014/main" id="{C4468F66-BD3E-4DB9-87BE-E01DE3C399A7}"/>
              </a:ext>
            </a:extLst>
          </p:cNvPr>
          <p:cNvSpPr txBox="1"/>
          <p:nvPr/>
        </p:nvSpPr>
        <p:spPr>
          <a:xfrm>
            <a:off x="4559322" y="16333258"/>
            <a:ext cx="1826628" cy="642035"/>
          </a:xfrm>
          <a:prstGeom prst="rect">
            <a:avLst/>
          </a:prstGeom>
          <a:noFill/>
          <a:ln w="38100">
            <a:noFill/>
          </a:ln>
        </p:spPr>
        <p:txBody>
          <a:bodyPr wrap="square" rtlCol="0">
            <a:spAutoFit/>
          </a:bodyPr>
          <a:lstStyle/>
          <a:p>
            <a:pPr algn="ctr"/>
            <a:r>
              <a:rPr lang="en-US" sz="3572" dirty="0">
                <a:latin typeface="Times New Roman" panose="02020603050405020304" pitchFamily="18" charset="0"/>
                <a:cs typeface="Times New Roman" panose="02020603050405020304" pitchFamily="18" charset="0"/>
              </a:rPr>
              <a:t>m </a:t>
            </a:r>
            <a:r>
              <a:rPr lang="en-US" sz="4080" baseline="-25000" dirty="0">
                <a:latin typeface="Times New Roman" panose="02020603050405020304" pitchFamily="18" charset="0"/>
                <a:cs typeface="Times New Roman" panose="02020603050405020304" pitchFamily="18" charset="0"/>
              </a:rPr>
              <a:t>i</a:t>
            </a:r>
          </a:p>
        </p:txBody>
      </p:sp>
      <p:sp>
        <p:nvSpPr>
          <p:cNvPr id="466" name="TextBox 465">
            <a:extLst>
              <a:ext uri="{FF2B5EF4-FFF2-40B4-BE49-F238E27FC236}">
                <a16:creationId xmlns:a16="http://schemas.microsoft.com/office/drawing/2014/main" id="{E70DFC3A-09FC-4B44-BBBA-58D648C071AF}"/>
              </a:ext>
            </a:extLst>
          </p:cNvPr>
          <p:cNvSpPr txBox="1"/>
          <p:nvPr/>
        </p:nvSpPr>
        <p:spPr>
          <a:xfrm>
            <a:off x="7173210" y="17079002"/>
            <a:ext cx="1329716" cy="642035"/>
          </a:xfrm>
          <a:prstGeom prst="rect">
            <a:avLst/>
          </a:prstGeom>
          <a:noFill/>
          <a:ln w="38100">
            <a:noFill/>
          </a:ln>
        </p:spPr>
        <p:txBody>
          <a:bodyPr wrap="square" rtlCol="0">
            <a:spAutoFit/>
          </a:bodyPr>
          <a:lstStyle/>
          <a:p>
            <a:pPr algn="ctr"/>
            <a:r>
              <a:rPr lang="en-US" sz="3572" dirty="0">
                <a:latin typeface="Times New Roman" panose="02020603050405020304" pitchFamily="18" charset="0"/>
                <a:cs typeface="Times New Roman" panose="02020603050405020304" pitchFamily="18" charset="0"/>
              </a:rPr>
              <a:t>m</a:t>
            </a:r>
            <a:r>
              <a:rPr lang="en-US" sz="4080" baseline="-25000" dirty="0">
                <a:latin typeface="Times New Roman" panose="02020603050405020304" pitchFamily="18" charset="0"/>
                <a:cs typeface="Times New Roman" panose="02020603050405020304" pitchFamily="18" charset="0"/>
              </a:rPr>
              <a:t>f</a:t>
            </a:r>
          </a:p>
        </p:txBody>
      </p:sp>
      <p:sp>
        <p:nvSpPr>
          <p:cNvPr id="467" name="TextBox 466">
            <a:extLst>
              <a:ext uri="{FF2B5EF4-FFF2-40B4-BE49-F238E27FC236}">
                <a16:creationId xmlns:a16="http://schemas.microsoft.com/office/drawing/2014/main" id="{1A792CA5-B267-45F0-8C7F-594B94B901C8}"/>
              </a:ext>
            </a:extLst>
          </p:cNvPr>
          <p:cNvSpPr txBox="1"/>
          <p:nvPr/>
        </p:nvSpPr>
        <p:spPr>
          <a:xfrm>
            <a:off x="8489438" y="15556678"/>
            <a:ext cx="1368052" cy="642035"/>
          </a:xfrm>
          <a:prstGeom prst="rect">
            <a:avLst/>
          </a:prstGeom>
          <a:noFill/>
          <a:ln w="38100">
            <a:noFill/>
          </a:ln>
        </p:spPr>
        <p:txBody>
          <a:bodyPr wrap="square" rtlCol="0">
            <a:spAutoFit/>
          </a:bodyPr>
          <a:lstStyle/>
          <a:p>
            <a:pPr algn="ctr"/>
            <a:r>
              <a:rPr lang="en-US" sz="3572" dirty="0">
                <a:latin typeface="Times New Roman" panose="02020603050405020304" pitchFamily="18" charset="0"/>
                <a:cs typeface="Times New Roman" panose="02020603050405020304" pitchFamily="18" charset="0"/>
              </a:rPr>
              <a:t>N</a:t>
            </a:r>
            <a:r>
              <a:rPr lang="en-US" sz="4080" baseline="-25000" dirty="0">
                <a:latin typeface="Times New Roman" panose="02020603050405020304" pitchFamily="18" charset="0"/>
                <a:cs typeface="Times New Roman" panose="02020603050405020304" pitchFamily="18" charset="0"/>
              </a:rPr>
              <a:t>f</a:t>
            </a:r>
          </a:p>
        </p:txBody>
      </p:sp>
      <p:sp>
        <p:nvSpPr>
          <p:cNvPr id="468" name="TextBox 467">
            <a:extLst>
              <a:ext uri="{FF2B5EF4-FFF2-40B4-BE49-F238E27FC236}">
                <a16:creationId xmlns:a16="http://schemas.microsoft.com/office/drawing/2014/main" id="{6F019242-CBF0-4E1A-9C9C-7368AAE2324A}"/>
              </a:ext>
            </a:extLst>
          </p:cNvPr>
          <p:cNvSpPr txBox="1"/>
          <p:nvPr/>
        </p:nvSpPr>
        <p:spPr>
          <a:xfrm>
            <a:off x="5967442" y="14437154"/>
            <a:ext cx="1826628" cy="642035"/>
          </a:xfrm>
          <a:prstGeom prst="rect">
            <a:avLst/>
          </a:prstGeom>
          <a:noFill/>
          <a:ln w="38100">
            <a:noFill/>
          </a:ln>
        </p:spPr>
        <p:txBody>
          <a:bodyPr wrap="square" rtlCol="0">
            <a:spAutoFit/>
          </a:bodyPr>
          <a:lstStyle/>
          <a:p>
            <a:pPr algn="ctr"/>
            <a:r>
              <a:rPr lang="en-US" sz="3572" dirty="0">
                <a:latin typeface="Times New Roman" panose="02020603050405020304" pitchFamily="18" charset="0"/>
                <a:cs typeface="Times New Roman" panose="02020603050405020304" pitchFamily="18" charset="0"/>
              </a:rPr>
              <a:t>N</a:t>
            </a:r>
            <a:r>
              <a:rPr lang="en-US" sz="4080" baseline="-25000" dirty="0">
                <a:latin typeface="Times New Roman" panose="02020603050405020304" pitchFamily="18" charset="0"/>
                <a:cs typeface="Times New Roman" panose="02020603050405020304" pitchFamily="18" charset="0"/>
              </a:rPr>
              <a:t>i</a:t>
            </a:r>
          </a:p>
        </p:txBody>
      </p:sp>
      <p:sp>
        <p:nvSpPr>
          <p:cNvPr id="469" name="TextBox 468">
            <a:extLst>
              <a:ext uri="{FF2B5EF4-FFF2-40B4-BE49-F238E27FC236}">
                <a16:creationId xmlns:a16="http://schemas.microsoft.com/office/drawing/2014/main" id="{35F62DE8-D383-4E9F-80A8-9F42CD25A897}"/>
              </a:ext>
            </a:extLst>
          </p:cNvPr>
          <p:cNvSpPr txBox="1"/>
          <p:nvPr/>
        </p:nvSpPr>
        <p:spPr>
          <a:xfrm>
            <a:off x="3830340" y="18675246"/>
            <a:ext cx="1119224" cy="642035"/>
          </a:xfrm>
          <a:prstGeom prst="rect">
            <a:avLst/>
          </a:prstGeom>
          <a:noFill/>
          <a:ln w="38100">
            <a:noFill/>
          </a:ln>
        </p:spPr>
        <p:txBody>
          <a:bodyPr wrap="square" rtlCol="0">
            <a:spAutoFit/>
          </a:bodyPr>
          <a:lstStyle/>
          <a:p>
            <a:pPr algn="ctr"/>
            <a:r>
              <a:rPr lang="el-GR" sz="3572" dirty="0">
                <a:latin typeface="Times New Roman" panose="02020603050405020304" pitchFamily="18" charset="0"/>
                <a:cs typeface="Times New Roman" panose="02020603050405020304" pitchFamily="18" charset="0"/>
              </a:rPr>
              <a:t>θ</a:t>
            </a:r>
            <a:r>
              <a:rPr lang="en-US" sz="4080" baseline="-25000" dirty="0">
                <a:latin typeface="Times New Roman" panose="02020603050405020304" pitchFamily="18" charset="0"/>
                <a:cs typeface="Times New Roman" panose="02020603050405020304" pitchFamily="18" charset="0"/>
              </a:rPr>
              <a:t>i</a:t>
            </a:r>
          </a:p>
        </p:txBody>
      </p:sp>
      <p:sp>
        <p:nvSpPr>
          <p:cNvPr id="470" name="TextBox 469">
            <a:extLst>
              <a:ext uri="{FF2B5EF4-FFF2-40B4-BE49-F238E27FC236}">
                <a16:creationId xmlns:a16="http://schemas.microsoft.com/office/drawing/2014/main" id="{066386B0-34B1-4732-9554-D18CECAC6442}"/>
              </a:ext>
            </a:extLst>
          </p:cNvPr>
          <p:cNvSpPr txBox="1"/>
          <p:nvPr/>
        </p:nvSpPr>
        <p:spPr>
          <a:xfrm>
            <a:off x="6220110" y="19365854"/>
            <a:ext cx="1123620" cy="642035"/>
          </a:xfrm>
          <a:prstGeom prst="rect">
            <a:avLst/>
          </a:prstGeom>
          <a:noFill/>
          <a:ln w="38100">
            <a:noFill/>
          </a:ln>
        </p:spPr>
        <p:txBody>
          <a:bodyPr wrap="square" rtlCol="0">
            <a:spAutoFit/>
          </a:bodyPr>
          <a:lstStyle/>
          <a:p>
            <a:pPr algn="ctr"/>
            <a:r>
              <a:rPr lang="el-GR" sz="3572" dirty="0">
                <a:latin typeface="Times New Roman" panose="02020603050405020304" pitchFamily="18" charset="0"/>
                <a:cs typeface="Times New Roman" panose="02020603050405020304" pitchFamily="18" charset="0"/>
              </a:rPr>
              <a:t>θ</a:t>
            </a:r>
            <a:r>
              <a:rPr lang="en-US" sz="4080" baseline="-25000" dirty="0">
                <a:latin typeface="Times New Roman" panose="02020603050405020304" pitchFamily="18" charset="0"/>
                <a:cs typeface="Times New Roman" panose="02020603050405020304" pitchFamily="18" charset="0"/>
              </a:rPr>
              <a:t>f</a:t>
            </a:r>
          </a:p>
        </p:txBody>
      </p:sp>
      <p:sp>
        <p:nvSpPr>
          <p:cNvPr id="471" name="Freeform: Shape 470">
            <a:extLst>
              <a:ext uri="{FF2B5EF4-FFF2-40B4-BE49-F238E27FC236}">
                <a16:creationId xmlns:a16="http://schemas.microsoft.com/office/drawing/2014/main" id="{3C87F3B7-77F2-414C-BA68-CF17B9B9B5E9}"/>
              </a:ext>
            </a:extLst>
          </p:cNvPr>
          <p:cNvSpPr/>
          <p:nvPr/>
        </p:nvSpPr>
        <p:spPr>
          <a:xfrm rot="720508">
            <a:off x="5051826" y="18890088"/>
            <a:ext cx="2456804" cy="279800"/>
          </a:xfrm>
          <a:custGeom>
            <a:avLst/>
            <a:gdLst>
              <a:gd name="connsiteX0" fmla="*/ 0 w 1112221"/>
              <a:gd name="connsiteY0" fmla="*/ 6961 h 216813"/>
              <a:gd name="connsiteX1" fmla="*/ 535021 w 1112221"/>
              <a:gd name="connsiteY1" fmla="*/ 21553 h 216813"/>
              <a:gd name="connsiteX2" fmla="*/ 1026268 w 1112221"/>
              <a:gd name="connsiteY2" fmla="*/ 186923 h 216813"/>
              <a:gd name="connsiteX3" fmla="*/ 1108953 w 1112221"/>
              <a:gd name="connsiteY3" fmla="*/ 216106 h 216813"/>
            </a:gdLst>
            <a:ahLst/>
            <a:cxnLst>
              <a:cxn ang="0">
                <a:pos x="connsiteX0" y="connsiteY0"/>
              </a:cxn>
              <a:cxn ang="0">
                <a:pos x="connsiteX1" y="connsiteY1"/>
              </a:cxn>
              <a:cxn ang="0">
                <a:pos x="connsiteX2" y="connsiteY2"/>
              </a:cxn>
              <a:cxn ang="0">
                <a:pos x="connsiteX3" y="connsiteY3"/>
              </a:cxn>
            </a:cxnLst>
            <a:rect l="l" t="t" r="r" b="b"/>
            <a:pathLst>
              <a:path w="1112221" h="216813">
                <a:moveTo>
                  <a:pt x="0" y="6961"/>
                </a:moveTo>
                <a:cubicBezTo>
                  <a:pt x="181988" y="-740"/>
                  <a:pt x="363976" y="-8441"/>
                  <a:pt x="535021" y="21553"/>
                </a:cubicBezTo>
                <a:cubicBezTo>
                  <a:pt x="706066" y="51547"/>
                  <a:pt x="930613" y="154498"/>
                  <a:pt x="1026268" y="186923"/>
                </a:cubicBezTo>
                <a:cubicBezTo>
                  <a:pt x="1121923" y="219348"/>
                  <a:pt x="1115438" y="217727"/>
                  <a:pt x="1108953" y="216106"/>
                </a:cubicBezTo>
              </a:path>
            </a:pathLst>
          </a:cu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p>
        </p:txBody>
      </p:sp>
      <p:sp>
        <p:nvSpPr>
          <p:cNvPr id="472" name="Freeform: Shape 471">
            <a:extLst>
              <a:ext uri="{FF2B5EF4-FFF2-40B4-BE49-F238E27FC236}">
                <a16:creationId xmlns:a16="http://schemas.microsoft.com/office/drawing/2014/main" id="{813294B0-109F-4AC4-89A9-15889CDFA808}"/>
              </a:ext>
            </a:extLst>
          </p:cNvPr>
          <p:cNvSpPr/>
          <p:nvPr/>
        </p:nvSpPr>
        <p:spPr>
          <a:xfrm>
            <a:off x="6261560" y="16408412"/>
            <a:ext cx="2300784" cy="963200"/>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dirty="0"/>
          </a:p>
        </p:txBody>
      </p:sp>
      <p:sp>
        <p:nvSpPr>
          <p:cNvPr id="473" name="Freeform: Shape 472">
            <a:extLst>
              <a:ext uri="{FF2B5EF4-FFF2-40B4-BE49-F238E27FC236}">
                <a16:creationId xmlns:a16="http://schemas.microsoft.com/office/drawing/2014/main" id="{00AC72E8-6A87-4E71-9BC6-1A97FCE9BE6F}"/>
              </a:ext>
            </a:extLst>
          </p:cNvPr>
          <p:cNvSpPr/>
          <p:nvPr/>
        </p:nvSpPr>
        <p:spPr>
          <a:xfrm>
            <a:off x="7872704" y="14394994"/>
            <a:ext cx="2010568" cy="1574940"/>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p>
        </p:txBody>
      </p:sp>
      <p:sp>
        <p:nvSpPr>
          <p:cNvPr id="474" name="Freeform: Shape 473">
            <a:extLst>
              <a:ext uri="{FF2B5EF4-FFF2-40B4-BE49-F238E27FC236}">
                <a16:creationId xmlns:a16="http://schemas.microsoft.com/office/drawing/2014/main" id="{55A5D6BB-0E76-4FCC-89EC-593C993F7BD6}"/>
              </a:ext>
            </a:extLst>
          </p:cNvPr>
          <p:cNvSpPr/>
          <p:nvPr/>
        </p:nvSpPr>
        <p:spPr>
          <a:xfrm>
            <a:off x="11184488" y="13439866"/>
            <a:ext cx="1025816" cy="1149852"/>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p>
        </p:txBody>
      </p:sp>
      <p:sp>
        <p:nvSpPr>
          <p:cNvPr id="475" name="Freeform: Shape 474">
            <a:extLst>
              <a:ext uri="{FF2B5EF4-FFF2-40B4-BE49-F238E27FC236}">
                <a16:creationId xmlns:a16="http://schemas.microsoft.com/office/drawing/2014/main" id="{11BE64EF-3741-478D-BB5E-FE2B4B9286D1}"/>
              </a:ext>
            </a:extLst>
          </p:cNvPr>
          <p:cNvSpPr/>
          <p:nvPr/>
        </p:nvSpPr>
        <p:spPr>
          <a:xfrm rot="12298105">
            <a:off x="10337648" y="13856518"/>
            <a:ext cx="1059760" cy="1099908"/>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dirty="0"/>
          </a:p>
        </p:txBody>
      </p:sp>
      <p:cxnSp>
        <p:nvCxnSpPr>
          <p:cNvPr id="476" name="Straight Connector 475">
            <a:extLst>
              <a:ext uri="{FF2B5EF4-FFF2-40B4-BE49-F238E27FC236}">
                <a16:creationId xmlns:a16="http://schemas.microsoft.com/office/drawing/2014/main" id="{7D64162F-C1CB-4CEA-B0D4-9EBFAEFA1DFA}"/>
              </a:ext>
            </a:extLst>
          </p:cNvPr>
          <p:cNvCxnSpPr>
            <a:cxnSpLocks/>
          </p:cNvCxnSpPr>
          <p:nvPr/>
        </p:nvCxnSpPr>
        <p:spPr>
          <a:xfrm flipV="1">
            <a:off x="10619412" y="13388788"/>
            <a:ext cx="582640" cy="298896"/>
          </a:xfrm>
          <a:prstGeom prst="line">
            <a:avLst/>
          </a:pr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7" name="Freeform: Shape 476">
            <a:extLst>
              <a:ext uri="{FF2B5EF4-FFF2-40B4-BE49-F238E27FC236}">
                <a16:creationId xmlns:a16="http://schemas.microsoft.com/office/drawing/2014/main" id="{1662388B-BF9E-47C3-8DCC-7E27C4B3A1EB}"/>
              </a:ext>
            </a:extLst>
          </p:cNvPr>
          <p:cNvSpPr/>
          <p:nvPr/>
        </p:nvSpPr>
        <p:spPr>
          <a:xfrm rot="12298105" flipH="1" flipV="1">
            <a:off x="12029046" y="11896608"/>
            <a:ext cx="1383620" cy="600416"/>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p>
        </p:txBody>
      </p:sp>
      <p:sp>
        <p:nvSpPr>
          <p:cNvPr id="478" name="Freeform: Shape 477">
            <a:extLst>
              <a:ext uri="{FF2B5EF4-FFF2-40B4-BE49-F238E27FC236}">
                <a16:creationId xmlns:a16="http://schemas.microsoft.com/office/drawing/2014/main" id="{BBE9F7FA-39C8-4833-A743-569744E3324A}"/>
              </a:ext>
            </a:extLst>
          </p:cNvPr>
          <p:cNvSpPr/>
          <p:nvPr/>
        </p:nvSpPr>
        <p:spPr>
          <a:xfrm rot="12298105" flipH="1" flipV="1">
            <a:off x="9874984" y="13137656"/>
            <a:ext cx="1112480" cy="178392"/>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381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p>
        </p:txBody>
      </p:sp>
      <p:cxnSp>
        <p:nvCxnSpPr>
          <p:cNvPr id="479" name="Straight Connector 478">
            <a:extLst>
              <a:ext uri="{FF2B5EF4-FFF2-40B4-BE49-F238E27FC236}">
                <a16:creationId xmlns:a16="http://schemas.microsoft.com/office/drawing/2014/main" id="{551C4921-36E0-4FE1-B8DA-C9B7948BE32C}"/>
              </a:ext>
            </a:extLst>
          </p:cNvPr>
          <p:cNvCxnSpPr>
            <a:cxnSpLocks/>
            <a:stCxn id="429" idx="1"/>
          </p:cNvCxnSpPr>
          <p:nvPr/>
        </p:nvCxnSpPr>
        <p:spPr>
          <a:xfrm flipH="1">
            <a:off x="15499310" y="13931610"/>
            <a:ext cx="45532" cy="8942388"/>
          </a:xfrm>
          <a:prstGeom prst="line">
            <a:avLst/>
          </a:prstGeom>
          <a:ln w="38100">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480" name="TextBox 479">
            <a:extLst>
              <a:ext uri="{FF2B5EF4-FFF2-40B4-BE49-F238E27FC236}">
                <a16:creationId xmlns:a16="http://schemas.microsoft.com/office/drawing/2014/main" id="{0D84E26A-405F-49B6-842A-F30CE8403FA7}"/>
              </a:ext>
            </a:extLst>
          </p:cNvPr>
          <p:cNvSpPr txBox="1"/>
          <p:nvPr/>
        </p:nvSpPr>
        <p:spPr>
          <a:xfrm>
            <a:off x="15610300" y="21406856"/>
            <a:ext cx="3271792" cy="1034129"/>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Target </a:t>
            </a:r>
          </a:p>
          <a:p>
            <a:r>
              <a:rPr lang="en-US" sz="3060" dirty="0">
                <a:latin typeface="Times New Roman" panose="02020603050405020304" pitchFamily="18" charset="0"/>
                <a:cs typeface="Times New Roman" panose="02020603050405020304" pitchFamily="18" charset="0"/>
              </a:rPr>
              <a:t>Radius </a:t>
            </a:r>
          </a:p>
        </p:txBody>
      </p:sp>
      <p:sp>
        <p:nvSpPr>
          <p:cNvPr id="481" name="TextBox 480">
            <a:extLst>
              <a:ext uri="{FF2B5EF4-FFF2-40B4-BE49-F238E27FC236}">
                <a16:creationId xmlns:a16="http://schemas.microsoft.com/office/drawing/2014/main" id="{34C058A5-1FFB-425C-B4F5-93DE6904DCCD}"/>
              </a:ext>
            </a:extLst>
          </p:cNvPr>
          <p:cNvSpPr txBox="1"/>
          <p:nvPr/>
        </p:nvSpPr>
        <p:spPr>
          <a:xfrm>
            <a:off x="15196958" y="20496902"/>
            <a:ext cx="1826628"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R</a:t>
            </a:r>
            <a:r>
              <a:rPr lang="en-US" sz="4080" baseline="-25000" dirty="0">
                <a:latin typeface="Times New Roman" panose="02020603050405020304" pitchFamily="18" charset="0"/>
                <a:cs typeface="Times New Roman" panose="02020603050405020304" pitchFamily="18" charset="0"/>
              </a:rPr>
              <a:t>T</a:t>
            </a:r>
          </a:p>
        </p:txBody>
      </p:sp>
      <p:sp>
        <p:nvSpPr>
          <p:cNvPr id="482" name="TextBox 481">
            <a:extLst>
              <a:ext uri="{FF2B5EF4-FFF2-40B4-BE49-F238E27FC236}">
                <a16:creationId xmlns:a16="http://schemas.microsoft.com/office/drawing/2014/main" id="{18FE8A69-9296-40E1-931C-F1709111D12E}"/>
              </a:ext>
            </a:extLst>
          </p:cNvPr>
          <p:cNvSpPr txBox="1"/>
          <p:nvPr/>
        </p:nvSpPr>
        <p:spPr>
          <a:xfrm>
            <a:off x="21659202" y="21101814"/>
            <a:ext cx="1999460" cy="1034129"/>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Surface</a:t>
            </a:r>
          </a:p>
          <a:p>
            <a:pPr algn="ctr"/>
            <a:r>
              <a:rPr lang="en-US" sz="3060" dirty="0">
                <a:latin typeface="Times New Roman" panose="02020603050405020304" pitchFamily="18" charset="0"/>
                <a:cs typeface="Times New Roman" panose="02020603050405020304" pitchFamily="18" charset="0"/>
              </a:rPr>
              <a:t>Density</a:t>
            </a:r>
          </a:p>
        </p:txBody>
      </p:sp>
      <p:sp>
        <p:nvSpPr>
          <p:cNvPr id="483" name="TextBox 482">
            <a:extLst>
              <a:ext uri="{FF2B5EF4-FFF2-40B4-BE49-F238E27FC236}">
                <a16:creationId xmlns:a16="http://schemas.microsoft.com/office/drawing/2014/main" id="{3C7CC1F3-0460-4A5F-A707-D6679D536004}"/>
              </a:ext>
            </a:extLst>
          </p:cNvPr>
          <p:cNvSpPr txBox="1"/>
          <p:nvPr/>
        </p:nvSpPr>
        <p:spPr>
          <a:xfrm>
            <a:off x="21949908" y="12661224"/>
            <a:ext cx="2029112"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Altitude</a:t>
            </a:r>
          </a:p>
        </p:txBody>
      </p:sp>
      <p:sp>
        <p:nvSpPr>
          <p:cNvPr id="484" name="TextBox 483">
            <a:extLst>
              <a:ext uri="{FF2B5EF4-FFF2-40B4-BE49-F238E27FC236}">
                <a16:creationId xmlns:a16="http://schemas.microsoft.com/office/drawing/2014/main" id="{85D81489-A526-4C6D-BCE4-C3448FAC1760}"/>
              </a:ext>
            </a:extLst>
          </p:cNvPr>
          <p:cNvSpPr txBox="1"/>
          <p:nvPr/>
        </p:nvSpPr>
        <p:spPr>
          <a:xfrm>
            <a:off x="19919402" y="13867258"/>
            <a:ext cx="1826628"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z</a:t>
            </a:r>
          </a:p>
        </p:txBody>
      </p:sp>
      <p:cxnSp>
        <p:nvCxnSpPr>
          <p:cNvPr id="485" name="Straight Connector 484">
            <a:extLst>
              <a:ext uri="{FF2B5EF4-FFF2-40B4-BE49-F238E27FC236}">
                <a16:creationId xmlns:a16="http://schemas.microsoft.com/office/drawing/2014/main" id="{FA7D9421-E97F-4A67-AB9E-F203B4A6958B}"/>
              </a:ext>
            </a:extLst>
          </p:cNvPr>
          <p:cNvCxnSpPr>
            <a:cxnSpLocks/>
          </p:cNvCxnSpPr>
          <p:nvPr/>
        </p:nvCxnSpPr>
        <p:spPr>
          <a:xfrm flipH="1">
            <a:off x="18831682" y="12125532"/>
            <a:ext cx="1070124" cy="2445048"/>
          </a:xfrm>
          <a:prstGeom prst="line">
            <a:avLst/>
          </a:prstGeom>
          <a:ln w="38100"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86" name="Straight Connector 485">
            <a:extLst>
              <a:ext uri="{FF2B5EF4-FFF2-40B4-BE49-F238E27FC236}">
                <a16:creationId xmlns:a16="http://schemas.microsoft.com/office/drawing/2014/main" id="{B64913D4-F106-4485-A449-2C5220DC29C4}"/>
              </a:ext>
            </a:extLst>
          </p:cNvPr>
          <p:cNvCxnSpPr>
            <a:cxnSpLocks/>
          </p:cNvCxnSpPr>
          <p:nvPr/>
        </p:nvCxnSpPr>
        <p:spPr>
          <a:xfrm flipH="1">
            <a:off x="22961386" y="16728400"/>
            <a:ext cx="2160596" cy="1415968"/>
          </a:xfrm>
          <a:prstGeom prst="line">
            <a:avLst/>
          </a:prstGeom>
          <a:ln w="38100" cap="flat" cmpd="sng" algn="ctr">
            <a:no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7" name="Chord 486">
            <a:extLst>
              <a:ext uri="{FF2B5EF4-FFF2-40B4-BE49-F238E27FC236}">
                <a16:creationId xmlns:a16="http://schemas.microsoft.com/office/drawing/2014/main" id="{0A53196C-ADD9-4930-8785-66E3483B6D41}"/>
              </a:ext>
            </a:extLst>
          </p:cNvPr>
          <p:cNvSpPr/>
          <p:nvPr/>
        </p:nvSpPr>
        <p:spPr>
          <a:xfrm rot="16410463">
            <a:off x="6425654" y="20911718"/>
            <a:ext cx="787540" cy="818932"/>
          </a:xfrm>
          <a:prstGeom prst="chord">
            <a:avLst>
              <a:gd name="adj1" fmla="val 1476388"/>
              <a:gd name="adj2" fmla="val 10078790"/>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sp>
        <p:nvSpPr>
          <p:cNvPr id="488" name="TextBox 487">
            <a:extLst>
              <a:ext uri="{FF2B5EF4-FFF2-40B4-BE49-F238E27FC236}">
                <a16:creationId xmlns:a16="http://schemas.microsoft.com/office/drawing/2014/main" id="{72E95EFF-381A-4F64-A863-33168C660641}"/>
              </a:ext>
            </a:extLst>
          </p:cNvPr>
          <p:cNvSpPr txBox="1"/>
          <p:nvPr/>
        </p:nvSpPr>
        <p:spPr>
          <a:xfrm>
            <a:off x="5779228" y="21461106"/>
            <a:ext cx="1209720" cy="642035"/>
          </a:xfrm>
          <a:prstGeom prst="rect">
            <a:avLst/>
          </a:prstGeom>
          <a:noFill/>
          <a:ln w="38100">
            <a:noFill/>
          </a:ln>
        </p:spPr>
        <p:txBody>
          <a:bodyPr wrap="square" rtlCol="0">
            <a:spAutoFit/>
          </a:bodyPr>
          <a:lstStyle/>
          <a:p>
            <a:pPr algn="ctr"/>
            <a:r>
              <a:rPr lang="en-US" sz="3572" dirty="0">
                <a:latin typeface="Times New Roman" panose="02020603050405020304" pitchFamily="18" charset="0"/>
                <a:cs typeface="Times New Roman" panose="02020603050405020304" pitchFamily="18" charset="0"/>
              </a:rPr>
              <a:t>V</a:t>
            </a:r>
            <a:r>
              <a:rPr lang="en-US" sz="4080" baseline="-25000" dirty="0">
                <a:latin typeface="Times New Roman" panose="02020603050405020304" pitchFamily="18" charset="0"/>
                <a:cs typeface="Times New Roman" panose="02020603050405020304" pitchFamily="18" charset="0"/>
              </a:rPr>
              <a:t>f</a:t>
            </a:r>
          </a:p>
        </p:txBody>
      </p:sp>
      <p:grpSp>
        <p:nvGrpSpPr>
          <p:cNvPr id="489" name="Group 488">
            <a:extLst>
              <a:ext uri="{FF2B5EF4-FFF2-40B4-BE49-F238E27FC236}">
                <a16:creationId xmlns:a16="http://schemas.microsoft.com/office/drawing/2014/main" id="{EDA2170C-7835-419E-BE56-7A78A4707882}"/>
              </a:ext>
            </a:extLst>
          </p:cNvPr>
          <p:cNvGrpSpPr/>
          <p:nvPr/>
        </p:nvGrpSpPr>
        <p:grpSpPr>
          <a:xfrm rot="10800000">
            <a:off x="5434954" y="21118124"/>
            <a:ext cx="767668" cy="441072"/>
            <a:chOff x="4883484" y="6160915"/>
            <a:chExt cx="301046" cy="172969"/>
          </a:xfrm>
        </p:grpSpPr>
        <p:sp>
          <p:nvSpPr>
            <p:cNvPr id="490" name="Oval 489">
              <a:extLst>
                <a:ext uri="{FF2B5EF4-FFF2-40B4-BE49-F238E27FC236}">
                  <a16:creationId xmlns:a16="http://schemas.microsoft.com/office/drawing/2014/main" id="{0C12EF2B-8BC5-4878-90A1-4327CDB6EBC3}"/>
                </a:ext>
              </a:extLst>
            </p:cNvPr>
            <p:cNvSpPr/>
            <p:nvPr/>
          </p:nvSpPr>
          <p:spPr>
            <a:xfrm>
              <a:off x="5010439" y="6161598"/>
              <a:ext cx="174091" cy="172016"/>
            </a:xfrm>
            <a:prstGeom prst="ellipse">
              <a:avLst/>
            </a:prstGeom>
            <a:solidFill>
              <a:schemeClr val="bg2">
                <a:lumMod val="25000"/>
              </a:schemeClr>
            </a:solidFill>
            <a:ln w="38100">
              <a:solidFill>
                <a:schemeClr val="bg2">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91" name="Oval 490">
              <a:extLst>
                <a:ext uri="{FF2B5EF4-FFF2-40B4-BE49-F238E27FC236}">
                  <a16:creationId xmlns:a16="http://schemas.microsoft.com/office/drawing/2014/main" id="{21A6FE31-048A-434F-8471-269A95B44259}"/>
                </a:ext>
              </a:extLst>
            </p:cNvPr>
            <p:cNvSpPr/>
            <p:nvPr/>
          </p:nvSpPr>
          <p:spPr>
            <a:xfrm>
              <a:off x="4967133" y="6160915"/>
              <a:ext cx="174091" cy="172016"/>
            </a:xfrm>
            <a:prstGeom prst="ellipse">
              <a:avLst/>
            </a:prstGeom>
            <a:solidFill>
              <a:schemeClr val="tx1">
                <a:lumMod val="50000"/>
                <a:lumOff val="50000"/>
              </a:schemeClr>
            </a:solidFill>
            <a:ln w="38100">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92" name="Oval 491">
              <a:extLst>
                <a:ext uri="{FF2B5EF4-FFF2-40B4-BE49-F238E27FC236}">
                  <a16:creationId xmlns:a16="http://schemas.microsoft.com/office/drawing/2014/main" id="{D398FEA4-21BF-474B-99C7-E87800D31F82}"/>
                </a:ext>
              </a:extLst>
            </p:cNvPr>
            <p:cNvSpPr/>
            <p:nvPr/>
          </p:nvSpPr>
          <p:spPr>
            <a:xfrm>
              <a:off x="4923393" y="6161868"/>
              <a:ext cx="174091" cy="172016"/>
            </a:xfrm>
            <a:prstGeom prst="ellipse">
              <a:avLst/>
            </a:prstGeom>
            <a:solidFill>
              <a:schemeClr val="bg1">
                <a:lumMod val="75000"/>
              </a:schemeClr>
            </a:solidFill>
            <a:ln w="38100">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93" name="Oval 492">
              <a:extLst>
                <a:ext uri="{FF2B5EF4-FFF2-40B4-BE49-F238E27FC236}">
                  <a16:creationId xmlns:a16="http://schemas.microsoft.com/office/drawing/2014/main" id="{7894E964-0A1C-4AA7-80B6-8880F04BC410}"/>
                </a:ext>
              </a:extLst>
            </p:cNvPr>
            <p:cNvSpPr/>
            <p:nvPr/>
          </p:nvSpPr>
          <p:spPr>
            <a:xfrm>
              <a:off x="4883484" y="6160915"/>
              <a:ext cx="174091" cy="172016"/>
            </a:xfrm>
            <a:prstGeom prst="ellipse">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grpSp>
      <p:grpSp>
        <p:nvGrpSpPr>
          <p:cNvPr id="494" name="Group 493">
            <a:extLst>
              <a:ext uri="{FF2B5EF4-FFF2-40B4-BE49-F238E27FC236}">
                <a16:creationId xmlns:a16="http://schemas.microsoft.com/office/drawing/2014/main" id="{324ED900-525E-4E64-870D-8D206D16A1B6}"/>
              </a:ext>
            </a:extLst>
          </p:cNvPr>
          <p:cNvGrpSpPr/>
          <p:nvPr/>
        </p:nvGrpSpPr>
        <p:grpSpPr>
          <a:xfrm rot="10800000">
            <a:off x="3831800" y="21082296"/>
            <a:ext cx="894832" cy="463824"/>
            <a:chOff x="5421412" y="6153226"/>
            <a:chExt cx="350914" cy="181891"/>
          </a:xfrm>
        </p:grpSpPr>
        <p:sp>
          <p:nvSpPr>
            <p:cNvPr id="495" name="Oval 494">
              <a:extLst>
                <a:ext uri="{FF2B5EF4-FFF2-40B4-BE49-F238E27FC236}">
                  <a16:creationId xmlns:a16="http://schemas.microsoft.com/office/drawing/2014/main" id="{F241D28E-11A3-4192-9A7D-5AF448BEC098}"/>
                </a:ext>
              </a:extLst>
            </p:cNvPr>
            <p:cNvSpPr/>
            <p:nvPr/>
          </p:nvSpPr>
          <p:spPr>
            <a:xfrm>
              <a:off x="5598235" y="6163101"/>
              <a:ext cx="174091" cy="172016"/>
            </a:xfrm>
            <a:prstGeom prst="ellipse">
              <a:avLst/>
            </a:prstGeom>
            <a:solidFill>
              <a:schemeClr val="bg2">
                <a:lumMod val="25000"/>
              </a:schemeClr>
            </a:solidFill>
            <a:ln w="38100">
              <a:solidFill>
                <a:schemeClr val="bg2">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96" name="Oval 495">
              <a:extLst>
                <a:ext uri="{FF2B5EF4-FFF2-40B4-BE49-F238E27FC236}">
                  <a16:creationId xmlns:a16="http://schemas.microsoft.com/office/drawing/2014/main" id="{1DE7CB3F-2B39-43E0-8375-2DD23446CF6C}"/>
                </a:ext>
              </a:extLst>
            </p:cNvPr>
            <p:cNvSpPr/>
            <p:nvPr/>
          </p:nvSpPr>
          <p:spPr>
            <a:xfrm>
              <a:off x="5544303" y="6160915"/>
              <a:ext cx="174091" cy="172016"/>
            </a:xfrm>
            <a:prstGeom prst="ellipse">
              <a:avLst/>
            </a:prstGeom>
            <a:solidFill>
              <a:schemeClr val="tx1">
                <a:lumMod val="50000"/>
                <a:lumOff val="50000"/>
              </a:schemeClr>
            </a:solidFill>
            <a:ln w="38100">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97" name="Oval 496">
              <a:extLst>
                <a:ext uri="{FF2B5EF4-FFF2-40B4-BE49-F238E27FC236}">
                  <a16:creationId xmlns:a16="http://schemas.microsoft.com/office/drawing/2014/main" id="{2BA01529-868A-42F3-A451-ABF0C2A1153B}"/>
                </a:ext>
              </a:extLst>
            </p:cNvPr>
            <p:cNvSpPr/>
            <p:nvPr/>
          </p:nvSpPr>
          <p:spPr>
            <a:xfrm>
              <a:off x="5487302" y="6160915"/>
              <a:ext cx="174091" cy="172016"/>
            </a:xfrm>
            <a:prstGeom prst="ellipse">
              <a:avLst/>
            </a:prstGeom>
            <a:solidFill>
              <a:schemeClr val="bg1">
                <a:lumMod val="75000"/>
              </a:schemeClr>
            </a:solidFill>
            <a:ln w="38100">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498" name="Oval 497">
              <a:extLst>
                <a:ext uri="{FF2B5EF4-FFF2-40B4-BE49-F238E27FC236}">
                  <a16:creationId xmlns:a16="http://schemas.microsoft.com/office/drawing/2014/main" id="{D1F77C89-A968-4D87-8FCC-51BA5FD9F4E1}"/>
                </a:ext>
              </a:extLst>
            </p:cNvPr>
            <p:cNvSpPr/>
            <p:nvPr/>
          </p:nvSpPr>
          <p:spPr>
            <a:xfrm>
              <a:off x="5421412" y="6153226"/>
              <a:ext cx="179555" cy="181891"/>
            </a:xfrm>
            <a:prstGeom prst="ellipse">
              <a:avLst/>
            </a:prstGeom>
            <a:solidFill>
              <a:schemeClr val="bg1">
                <a:lumMod val="95000"/>
              </a:schemeClr>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grpSp>
      <p:sp>
        <p:nvSpPr>
          <p:cNvPr id="499" name="TextBox 498">
            <a:extLst>
              <a:ext uri="{FF2B5EF4-FFF2-40B4-BE49-F238E27FC236}">
                <a16:creationId xmlns:a16="http://schemas.microsoft.com/office/drawing/2014/main" id="{39E93B70-FEE4-42DD-8AEE-D00FEDCD1767}"/>
              </a:ext>
            </a:extLst>
          </p:cNvPr>
          <p:cNvSpPr txBox="1"/>
          <p:nvPr/>
        </p:nvSpPr>
        <p:spPr>
          <a:xfrm>
            <a:off x="7109958" y="21112544"/>
            <a:ext cx="2639540" cy="1034129"/>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Crater </a:t>
            </a:r>
          </a:p>
          <a:p>
            <a:pPr algn="ctr"/>
            <a:r>
              <a:rPr lang="en-US" sz="3060" dirty="0">
                <a:latin typeface="Times New Roman" panose="02020603050405020304" pitchFamily="18" charset="0"/>
                <a:cs typeface="Times New Roman" panose="02020603050405020304" pitchFamily="18" charset="0"/>
              </a:rPr>
              <a:t>Formation</a:t>
            </a:r>
          </a:p>
        </p:txBody>
      </p:sp>
      <p:grpSp>
        <p:nvGrpSpPr>
          <p:cNvPr id="500" name="Group 499">
            <a:extLst>
              <a:ext uri="{FF2B5EF4-FFF2-40B4-BE49-F238E27FC236}">
                <a16:creationId xmlns:a16="http://schemas.microsoft.com/office/drawing/2014/main" id="{6B95932B-9968-4A48-8033-46365FFCEBA0}"/>
              </a:ext>
            </a:extLst>
          </p:cNvPr>
          <p:cNvGrpSpPr/>
          <p:nvPr/>
        </p:nvGrpSpPr>
        <p:grpSpPr>
          <a:xfrm>
            <a:off x="6892374" y="18920964"/>
            <a:ext cx="930484" cy="911592"/>
            <a:chOff x="2958054" y="5500545"/>
            <a:chExt cx="364895" cy="357487"/>
          </a:xfrm>
        </p:grpSpPr>
        <p:sp>
          <p:nvSpPr>
            <p:cNvPr id="501" name="Chord 500">
              <a:extLst>
                <a:ext uri="{FF2B5EF4-FFF2-40B4-BE49-F238E27FC236}">
                  <a16:creationId xmlns:a16="http://schemas.microsoft.com/office/drawing/2014/main" id="{DBECD859-C3F8-4E58-B1A8-583CC86A4539}"/>
                </a:ext>
              </a:extLst>
            </p:cNvPr>
            <p:cNvSpPr/>
            <p:nvPr/>
          </p:nvSpPr>
          <p:spPr>
            <a:xfrm rot="17158397">
              <a:off x="2961758" y="5496841"/>
              <a:ext cx="357487" cy="364895"/>
            </a:xfrm>
            <a:prstGeom prst="chord">
              <a:avLst>
                <a:gd name="adj1" fmla="val 1413277"/>
                <a:gd name="adj2" fmla="val 10047890"/>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sp>
          <p:nvSpPr>
            <p:cNvPr id="502" name="Chord 501">
              <a:extLst>
                <a:ext uri="{FF2B5EF4-FFF2-40B4-BE49-F238E27FC236}">
                  <a16:creationId xmlns:a16="http://schemas.microsoft.com/office/drawing/2014/main" id="{AC607ED0-FAB4-4BA6-9343-6BC9D91F74C7}"/>
                </a:ext>
              </a:extLst>
            </p:cNvPr>
            <p:cNvSpPr/>
            <p:nvPr/>
          </p:nvSpPr>
          <p:spPr>
            <a:xfrm rot="6845128">
              <a:off x="3126260" y="5633727"/>
              <a:ext cx="148918" cy="156436"/>
            </a:xfrm>
            <a:prstGeom prst="chord">
              <a:avLst>
                <a:gd name="adj1" fmla="val 770355"/>
                <a:gd name="adj2" fmla="val 10243297"/>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grpSp>
      <p:sp>
        <p:nvSpPr>
          <p:cNvPr id="503" name="TextBox 502">
            <a:extLst>
              <a:ext uri="{FF2B5EF4-FFF2-40B4-BE49-F238E27FC236}">
                <a16:creationId xmlns:a16="http://schemas.microsoft.com/office/drawing/2014/main" id="{42C23961-A676-44B5-B323-D5BC143FBC33}"/>
              </a:ext>
            </a:extLst>
          </p:cNvPr>
          <p:cNvSpPr txBox="1"/>
          <p:nvPr/>
        </p:nvSpPr>
        <p:spPr>
          <a:xfrm>
            <a:off x="1648976" y="20615556"/>
            <a:ext cx="2427432"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Velocity</a:t>
            </a:r>
          </a:p>
        </p:txBody>
      </p:sp>
      <p:sp>
        <p:nvSpPr>
          <p:cNvPr id="504" name="TextBox 503">
            <a:extLst>
              <a:ext uri="{FF2B5EF4-FFF2-40B4-BE49-F238E27FC236}">
                <a16:creationId xmlns:a16="http://schemas.microsoft.com/office/drawing/2014/main" id="{B85BDA23-E228-4F42-A69F-3A1BDDB77554}"/>
              </a:ext>
            </a:extLst>
          </p:cNvPr>
          <p:cNvSpPr txBox="1"/>
          <p:nvPr/>
        </p:nvSpPr>
        <p:spPr>
          <a:xfrm>
            <a:off x="2271378" y="17930174"/>
            <a:ext cx="2371692" cy="563231"/>
          </a:xfrm>
          <a:prstGeom prst="rect">
            <a:avLst/>
          </a:prstGeom>
          <a:noFill/>
          <a:ln w="3810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Angle</a:t>
            </a:r>
          </a:p>
        </p:txBody>
      </p:sp>
      <p:sp>
        <p:nvSpPr>
          <p:cNvPr id="505" name="TextBox 504">
            <a:extLst>
              <a:ext uri="{FF2B5EF4-FFF2-40B4-BE49-F238E27FC236}">
                <a16:creationId xmlns:a16="http://schemas.microsoft.com/office/drawing/2014/main" id="{3854A149-87D4-4D25-9997-F25683A52A6A}"/>
              </a:ext>
            </a:extLst>
          </p:cNvPr>
          <p:cNvSpPr txBox="1"/>
          <p:nvPr/>
        </p:nvSpPr>
        <p:spPr>
          <a:xfrm>
            <a:off x="25867544" y="12561884"/>
            <a:ext cx="2997912" cy="1034129"/>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Atmospheric </a:t>
            </a:r>
          </a:p>
          <a:p>
            <a:pPr algn="ctr"/>
            <a:r>
              <a:rPr lang="en-US" sz="3060" dirty="0">
                <a:latin typeface="Times New Roman" panose="02020603050405020304" pitchFamily="18" charset="0"/>
                <a:cs typeface="Times New Roman" panose="02020603050405020304" pitchFamily="18" charset="0"/>
              </a:rPr>
              <a:t>Profiles</a:t>
            </a:r>
          </a:p>
        </p:txBody>
      </p:sp>
      <p:sp>
        <p:nvSpPr>
          <p:cNvPr id="506" name="Arc 505">
            <a:extLst>
              <a:ext uri="{FF2B5EF4-FFF2-40B4-BE49-F238E27FC236}">
                <a16:creationId xmlns:a16="http://schemas.microsoft.com/office/drawing/2014/main" id="{10F281C2-2274-445B-B6BC-5098A1A0B567}"/>
              </a:ext>
            </a:extLst>
          </p:cNvPr>
          <p:cNvSpPr/>
          <p:nvPr/>
        </p:nvSpPr>
        <p:spPr>
          <a:xfrm rot="11385922">
            <a:off x="4717796" y="18360786"/>
            <a:ext cx="707040" cy="707196"/>
          </a:xfrm>
          <a:prstGeom prst="arc">
            <a:avLst>
              <a:gd name="adj1" fmla="val 16357730"/>
              <a:gd name="adj2" fmla="val 21525191"/>
            </a:avLst>
          </a:prstGeom>
          <a:ln w="381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4592"/>
          </a:p>
        </p:txBody>
      </p:sp>
      <p:sp>
        <p:nvSpPr>
          <p:cNvPr id="507" name="Rectangle 506">
            <a:extLst>
              <a:ext uri="{FF2B5EF4-FFF2-40B4-BE49-F238E27FC236}">
                <a16:creationId xmlns:a16="http://schemas.microsoft.com/office/drawing/2014/main" id="{C458D944-8195-41DA-A32A-659BCF08BFDE}"/>
              </a:ext>
            </a:extLst>
          </p:cNvPr>
          <p:cNvSpPr/>
          <p:nvPr/>
        </p:nvSpPr>
        <p:spPr>
          <a:xfrm rot="17705313">
            <a:off x="7183748" y="19338118"/>
            <a:ext cx="261296" cy="32921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92">
              <a:solidFill>
                <a:schemeClr val="tx1"/>
              </a:solidFill>
            </a:endParaRPr>
          </a:p>
        </p:txBody>
      </p:sp>
      <p:sp>
        <p:nvSpPr>
          <p:cNvPr id="508" name="Right Brace 507">
            <a:extLst>
              <a:ext uri="{FF2B5EF4-FFF2-40B4-BE49-F238E27FC236}">
                <a16:creationId xmlns:a16="http://schemas.microsoft.com/office/drawing/2014/main" id="{F0E94F79-36E6-4426-8CD2-5076196601C2}"/>
              </a:ext>
            </a:extLst>
          </p:cNvPr>
          <p:cNvSpPr/>
          <p:nvPr/>
        </p:nvSpPr>
        <p:spPr>
          <a:xfrm rot="19109607">
            <a:off x="25064076" y="11407716"/>
            <a:ext cx="1474672" cy="5398304"/>
          </a:xfrm>
          <a:prstGeom prst="rightBrace">
            <a:avLst>
              <a:gd name="adj1" fmla="val 0"/>
              <a:gd name="adj2" fmla="val 47267"/>
            </a:avLst>
          </a:prstGeom>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4592" dirty="0"/>
          </a:p>
        </p:txBody>
      </p:sp>
      <p:sp>
        <p:nvSpPr>
          <p:cNvPr id="509" name="TextBox 508">
            <a:extLst>
              <a:ext uri="{FF2B5EF4-FFF2-40B4-BE49-F238E27FC236}">
                <a16:creationId xmlns:a16="http://schemas.microsoft.com/office/drawing/2014/main" id="{F0EED982-7242-49AF-B739-500D16A14873}"/>
              </a:ext>
            </a:extLst>
          </p:cNvPr>
          <p:cNvSpPr txBox="1"/>
          <p:nvPr/>
        </p:nvSpPr>
        <p:spPr>
          <a:xfrm>
            <a:off x="23642224" y="18701986"/>
            <a:ext cx="1185816" cy="523861"/>
          </a:xfrm>
          <a:prstGeom prst="rect">
            <a:avLst/>
          </a:prstGeom>
          <a:noFill/>
          <a:ln w="38100">
            <a:noFill/>
          </a:ln>
        </p:spPr>
        <p:txBody>
          <a:bodyPr wrap="square" rtlCol="0">
            <a:spAutoFit/>
          </a:bodyPr>
          <a:lstStyle/>
          <a:p>
            <a:pPr algn="ctr"/>
            <a:r>
              <a:rPr lang="en-US" sz="2804" dirty="0">
                <a:latin typeface="Times New Roman" panose="02020603050405020304" pitchFamily="18" charset="0"/>
                <a:cs typeface="Times New Roman" panose="02020603050405020304" pitchFamily="18" charset="0"/>
              </a:rPr>
              <a:t>H</a:t>
            </a:r>
            <a:r>
              <a:rPr lang="en-US" sz="3060" baseline="-25000" dirty="0">
                <a:latin typeface="Times New Roman" panose="02020603050405020304" pitchFamily="18" charset="0"/>
                <a:cs typeface="Times New Roman" panose="02020603050405020304" pitchFamily="18" charset="0"/>
              </a:rPr>
              <a:t>T</a:t>
            </a:r>
          </a:p>
        </p:txBody>
      </p:sp>
      <p:sp>
        <p:nvSpPr>
          <p:cNvPr id="510" name="TextBox 509">
            <a:extLst>
              <a:ext uri="{FF2B5EF4-FFF2-40B4-BE49-F238E27FC236}">
                <a16:creationId xmlns:a16="http://schemas.microsoft.com/office/drawing/2014/main" id="{735AEC6B-46B3-4C56-9AFF-C54621001B5D}"/>
              </a:ext>
            </a:extLst>
          </p:cNvPr>
          <p:cNvSpPr txBox="1"/>
          <p:nvPr/>
        </p:nvSpPr>
        <p:spPr>
          <a:xfrm>
            <a:off x="24128962" y="18635412"/>
            <a:ext cx="2215676" cy="1034129"/>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Scale     </a:t>
            </a:r>
          </a:p>
          <a:p>
            <a:pPr algn="ctr"/>
            <a:r>
              <a:rPr lang="en-US" sz="3060" dirty="0">
                <a:latin typeface="Times New Roman" panose="02020603050405020304" pitchFamily="18" charset="0"/>
                <a:cs typeface="Times New Roman" panose="02020603050405020304" pitchFamily="18" charset="0"/>
              </a:rPr>
              <a:t>     Height</a:t>
            </a:r>
          </a:p>
        </p:txBody>
      </p:sp>
      <p:sp>
        <p:nvSpPr>
          <p:cNvPr id="511" name="TextBox 510">
            <a:extLst>
              <a:ext uri="{FF2B5EF4-FFF2-40B4-BE49-F238E27FC236}">
                <a16:creationId xmlns:a16="http://schemas.microsoft.com/office/drawing/2014/main" id="{C3FF9DF4-02D5-4019-A012-FBC534616AE4}"/>
              </a:ext>
            </a:extLst>
          </p:cNvPr>
          <p:cNvSpPr txBox="1"/>
          <p:nvPr/>
        </p:nvSpPr>
        <p:spPr>
          <a:xfrm>
            <a:off x="9482798" y="14568484"/>
            <a:ext cx="1568484" cy="642035"/>
          </a:xfrm>
          <a:prstGeom prst="rect">
            <a:avLst/>
          </a:prstGeom>
          <a:noFill/>
          <a:ln w="38100">
            <a:noFill/>
          </a:ln>
        </p:spPr>
        <p:txBody>
          <a:bodyPr wrap="square">
            <a:spAutoFit/>
          </a:bodyPr>
          <a:lstStyle/>
          <a:p>
            <a:pPr algn="ctr"/>
            <a:r>
              <a:rPr lang="en-US" sz="3572" dirty="0">
                <a:latin typeface="Times New Roman" panose="02020603050405020304" pitchFamily="18" charset="0"/>
                <a:cs typeface="Times New Roman" panose="02020603050405020304" pitchFamily="18" charset="0"/>
              </a:rPr>
              <a:t>V</a:t>
            </a:r>
            <a:r>
              <a:rPr lang="en-US" sz="508" dirty="0">
                <a:latin typeface="Times New Roman" panose="02020603050405020304" pitchFamily="18" charset="0"/>
                <a:cs typeface="Times New Roman" panose="02020603050405020304" pitchFamily="18" charset="0"/>
              </a:rPr>
              <a:t> </a:t>
            </a:r>
            <a:r>
              <a:rPr lang="en-US" sz="3572" baseline="-25000" dirty="0">
                <a:latin typeface="Times New Roman" panose="02020603050405020304" pitchFamily="18" charset="0"/>
                <a:cs typeface="Times New Roman" panose="02020603050405020304" pitchFamily="18" charset="0"/>
              </a:rPr>
              <a:t>Nf</a:t>
            </a:r>
            <a:endParaRPr lang="en-US" sz="4080" baseline="-25000" dirty="0">
              <a:latin typeface="Times New Roman" panose="02020603050405020304" pitchFamily="18" charset="0"/>
              <a:cs typeface="Times New Roman" panose="02020603050405020304" pitchFamily="18" charset="0"/>
            </a:endParaRPr>
          </a:p>
        </p:txBody>
      </p:sp>
      <p:sp>
        <p:nvSpPr>
          <p:cNvPr id="512" name="Oval 511">
            <a:extLst>
              <a:ext uri="{FF2B5EF4-FFF2-40B4-BE49-F238E27FC236}">
                <a16:creationId xmlns:a16="http://schemas.microsoft.com/office/drawing/2014/main" id="{03F939F5-8589-4A02-9D0C-971A8F1C7EA1}"/>
              </a:ext>
            </a:extLst>
          </p:cNvPr>
          <p:cNvSpPr/>
          <p:nvPr/>
        </p:nvSpPr>
        <p:spPr>
          <a:xfrm rot="20963584">
            <a:off x="11089942" y="13329654"/>
            <a:ext cx="189212" cy="191092"/>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513" name="TextBox 512">
            <a:extLst>
              <a:ext uri="{FF2B5EF4-FFF2-40B4-BE49-F238E27FC236}">
                <a16:creationId xmlns:a16="http://schemas.microsoft.com/office/drawing/2014/main" id="{8F636D73-3B21-4370-865A-13311339D8AD}"/>
              </a:ext>
            </a:extLst>
          </p:cNvPr>
          <p:cNvSpPr txBox="1"/>
          <p:nvPr/>
        </p:nvSpPr>
        <p:spPr>
          <a:xfrm>
            <a:off x="9138378" y="13435512"/>
            <a:ext cx="1513980" cy="642035"/>
          </a:xfrm>
          <a:prstGeom prst="rect">
            <a:avLst/>
          </a:prstGeom>
          <a:noFill/>
          <a:ln w="38100">
            <a:noFill/>
          </a:ln>
        </p:spPr>
        <p:txBody>
          <a:bodyPr wrap="square">
            <a:spAutoFit/>
          </a:bodyPr>
          <a:lstStyle/>
          <a:p>
            <a:pPr algn="ctr"/>
            <a:r>
              <a:rPr lang="en-US" sz="3572" dirty="0">
                <a:latin typeface="Times New Roman" panose="02020603050405020304" pitchFamily="18" charset="0"/>
                <a:cs typeface="Times New Roman" panose="02020603050405020304" pitchFamily="18" charset="0"/>
              </a:rPr>
              <a:t>V</a:t>
            </a:r>
            <a:r>
              <a:rPr lang="en-US" sz="508" dirty="0">
                <a:latin typeface="Times New Roman" panose="02020603050405020304" pitchFamily="18" charset="0"/>
                <a:cs typeface="Times New Roman" panose="02020603050405020304" pitchFamily="18" charset="0"/>
              </a:rPr>
              <a:t> </a:t>
            </a:r>
            <a:r>
              <a:rPr lang="en-US" sz="3572" baseline="-25000" dirty="0">
                <a:latin typeface="Times New Roman" panose="02020603050405020304" pitchFamily="18" charset="0"/>
                <a:cs typeface="Times New Roman" panose="02020603050405020304" pitchFamily="18" charset="0"/>
              </a:rPr>
              <a:t>Ni</a:t>
            </a:r>
            <a:endParaRPr lang="en-US" sz="4080" baseline="-25000" dirty="0">
              <a:latin typeface="Times New Roman" panose="02020603050405020304" pitchFamily="18" charset="0"/>
              <a:cs typeface="Times New Roman" panose="02020603050405020304" pitchFamily="18" charset="0"/>
            </a:endParaRPr>
          </a:p>
        </p:txBody>
      </p:sp>
      <p:sp>
        <p:nvSpPr>
          <p:cNvPr id="514" name="TextBox 513">
            <a:extLst>
              <a:ext uri="{FF2B5EF4-FFF2-40B4-BE49-F238E27FC236}">
                <a16:creationId xmlns:a16="http://schemas.microsoft.com/office/drawing/2014/main" id="{DDCCC748-0642-46B3-A266-C4408DFC3E97}"/>
              </a:ext>
            </a:extLst>
          </p:cNvPr>
          <p:cNvSpPr txBox="1"/>
          <p:nvPr/>
        </p:nvSpPr>
        <p:spPr>
          <a:xfrm>
            <a:off x="21606082" y="17733540"/>
            <a:ext cx="1826628" cy="642035"/>
          </a:xfrm>
          <a:prstGeom prst="rect">
            <a:avLst/>
          </a:prstGeom>
          <a:noFill/>
          <a:ln w="38100">
            <a:noFill/>
          </a:ln>
        </p:spPr>
        <p:txBody>
          <a:bodyPr wrap="square" rtlCol="0">
            <a:spAutoFit/>
          </a:bodyPr>
          <a:lstStyle/>
          <a:p>
            <a:pPr algn="ctr"/>
            <a:r>
              <a:rPr lang="el-GR" sz="3572" dirty="0">
                <a:latin typeface="Times New Roman" panose="02020603050405020304" pitchFamily="18" charset="0"/>
                <a:cs typeface="Times New Roman" panose="02020603050405020304" pitchFamily="18" charset="0"/>
              </a:rPr>
              <a:t>ρ</a:t>
            </a:r>
            <a:r>
              <a:rPr lang="en-US" sz="3572" baseline="-25000" dirty="0">
                <a:latin typeface="Times New Roman" panose="02020603050405020304" pitchFamily="18" charset="0"/>
                <a:cs typeface="Times New Roman" panose="02020603050405020304" pitchFamily="18" charset="0"/>
              </a:rPr>
              <a:t>0</a:t>
            </a:r>
            <a:endParaRPr lang="en-US" sz="4080"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5" name="TextBox 514">
                <a:extLst>
                  <a:ext uri="{FF2B5EF4-FFF2-40B4-BE49-F238E27FC236}">
                    <a16:creationId xmlns:a16="http://schemas.microsoft.com/office/drawing/2014/main" id="{0DEA21AE-2A90-4F8D-8440-4E88EFCAF839}"/>
                  </a:ext>
                </a:extLst>
              </p:cNvPr>
              <p:cNvSpPr txBox="1"/>
              <p:nvPr/>
            </p:nvSpPr>
            <p:spPr>
              <a:xfrm>
                <a:off x="3740658" y="13945046"/>
                <a:ext cx="682316" cy="89402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rPr>
                          </m:ctrlPr>
                        </m:fPr>
                        <m:num>
                          <m:r>
                            <a:rPr lang="en-US" sz="3060" i="1">
                              <a:latin typeface="Cambria Math" panose="02040503050406030204" pitchFamily="18" charset="0"/>
                            </a:rPr>
                            <m:t>𝑑𝑁</m:t>
                          </m:r>
                        </m:num>
                        <m:den>
                          <m:r>
                            <a:rPr lang="en-US" sz="3060" i="1">
                              <a:latin typeface="Cambria Math" panose="02040503050406030204" pitchFamily="18" charset="0"/>
                            </a:rPr>
                            <m:t>𝑑𝑡</m:t>
                          </m:r>
                        </m:den>
                      </m:f>
                    </m:oMath>
                  </m:oMathPara>
                </a14:m>
                <a:endParaRPr lang="en-US" sz="4592" dirty="0"/>
              </a:p>
            </p:txBody>
          </p:sp>
        </mc:Choice>
        <mc:Fallback xmlns="">
          <p:sp>
            <p:nvSpPr>
              <p:cNvPr id="515" name="TextBox 514">
                <a:extLst>
                  <a:ext uri="{FF2B5EF4-FFF2-40B4-BE49-F238E27FC236}">
                    <a16:creationId xmlns:a16="http://schemas.microsoft.com/office/drawing/2014/main" id="{0DEA21AE-2A90-4F8D-8440-4E88EFCAF839}"/>
                  </a:ext>
                </a:extLst>
              </p:cNvPr>
              <p:cNvSpPr txBox="1">
                <a:spLocks noRot="1" noChangeAspect="1" noMove="1" noResize="1" noEditPoints="1" noAdjustHandles="1" noChangeArrowheads="1" noChangeShapeType="1" noTextEdit="1"/>
              </p:cNvSpPr>
              <p:nvPr/>
            </p:nvSpPr>
            <p:spPr>
              <a:xfrm>
                <a:off x="3740658" y="13945046"/>
                <a:ext cx="682316" cy="894027"/>
              </a:xfrm>
              <a:prstGeom prst="rect">
                <a:avLst/>
              </a:prstGeom>
              <a:blipFill>
                <a:blip r:embed="rId3"/>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6" name="TextBox 515">
                <a:extLst>
                  <a:ext uri="{FF2B5EF4-FFF2-40B4-BE49-F238E27FC236}">
                    <a16:creationId xmlns:a16="http://schemas.microsoft.com/office/drawing/2014/main" id="{2E3480E4-5EBA-4D6D-AACC-626E11FEBBB4}"/>
                  </a:ext>
                </a:extLst>
              </p:cNvPr>
              <p:cNvSpPr txBox="1"/>
              <p:nvPr/>
            </p:nvSpPr>
            <p:spPr>
              <a:xfrm>
                <a:off x="5402090" y="12385502"/>
                <a:ext cx="1455180" cy="89402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rPr>
                          </m:ctrlPr>
                        </m:fPr>
                        <m:num>
                          <m:r>
                            <a:rPr lang="en-US" sz="3060" i="1">
                              <a:latin typeface="Cambria Math" panose="02040503050406030204" pitchFamily="18" charset="0"/>
                            </a:rPr>
                            <m:t>𝑑</m:t>
                          </m:r>
                          <m:sSub>
                            <m:sSubPr>
                              <m:ctrlPr>
                                <a:rPr lang="en-US" sz="3060" i="1" dirty="0">
                                  <a:latin typeface="Cambria Math" panose="02040503050406030204" pitchFamily="18" charset="0"/>
                                  <a:cs typeface="Times New Roman" panose="02020603050405020304" pitchFamily="18" charset="0"/>
                                </a:rPr>
                              </m:ctrlPr>
                            </m:sSubPr>
                            <m:e>
                              <m:r>
                                <a:rPr lang="en-US" sz="3060" i="1" dirty="0">
                                  <a:latin typeface="Cambria Math" panose="02040503050406030204" pitchFamily="18" charset="0"/>
                                  <a:cs typeface="Times New Roman" panose="02020603050405020304" pitchFamily="18" charset="0"/>
                                </a:rPr>
                                <m:t>𝑉</m:t>
                              </m:r>
                            </m:e>
                            <m:sub>
                              <m:r>
                                <a:rPr lang="en-US" sz="3060" i="1" dirty="0">
                                  <a:latin typeface="Cambria Math" panose="02040503050406030204" pitchFamily="18" charset="0"/>
                                  <a:cs typeface="Times New Roman" panose="02020603050405020304" pitchFamily="18" charset="0"/>
                                </a:rPr>
                                <m:t>𝑁</m:t>
                              </m:r>
                            </m:sub>
                          </m:sSub>
                        </m:num>
                        <m:den>
                          <m:r>
                            <a:rPr lang="en-US" sz="3060" i="1">
                              <a:latin typeface="Cambria Math" panose="02040503050406030204" pitchFamily="18" charset="0"/>
                            </a:rPr>
                            <m:t>𝑑𝑡</m:t>
                          </m:r>
                        </m:den>
                      </m:f>
                    </m:oMath>
                  </m:oMathPara>
                </a14:m>
                <a:endParaRPr lang="en-US" sz="4592" dirty="0"/>
              </a:p>
            </p:txBody>
          </p:sp>
        </mc:Choice>
        <mc:Fallback xmlns="">
          <p:sp>
            <p:nvSpPr>
              <p:cNvPr id="516" name="TextBox 515">
                <a:extLst>
                  <a:ext uri="{FF2B5EF4-FFF2-40B4-BE49-F238E27FC236}">
                    <a16:creationId xmlns:a16="http://schemas.microsoft.com/office/drawing/2014/main" id="{2E3480E4-5EBA-4D6D-AACC-626E11FEBBB4}"/>
                  </a:ext>
                </a:extLst>
              </p:cNvPr>
              <p:cNvSpPr txBox="1">
                <a:spLocks noRot="1" noChangeAspect="1" noMove="1" noResize="1" noEditPoints="1" noAdjustHandles="1" noChangeArrowheads="1" noChangeShapeType="1" noTextEdit="1"/>
              </p:cNvSpPr>
              <p:nvPr/>
            </p:nvSpPr>
            <p:spPr>
              <a:xfrm>
                <a:off x="5402090" y="12385502"/>
                <a:ext cx="1455180" cy="894027"/>
              </a:xfrm>
              <a:prstGeom prst="rect">
                <a:avLst/>
              </a:prstGeom>
              <a:blipFill>
                <a:blip r:embed="rId4"/>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7" name="TextBox 516">
                <a:extLst>
                  <a:ext uri="{FF2B5EF4-FFF2-40B4-BE49-F238E27FC236}">
                    <a16:creationId xmlns:a16="http://schemas.microsoft.com/office/drawing/2014/main" id="{C2D14CC5-8548-4F42-A986-AE0D8857ACDE}"/>
                  </a:ext>
                </a:extLst>
              </p:cNvPr>
              <p:cNvSpPr txBox="1"/>
              <p:nvPr/>
            </p:nvSpPr>
            <p:spPr>
              <a:xfrm>
                <a:off x="2185542" y="15909546"/>
                <a:ext cx="682316" cy="89402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rPr>
                          </m:ctrlPr>
                        </m:fPr>
                        <m:num>
                          <m:r>
                            <a:rPr lang="en-US" sz="3060" i="1">
                              <a:latin typeface="Cambria Math" panose="02040503050406030204" pitchFamily="18" charset="0"/>
                            </a:rPr>
                            <m:t>𝑑𝑚</m:t>
                          </m:r>
                        </m:num>
                        <m:den>
                          <m:r>
                            <a:rPr lang="en-US" sz="3060" i="1">
                              <a:latin typeface="Cambria Math" panose="02040503050406030204" pitchFamily="18" charset="0"/>
                            </a:rPr>
                            <m:t>𝑑𝑡</m:t>
                          </m:r>
                        </m:den>
                      </m:f>
                    </m:oMath>
                  </m:oMathPara>
                </a14:m>
                <a:endParaRPr lang="en-US" sz="4592" dirty="0"/>
              </a:p>
            </p:txBody>
          </p:sp>
        </mc:Choice>
        <mc:Fallback xmlns="">
          <p:sp>
            <p:nvSpPr>
              <p:cNvPr id="517" name="TextBox 516">
                <a:extLst>
                  <a:ext uri="{FF2B5EF4-FFF2-40B4-BE49-F238E27FC236}">
                    <a16:creationId xmlns:a16="http://schemas.microsoft.com/office/drawing/2014/main" id="{C2D14CC5-8548-4F42-A986-AE0D8857ACDE}"/>
                  </a:ext>
                </a:extLst>
              </p:cNvPr>
              <p:cNvSpPr txBox="1">
                <a:spLocks noRot="1" noChangeAspect="1" noMove="1" noResize="1" noEditPoints="1" noAdjustHandles="1" noChangeArrowheads="1" noChangeShapeType="1" noTextEdit="1"/>
              </p:cNvSpPr>
              <p:nvPr/>
            </p:nvSpPr>
            <p:spPr>
              <a:xfrm>
                <a:off x="2185542" y="15909546"/>
                <a:ext cx="682316" cy="894027"/>
              </a:xfrm>
              <a:prstGeom prst="rect">
                <a:avLst/>
              </a:prstGeom>
              <a:blipFill>
                <a:blip r:embed="rId5"/>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8" name="TextBox 517">
                <a:extLst>
                  <a:ext uri="{FF2B5EF4-FFF2-40B4-BE49-F238E27FC236}">
                    <a16:creationId xmlns:a16="http://schemas.microsoft.com/office/drawing/2014/main" id="{9F50580B-662D-4348-862C-F8AE75DCD206}"/>
                  </a:ext>
                </a:extLst>
              </p:cNvPr>
              <p:cNvSpPr txBox="1"/>
              <p:nvPr/>
            </p:nvSpPr>
            <p:spPr>
              <a:xfrm>
                <a:off x="1120218" y="18174710"/>
                <a:ext cx="682316" cy="89402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rPr>
                          </m:ctrlPr>
                        </m:fPr>
                        <m:num>
                          <m:r>
                            <a:rPr lang="en-US" sz="3060" i="1">
                              <a:latin typeface="Cambria Math" panose="02040503050406030204" pitchFamily="18" charset="0"/>
                            </a:rPr>
                            <m:t>𝑑</m:t>
                          </m:r>
                          <m:r>
                            <a:rPr lang="en-US" sz="3060" i="1">
                              <a:latin typeface="Cambria Math" panose="02040503050406030204" pitchFamily="18" charset="0"/>
                              <a:ea typeface="Cambria Math" panose="02040503050406030204" pitchFamily="18" charset="0"/>
                            </a:rPr>
                            <m:t>𝜃</m:t>
                          </m:r>
                        </m:num>
                        <m:den>
                          <m:r>
                            <a:rPr lang="en-US" sz="3060" i="1">
                              <a:latin typeface="Cambria Math" panose="02040503050406030204" pitchFamily="18" charset="0"/>
                            </a:rPr>
                            <m:t>𝑑𝑡</m:t>
                          </m:r>
                        </m:den>
                      </m:f>
                    </m:oMath>
                  </m:oMathPara>
                </a14:m>
                <a:endParaRPr lang="en-US" sz="4592" dirty="0"/>
              </a:p>
            </p:txBody>
          </p:sp>
        </mc:Choice>
        <mc:Fallback xmlns="">
          <p:sp>
            <p:nvSpPr>
              <p:cNvPr id="518" name="TextBox 517">
                <a:extLst>
                  <a:ext uri="{FF2B5EF4-FFF2-40B4-BE49-F238E27FC236}">
                    <a16:creationId xmlns:a16="http://schemas.microsoft.com/office/drawing/2014/main" id="{9F50580B-662D-4348-862C-F8AE75DCD206}"/>
                  </a:ext>
                </a:extLst>
              </p:cNvPr>
              <p:cNvSpPr txBox="1">
                <a:spLocks noRot="1" noChangeAspect="1" noMove="1" noResize="1" noEditPoints="1" noAdjustHandles="1" noChangeArrowheads="1" noChangeShapeType="1" noTextEdit="1"/>
              </p:cNvSpPr>
              <p:nvPr/>
            </p:nvSpPr>
            <p:spPr>
              <a:xfrm>
                <a:off x="1120218" y="18174710"/>
                <a:ext cx="682316" cy="894027"/>
              </a:xfrm>
              <a:prstGeom prst="rect">
                <a:avLst/>
              </a:prstGeom>
              <a:blipFill>
                <a:blip r:embed="rId6"/>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9" name="TextBox 518">
                <a:extLst>
                  <a:ext uri="{FF2B5EF4-FFF2-40B4-BE49-F238E27FC236}">
                    <a16:creationId xmlns:a16="http://schemas.microsoft.com/office/drawing/2014/main" id="{4C74B673-4B09-45BD-8C73-A28E4DB5DB36}"/>
                  </a:ext>
                </a:extLst>
              </p:cNvPr>
              <p:cNvSpPr txBox="1"/>
              <p:nvPr/>
            </p:nvSpPr>
            <p:spPr>
              <a:xfrm>
                <a:off x="497854" y="20891678"/>
                <a:ext cx="682316" cy="89402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rPr>
                          </m:ctrlPr>
                        </m:fPr>
                        <m:num>
                          <m:r>
                            <a:rPr lang="en-US" sz="3060" i="1">
                              <a:latin typeface="Cambria Math" panose="02040503050406030204" pitchFamily="18" charset="0"/>
                            </a:rPr>
                            <m:t>𝑑𝑉</m:t>
                          </m:r>
                        </m:num>
                        <m:den>
                          <m:r>
                            <a:rPr lang="en-US" sz="3060" i="1">
                              <a:latin typeface="Cambria Math" panose="02040503050406030204" pitchFamily="18" charset="0"/>
                            </a:rPr>
                            <m:t>𝑑𝑡</m:t>
                          </m:r>
                        </m:den>
                      </m:f>
                    </m:oMath>
                  </m:oMathPara>
                </a14:m>
                <a:endParaRPr lang="en-US" sz="4592" dirty="0"/>
              </a:p>
            </p:txBody>
          </p:sp>
        </mc:Choice>
        <mc:Fallback xmlns="">
          <p:sp>
            <p:nvSpPr>
              <p:cNvPr id="519" name="TextBox 518">
                <a:extLst>
                  <a:ext uri="{FF2B5EF4-FFF2-40B4-BE49-F238E27FC236}">
                    <a16:creationId xmlns:a16="http://schemas.microsoft.com/office/drawing/2014/main" id="{4C74B673-4B09-45BD-8C73-A28E4DB5DB36}"/>
                  </a:ext>
                </a:extLst>
              </p:cNvPr>
              <p:cNvSpPr txBox="1">
                <a:spLocks noRot="1" noChangeAspect="1" noMove="1" noResize="1" noEditPoints="1" noAdjustHandles="1" noChangeArrowheads="1" noChangeShapeType="1" noTextEdit="1"/>
              </p:cNvSpPr>
              <p:nvPr/>
            </p:nvSpPr>
            <p:spPr>
              <a:xfrm>
                <a:off x="497854" y="20891678"/>
                <a:ext cx="682316" cy="894027"/>
              </a:xfrm>
              <a:prstGeom prst="rect">
                <a:avLst/>
              </a:prstGeom>
              <a:blipFill>
                <a:blip r:embed="rId7"/>
                <a:stretch>
                  <a:fillRect/>
                </a:stretch>
              </a:blipFill>
              <a:ln w="381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0" name="TextBox 519">
                <a:extLst>
                  <a:ext uri="{FF2B5EF4-FFF2-40B4-BE49-F238E27FC236}">
                    <a16:creationId xmlns:a16="http://schemas.microsoft.com/office/drawing/2014/main" id="{470978EC-31DE-41A6-AE1A-8092B87DED03}"/>
                  </a:ext>
                </a:extLst>
              </p:cNvPr>
              <p:cNvSpPr txBox="1"/>
              <p:nvPr/>
            </p:nvSpPr>
            <p:spPr>
              <a:xfrm>
                <a:off x="7852878" y="11200262"/>
                <a:ext cx="1455180" cy="894027"/>
              </a:xfrm>
              <a:prstGeom prst="rect">
                <a:avLst/>
              </a:prstGeom>
              <a:noFill/>
              <a:ln w="381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rPr>
                          </m:ctrlPr>
                        </m:fPr>
                        <m:num>
                          <m:r>
                            <a:rPr lang="en-US" sz="3060" i="1">
                              <a:latin typeface="Cambria Math" panose="02040503050406030204" pitchFamily="18" charset="0"/>
                            </a:rPr>
                            <m:t>𝑑𝑧</m:t>
                          </m:r>
                        </m:num>
                        <m:den>
                          <m:r>
                            <a:rPr lang="en-US" sz="3060" i="1">
                              <a:latin typeface="Cambria Math" panose="02040503050406030204" pitchFamily="18" charset="0"/>
                            </a:rPr>
                            <m:t>𝑑𝑡</m:t>
                          </m:r>
                        </m:den>
                      </m:f>
                    </m:oMath>
                  </m:oMathPara>
                </a14:m>
                <a:endParaRPr lang="en-US" sz="4592" dirty="0"/>
              </a:p>
            </p:txBody>
          </p:sp>
        </mc:Choice>
        <mc:Fallback xmlns="">
          <p:sp>
            <p:nvSpPr>
              <p:cNvPr id="520" name="TextBox 519">
                <a:extLst>
                  <a:ext uri="{FF2B5EF4-FFF2-40B4-BE49-F238E27FC236}">
                    <a16:creationId xmlns:a16="http://schemas.microsoft.com/office/drawing/2014/main" id="{470978EC-31DE-41A6-AE1A-8092B87DED03}"/>
                  </a:ext>
                </a:extLst>
              </p:cNvPr>
              <p:cNvSpPr txBox="1">
                <a:spLocks noRot="1" noChangeAspect="1" noMove="1" noResize="1" noEditPoints="1" noAdjustHandles="1" noChangeArrowheads="1" noChangeShapeType="1" noTextEdit="1"/>
              </p:cNvSpPr>
              <p:nvPr/>
            </p:nvSpPr>
            <p:spPr>
              <a:xfrm>
                <a:off x="7852878" y="11200262"/>
                <a:ext cx="1455180" cy="894027"/>
              </a:xfrm>
              <a:prstGeom prst="rect">
                <a:avLst/>
              </a:prstGeom>
              <a:blipFill>
                <a:blip r:embed="rId8"/>
                <a:stretch>
                  <a:fillRect/>
                </a:stretch>
              </a:blipFill>
              <a:ln w="38100">
                <a:noFill/>
              </a:ln>
            </p:spPr>
            <p:txBody>
              <a:bodyPr/>
              <a:lstStyle/>
              <a:p>
                <a:r>
                  <a:rPr lang="en-US">
                    <a:noFill/>
                  </a:rPr>
                  <a:t> </a:t>
                </a:r>
              </a:p>
            </p:txBody>
          </p:sp>
        </mc:Fallback>
      </mc:AlternateContent>
      <p:sp>
        <p:nvSpPr>
          <p:cNvPr id="521" name="TextBox 520">
            <a:extLst>
              <a:ext uri="{FF2B5EF4-FFF2-40B4-BE49-F238E27FC236}">
                <a16:creationId xmlns:a16="http://schemas.microsoft.com/office/drawing/2014/main" id="{89E61BD3-3D70-4075-BB1B-42DE1E5E7E16}"/>
              </a:ext>
            </a:extLst>
          </p:cNvPr>
          <p:cNvSpPr txBox="1"/>
          <p:nvPr/>
        </p:nvSpPr>
        <p:spPr>
          <a:xfrm>
            <a:off x="27065426" y="22363840"/>
            <a:ext cx="2805644" cy="504112"/>
          </a:xfrm>
          <a:prstGeom prst="rect">
            <a:avLst/>
          </a:prstGeom>
          <a:noFill/>
          <a:ln w="38100">
            <a:noFill/>
          </a:ln>
        </p:spPr>
        <p:txBody>
          <a:bodyPr wrap="square" rtlCol="0">
            <a:spAutoFit/>
          </a:bodyPr>
          <a:lstStyle/>
          <a:p>
            <a:r>
              <a:rPr lang="en-US" sz="2676" i="1" dirty="0">
                <a:latin typeface="Times New Roman" panose="02020603050405020304" pitchFamily="18" charset="0"/>
                <a:cs typeface="Times New Roman" panose="02020603050405020304" pitchFamily="18" charset="0"/>
              </a:rPr>
              <a:t>* Not to Scale</a:t>
            </a:r>
          </a:p>
        </p:txBody>
      </p:sp>
      <p:sp>
        <p:nvSpPr>
          <p:cNvPr id="522" name="TextBox 521">
            <a:extLst>
              <a:ext uri="{FF2B5EF4-FFF2-40B4-BE49-F238E27FC236}">
                <a16:creationId xmlns:a16="http://schemas.microsoft.com/office/drawing/2014/main" id="{47B11977-400A-4B8D-8EA8-C1733DDB1842}"/>
              </a:ext>
            </a:extLst>
          </p:cNvPr>
          <p:cNvSpPr txBox="1"/>
          <p:nvPr/>
        </p:nvSpPr>
        <p:spPr>
          <a:xfrm>
            <a:off x="20112582" y="16139058"/>
            <a:ext cx="1826628"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P</a:t>
            </a:r>
            <a:r>
              <a:rPr lang="en-US" sz="3060" baseline="-25000" dirty="0">
                <a:latin typeface="Times New Roman" panose="02020603050405020304" pitchFamily="18" charset="0"/>
                <a:cs typeface="Times New Roman" panose="02020603050405020304" pitchFamily="18" charset="0"/>
              </a:rPr>
              <a:t>0</a:t>
            </a:r>
            <a:endParaRPr lang="en-US" sz="3572" baseline="-25000" dirty="0">
              <a:latin typeface="Times New Roman" panose="02020603050405020304" pitchFamily="18" charset="0"/>
              <a:cs typeface="Times New Roman" panose="02020603050405020304" pitchFamily="18" charset="0"/>
            </a:endParaRPr>
          </a:p>
        </p:txBody>
      </p:sp>
      <p:sp>
        <p:nvSpPr>
          <p:cNvPr id="523" name="TextBox 522">
            <a:extLst>
              <a:ext uri="{FF2B5EF4-FFF2-40B4-BE49-F238E27FC236}">
                <a16:creationId xmlns:a16="http://schemas.microsoft.com/office/drawing/2014/main" id="{66EAF897-23ED-4A5C-9B60-6A36F0F361AB}"/>
              </a:ext>
            </a:extLst>
          </p:cNvPr>
          <p:cNvSpPr txBox="1"/>
          <p:nvPr/>
        </p:nvSpPr>
        <p:spPr>
          <a:xfrm>
            <a:off x="21041302" y="17069190"/>
            <a:ext cx="1826628"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T</a:t>
            </a:r>
            <a:r>
              <a:rPr lang="en-US" sz="3060" baseline="-25000" dirty="0">
                <a:latin typeface="Times New Roman" panose="02020603050405020304" pitchFamily="18" charset="0"/>
                <a:cs typeface="Times New Roman" panose="02020603050405020304" pitchFamily="18" charset="0"/>
              </a:rPr>
              <a:t>0</a:t>
            </a:r>
            <a:endParaRPr lang="en-US" sz="3572" baseline="-25000" dirty="0">
              <a:latin typeface="Times New Roman" panose="02020603050405020304" pitchFamily="18" charset="0"/>
              <a:cs typeface="Times New Roman" panose="02020603050405020304" pitchFamily="18" charset="0"/>
            </a:endParaRPr>
          </a:p>
        </p:txBody>
      </p:sp>
      <p:sp>
        <p:nvSpPr>
          <p:cNvPr id="524" name="TextBox 523">
            <a:extLst>
              <a:ext uri="{FF2B5EF4-FFF2-40B4-BE49-F238E27FC236}">
                <a16:creationId xmlns:a16="http://schemas.microsoft.com/office/drawing/2014/main" id="{C9C60317-B657-485A-9915-F36051D9EAFC}"/>
              </a:ext>
            </a:extLst>
          </p:cNvPr>
          <p:cNvSpPr txBox="1"/>
          <p:nvPr/>
        </p:nvSpPr>
        <p:spPr>
          <a:xfrm>
            <a:off x="7992462" y="14721494"/>
            <a:ext cx="1241852" cy="720197"/>
          </a:xfrm>
          <a:prstGeom prst="rect">
            <a:avLst/>
          </a:prstGeom>
          <a:noFill/>
          <a:ln w="38100">
            <a:noFill/>
          </a:ln>
        </p:spPr>
        <p:txBody>
          <a:bodyPr wrap="square" rtlCol="0">
            <a:spAutoFit/>
          </a:bodyPr>
          <a:lstStyle/>
          <a:p>
            <a:pPr algn="ctr"/>
            <a:r>
              <a:rPr lang="en-US" sz="4080" dirty="0">
                <a:latin typeface="Times New Roman" panose="02020603050405020304" pitchFamily="18" charset="0"/>
                <a:cs typeface="Times New Roman" panose="02020603050405020304" pitchFamily="18" charset="0"/>
              </a:rPr>
              <a:t>z</a:t>
            </a:r>
            <a:r>
              <a:rPr lang="en-US" sz="4080" baseline="-25000" dirty="0">
                <a:latin typeface="Times New Roman" panose="02020603050405020304" pitchFamily="18" charset="0"/>
                <a:cs typeface="Times New Roman" panose="02020603050405020304" pitchFamily="18" charset="0"/>
              </a:rPr>
              <a:t>*</a:t>
            </a:r>
            <a:endParaRPr lang="en-US" sz="4592" baseline="-25000" dirty="0">
              <a:latin typeface="Times New Roman" panose="02020603050405020304" pitchFamily="18" charset="0"/>
              <a:cs typeface="Times New Roman" panose="02020603050405020304" pitchFamily="18" charset="0"/>
            </a:endParaRPr>
          </a:p>
        </p:txBody>
      </p:sp>
      <p:sp>
        <p:nvSpPr>
          <p:cNvPr id="525" name="TextBox 524">
            <a:extLst>
              <a:ext uri="{FF2B5EF4-FFF2-40B4-BE49-F238E27FC236}">
                <a16:creationId xmlns:a16="http://schemas.microsoft.com/office/drawing/2014/main" id="{B507C90D-7C6F-4E19-9199-4E415690C210}"/>
              </a:ext>
            </a:extLst>
          </p:cNvPr>
          <p:cNvSpPr txBox="1"/>
          <p:nvPr/>
        </p:nvSpPr>
        <p:spPr>
          <a:xfrm>
            <a:off x="11904642" y="12357602"/>
            <a:ext cx="1292556" cy="720197"/>
          </a:xfrm>
          <a:prstGeom prst="rect">
            <a:avLst/>
          </a:prstGeom>
          <a:noFill/>
          <a:ln w="38100">
            <a:noFill/>
          </a:ln>
        </p:spPr>
        <p:txBody>
          <a:bodyPr wrap="square" rtlCol="0">
            <a:spAutoFit/>
          </a:bodyPr>
          <a:lstStyle/>
          <a:p>
            <a:pPr algn="ctr"/>
            <a:r>
              <a:rPr lang="en-US" sz="4080" dirty="0">
                <a:latin typeface="Times New Roman" panose="02020603050405020304" pitchFamily="18" charset="0"/>
                <a:cs typeface="Times New Roman" panose="02020603050405020304" pitchFamily="18" charset="0"/>
              </a:rPr>
              <a:t>z</a:t>
            </a:r>
            <a:r>
              <a:rPr lang="en-US" sz="4080" baseline="-25000" dirty="0">
                <a:latin typeface="Times New Roman" panose="02020603050405020304" pitchFamily="18" charset="0"/>
                <a:cs typeface="Times New Roman" panose="02020603050405020304" pitchFamily="18" charset="0"/>
              </a:rPr>
              <a:t>b</a:t>
            </a:r>
            <a:endParaRPr lang="en-US" sz="4592" baseline="-25000" dirty="0">
              <a:latin typeface="Times New Roman" panose="02020603050405020304" pitchFamily="18" charset="0"/>
              <a:cs typeface="Times New Roman" panose="02020603050405020304" pitchFamily="18" charset="0"/>
            </a:endParaRPr>
          </a:p>
        </p:txBody>
      </p:sp>
      <p:sp>
        <p:nvSpPr>
          <p:cNvPr id="526" name="TextBox 525">
            <a:extLst>
              <a:ext uri="{FF2B5EF4-FFF2-40B4-BE49-F238E27FC236}">
                <a16:creationId xmlns:a16="http://schemas.microsoft.com/office/drawing/2014/main" id="{2969572B-0A24-4C0C-8268-42FA5A6F2536}"/>
              </a:ext>
            </a:extLst>
          </p:cNvPr>
          <p:cNvSpPr txBox="1"/>
          <p:nvPr/>
        </p:nvSpPr>
        <p:spPr>
          <a:xfrm>
            <a:off x="3860472" y="9192070"/>
            <a:ext cx="7836924" cy="877163"/>
          </a:xfrm>
          <a:prstGeom prst="rect">
            <a:avLst/>
          </a:prstGeom>
          <a:noFill/>
        </p:spPr>
        <p:txBody>
          <a:bodyPr wrap="square" rtlCol="0">
            <a:spAutoFit/>
          </a:bodyPr>
          <a:lstStyle/>
          <a:p>
            <a:pPr algn="ctr"/>
            <a:r>
              <a:rPr lang="en-US" sz="5100" b="1" dirty="0">
                <a:latin typeface="Times New Roman" panose="02020603050405020304" pitchFamily="18" charset="0"/>
                <a:cs typeface="Times New Roman" panose="02020603050405020304" pitchFamily="18" charset="0"/>
              </a:rPr>
              <a:t>Atmospheric Effects</a:t>
            </a:r>
          </a:p>
        </p:txBody>
      </p:sp>
      <p:sp>
        <p:nvSpPr>
          <p:cNvPr id="527" name="TextBox 526">
            <a:extLst>
              <a:ext uri="{FF2B5EF4-FFF2-40B4-BE49-F238E27FC236}">
                <a16:creationId xmlns:a16="http://schemas.microsoft.com/office/drawing/2014/main" id="{F1432FF9-12EC-4578-B0AC-5B245DB05392}"/>
              </a:ext>
            </a:extLst>
          </p:cNvPr>
          <p:cNvSpPr txBox="1"/>
          <p:nvPr/>
        </p:nvSpPr>
        <p:spPr>
          <a:xfrm>
            <a:off x="18400730" y="9203571"/>
            <a:ext cx="8362344" cy="877163"/>
          </a:xfrm>
          <a:prstGeom prst="rect">
            <a:avLst/>
          </a:prstGeom>
          <a:noFill/>
        </p:spPr>
        <p:txBody>
          <a:bodyPr wrap="square" rtlCol="0">
            <a:spAutoFit/>
          </a:bodyPr>
          <a:lstStyle/>
          <a:p>
            <a:pPr algn="ctr"/>
            <a:r>
              <a:rPr lang="en-US" sz="5100" b="1" dirty="0">
                <a:latin typeface="Times New Roman" panose="02020603050405020304" pitchFamily="18" charset="0"/>
                <a:cs typeface="Times New Roman" panose="02020603050405020304" pitchFamily="18" charset="0"/>
              </a:rPr>
              <a:t>Atmospheric Conditions</a:t>
            </a:r>
          </a:p>
        </p:txBody>
      </p:sp>
      <p:sp>
        <p:nvSpPr>
          <p:cNvPr id="528" name="Oval 527">
            <a:extLst>
              <a:ext uri="{FF2B5EF4-FFF2-40B4-BE49-F238E27FC236}">
                <a16:creationId xmlns:a16="http://schemas.microsoft.com/office/drawing/2014/main" id="{34CA99F1-B844-4DFB-95C4-257C2613C448}"/>
              </a:ext>
            </a:extLst>
          </p:cNvPr>
          <p:cNvSpPr/>
          <p:nvPr/>
        </p:nvSpPr>
        <p:spPr>
          <a:xfrm>
            <a:off x="8582650" y="4896920"/>
            <a:ext cx="443932" cy="438640"/>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296" b="1" dirty="0">
                <a:solidFill>
                  <a:schemeClr val="tx1"/>
                </a:solidFill>
                <a:latin typeface="Times New Roman" panose="02020603050405020304" pitchFamily="18" charset="0"/>
                <a:cs typeface="Times New Roman" panose="02020603050405020304" pitchFamily="18" charset="0"/>
              </a:rPr>
              <a:t>M</a:t>
            </a:r>
            <a:endParaRPr lang="en-US" sz="3060" b="1" dirty="0">
              <a:solidFill>
                <a:schemeClr val="tx1"/>
              </a:solidFill>
              <a:latin typeface="Times New Roman" panose="02020603050405020304" pitchFamily="18" charset="0"/>
              <a:cs typeface="Times New Roman" panose="02020603050405020304" pitchFamily="18" charset="0"/>
            </a:endParaRPr>
          </a:p>
        </p:txBody>
      </p:sp>
      <p:sp>
        <p:nvSpPr>
          <p:cNvPr id="529" name="Oval 528">
            <a:extLst>
              <a:ext uri="{FF2B5EF4-FFF2-40B4-BE49-F238E27FC236}">
                <a16:creationId xmlns:a16="http://schemas.microsoft.com/office/drawing/2014/main" id="{59E51F81-2124-463B-B49C-5DBC41AAC7D6}"/>
              </a:ext>
            </a:extLst>
          </p:cNvPr>
          <p:cNvSpPr/>
          <p:nvPr/>
        </p:nvSpPr>
        <p:spPr>
          <a:xfrm>
            <a:off x="8582642" y="5727912"/>
            <a:ext cx="443932" cy="438640"/>
          </a:xfrm>
          <a:prstGeom prst="ellipse">
            <a:avLst/>
          </a:prstGeom>
          <a:no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296" b="1" dirty="0">
                <a:solidFill>
                  <a:schemeClr val="tx1"/>
                </a:solidFill>
                <a:latin typeface="Times New Roman" panose="02020603050405020304" pitchFamily="18" charset="0"/>
                <a:cs typeface="Times New Roman" panose="02020603050405020304" pitchFamily="18" charset="0"/>
              </a:rPr>
              <a:t>P</a:t>
            </a:r>
          </a:p>
        </p:txBody>
      </p:sp>
      <p:sp>
        <p:nvSpPr>
          <p:cNvPr id="530" name="Oval 529">
            <a:extLst>
              <a:ext uri="{FF2B5EF4-FFF2-40B4-BE49-F238E27FC236}">
                <a16:creationId xmlns:a16="http://schemas.microsoft.com/office/drawing/2014/main" id="{F6BCD07A-BD6E-47AB-9E36-CF35C26A5702}"/>
              </a:ext>
            </a:extLst>
          </p:cNvPr>
          <p:cNvSpPr/>
          <p:nvPr/>
        </p:nvSpPr>
        <p:spPr>
          <a:xfrm>
            <a:off x="8576622" y="6533604"/>
            <a:ext cx="443932" cy="438640"/>
          </a:xfrm>
          <a:prstGeom prst="ellipse">
            <a:avLst/>
          </a:prstGeom>
          <a:noFill/>
          <a:ln w="381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296" b="1" dirty="0">
                <a:solidFill>
                  <a:schemeClr val="tx1"/>
                </a:solidFill>
                <a:latin typeface="Times New Roman" panose="02020603050405020304" pitchFamily="18" charset="0"/>
                <a:cs typeface="Times New Roman" panose="02020603050405020304" pitchFamily="18" charset="0"/>
              </a:rPr>
              <a:t>S</a:t>
            </a:r>
          </a:p>
        </p:txBody>
      </p:sp>
      <p:sp>
        <p:nvSpPr>
          <p:cNvPr id="531" name="Oval 530">
            <a:extLst>
              <a:ext uri="{FF2B5EF4-FFF2-40B4-BE49-F238E27FC236}">
                <a16:creationId xmlns:a16="http://schemas.microsoft.com/office/drawing/2014/main" id="{8049C1E6-87AB-4D1C-AB8E-46C02E45F5C4}"/>
              </a:ext>
            </a:extLst>
          </p:cNvPr>
          <p:cNvSpPr/>
          <p:nvPr/>
        </p:nvSpPr>
        <p:spPr>
          <a:xfrm>
            <a:off x="8582646" y="7372344"/>
            <a:ext cx="443932" cy="438640"/>
          </a:xfrm>
          <a:prstGeom prst="ellipse">
            <a:avLst/>
          </a:prstGeom>
          <a:noFill/>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96" b="1" dirty="0">
                <a:solidFill>
                  <a:schemeClr val="tx1"/>
                </a:solidFill>
                <a:latin typeface="Times New Roman" panose="02020603050405020304" pitchFamily="18" charset="0"/>
                <a:cs typeface="Times New Roman" panose="02020603050405020304" pitchFamily="18" charset="0"/>
              </a:rPr>
              <a:t>C</a:t>
            </a:r>
          </a:p>
        </p:txBody>
      </p:sp>
      <p:sp>
        <p:nvSpPr>
          <p:cNvPr id="532" name="TextBox 531">
            <a:extLst>
              <a:ext uri="{FF2B5EF4-FFF2-40B4-BE49-F238E27FC236}">
                <a16:creationId xmlns:a16="http://schemas.microsoft.com/office/drawing/2014/main" id="{455BB540-7A55-4F43-9359-412131D19935}"/>
              </a:ext>
            </a:extLst>
          </p:cNvPr>
          <p:cNvSpPr txBox="1"/>
          <p:nvPr/>
        </p:nvSpPr>
        <p:spPr>
          <a:xfrm>
            <a:off x="9154236" y="4856790"/>
            <a:ext cx="3031572" cy="563231"/>
          </a:xfrm>
          <a:prstGeom prst="rect">
            <a:avLst/>
          </a:prstGeom>
          <a:noFill/>
        </p:spPr>
        <p:txBody>
          <a:bodyPr wrap="square" rtlCol="0">
            <a:spAutoFit/>
          </a:bodyPr>
          <a:lstStyle/>
          <a:p>
            <a:r>
              <a:rPr lang="en-US" sz="3060" dirty="0">
                <a:latin typeface="Times New Roman" panose="02020603050405020304" pitchFamily="18" charset="0"/>
                <a:cs typeface="Times New Roman" panose="02020603050405020304" pitchFamily="18" charset="0"/>
              </a:rPr>
              <a:t>Iron</a:t>
            </a:r>
          </a:p>
        </p:txBody>
      </p:sp>
      <p:sp>
        <p:nvSpPr>
          <p:cNvPr id="533" name="TextBox 532">
            <a:extLst>
              <a:ext uri="{FF2B5EF4-FFF2-40B4-BE49-F238E27FC236}">
                <a16:creationId xmlns:a16="http://schemas.microsoft.com/office/drawing/2014/main" id="{7DDD6142-9AF4-4923-9C73-47509F1ABD41}"/>
              </a:ext>
            </a:extLst>
          </p:cNvPr>
          <p:cNvSpPr txBox="1"/>
          <p:nvPr/>
        </p:nvSpPr>
        <p:spPr>
          <a:xfrm>
            <a:off x="9140562" y="5665138"/>
            <a:ext cx="4125352" cy="563231"/>
          </a:xfrm>
          <a:prstGeom prst="rect">
            <a:avLst/>
          </a:prstGeom>
          <a:noFill/>
        </p:spPr>
        <p:txBody>
          <a:bodyPr wrap="square" rtlCol="0">
            <a:spAutoFit/>
          </a:bodyPr>
          <a:lstStyle/>
          <a:p>
            <a:r>
              <a:rPr lang="en-US" sz="3060" dirty="0">
                <a:latin typeface="Times New Roman" panose="02020603050405020304" pitchFamily="18" charset="0"/>
                <a:cs typeface="Times New Roman" panose="02020603050405020304" pitchFamily="18" charset="0"/>
              </a:rPr>
              <a:t>Stony-Iron</a:t>
            </a:r>
          </a:p>
        </p:txBody>
      </p:sp>
      <p:sp>
        <p:nvSpPr>
          <p:cNvPr id="534" name="TextBox 533">
            <a:extLst>
              <a:ext uri="{FF2B5EF4-FFF2-40B4-BE49-F238E27FC236}">
                <a16:creationId xmlns:a16="http://schemas.microsoft.com/office/drawing/2014/main" id="{8A85E054-EC63-48D3-A208-B49B5EFA26F6}"/>
              </a:ext>
            </a:extLst>
          </p:cNvPr>
          <p:cNvSpPr txBox="1"/>
          <p:nvPr/>
        </p:nvSpPr>
        <p:spPr>
          <a:xfrm>
            <a:off x="9176570" y="6481546"/>
            <a:ext cx="4125352" cy="563231"/>
          </a:xfrm>
          <a:prstGeom prst="rect">
            <a:avLst/>
          </a:prstGeom>
          <a:noFill/>
        </p:spPr>
        <p:txBody>
          <a:bodyPr wrap="square" rtlCol="0">
            <a:spAutoFit/>
          </a:bodyPr>
          <a:lstStyle/>
          <a:p>
            <a:r>
              <a:rPr lang="en-US" sz="3060" dirty="0">
                <a:latin typeface="Times New Roman" panose="02020603050405020304" pitchFamily="18" charset="0"/>
                <a:cs typeface="Times New Roman" panose="02020603050405020304" pitchFamily="18" charset="0"/>
              </a:rPr>
              <a:t>Stony</a:t>
            </a:r>
          </a:p>
        </p:txBody>
      </p:sp>
      <p:sp>
        <p:nvSpPr>
          <p:cNvPr id="535" name="TextBox 534">
            <a:extLst>
              <a:ext uri="{FF2B5EF4-FFF2-40B4-BE49-F238E27FC236}">
                <a16:creationId xmlns:a16="http://schemas.microsoft.com/office/drawing/2014/main" id="{AF1DBA6C-4754-44DA-97FF-93303738952B}"/>
              </a:ext>
            </a:extLst>
          </p:cNvPr>
          <p:cNvSpPr txBox="1"/>
          <p:nvPr/>
        </p:nvSpPr>
        <p:spPr>
          <a:xfrm>
            <a:off x="9142286" y="7327458"/>
            <a:ext cx="4125352" cy="563231"/>
          </a:xfrm>
          <a:prstGeom prst="rect">
            <a:avLst/>
          </a:prstGeom>
          <a:noFill/>
        </p:spPr>
        <p:txBody>
          <a:bodyPr wrap="square" rtlCol="0">
            <a:spAutoFit/>
          </a:bodyPr>
          <a:lstStyle/>
          <a:p>
            <a:r>
              <a:rPr lang="en-US" sz="3060" dirty="0">
                <a:latin typeface="Times New Roman" panose="02020603050405020304" pitchFamily="18" charset="0"/>
                <a:cs typeface="Times New Roman" panose="02020603050405020304" pitchFamily="18" charset="0"/>
              </a:rPr>
              <a:t>Chondritic</a:t>
            </a:r>
          </a:p>
        </p:txBody>
      </p:sp>
      <p:sp>
        <p:nvSpPr>
          <p:cNvPr id="536" name="TextBox 535">
            <a:extLst>
              <a:ext uri="{FF2B5EF4-FFF2-40B4-BE49-F238E27FC236}">
                <a16:creationId xmlns:a16="http://schemas.microsoft.com/office/drawing/2014/main" id="{CE71C8CB-E167-41E8-818D-A4D5AC874308}"/>
              </a:ext>
            </a:extLst>
          </p:cNvPr>
          <p:cNvSpPr txBox="1"/>
          <p:nvPr/>
        </p:nvSpPr>
        <p:spPr>
          <a:xfrm>
            <a:off x="8411048" y="3899084"/>
            <a:ext cx="2997912" cy="563231"/>
          </a:xfrm>
          <a:prstGeom prst="rect">
            <a:avLst/>
          </a:prstGeom>
          <a:noFill/>
        </p:spPr>
        <p:txBody>
          <a:bodyPr wrap="square" rtlCol="0">
            <a:spAutoFit/>
          </a:bodyPr>
          <a:lstStyle/>
          <a:p>
            <a:r>
              <a:rPr lang="en-US" sz="3060" b="1" dirty="0">
                <a:latin typeface="Times New Roman" panose="02020603050405020304" pitchFamily="18" charset="0"/>
                <a:cs typeface="Times New Roman" panose="02020603050405020304" pitchFamily="18" charset="0"/>
              </a:rPr>
              <a:t>Density (</a:t>
            </a:r>
            <a:r>
              <a:rPr lang="el-GR" sz="2804" b="1" dirty="0">
                <a:latin typeface="Times New Roman" panose="02020603050405020304" pitchFamily="18" charset="0"/>
                <a:cs typeface="Times New Roman" panose="02020603050405020304" pitchFamily="18" charset="0"/>
              </a:rPr>
              <a:t>ρ</a:t>
            </a:r>
            <a:r>
              <a:rPr lang="en-US" sz="3060" b="1" dirty="0">
                <a:latin typeface="Times New Roman" panose="02020603050405020304" pitchFamily="18" charset="0"/>
                <a:cs typeface="Times New Roman" panose="02020603050405020304" pitchFamily="18" charset="0"/>
              </a:rPr>
              <a:t>)</a:t>
            </a:r>
          </a:p>
        </p:txBody>
      </p:sp>
      <p:grpSp>
        <p:nvGrpSpPr>
          <p:cNvPr id="537" name="Group 536">
            <a:extLst>
              <a:ext uri="{FF2B5EF4-FFF2-40B4-BE49-F238E27FC236}">
                <a16:creationId xmlns:a16="http://schemas.microsoft.com/office/drawing/2014/main" id="{339AC33D-99D1-44D7-85FE-B4B1D8E46D0A}"/>
              </a:ext>
            </a:extLst>
          </p:cNvPr>
          <p:cNvGrpSpPr/>
          <p:nvPr/>
        </p:nvGrpSpPr>
        <p:grpSpPr>
          <a:xfrm>
            <a:off x="12029066" y="3880870"/>
            <a:ext cx="3188836" cy="4010004"/>
            <a:chOff x="3217665" y="254707"/>
            <a:chExt cx="1250524" cy="1572550"/>
          </a:xfrm>
        </p:grpSpPr>
        <mc:AlternateContent xmlns:mc="http://schemas.openxmlformats.org/markup-compatibility/2006" xmlns:a14="http://schemas.microsoft.com/office/drawing/2010/main">
          <mc:Choice Requires="a14">
            <p:sp>
              <p:nvSpPr>
                <p:cNvPr id="538" name="TextBox 537">
                  <a:extLst>
                    <a:ext uri="{FF2B5EF4-FFF2-40B4-BE49-F238E27FC236}">
                      <a16:creationId xmlns:a16="http://schemas.microsoft.com/office/drawing/2014/main" id="{62A06587-0DCC-4231-A88D-70E2C25080B8}"/>
                    </a:ext>
                  </a:extLst>
                </p:cNvPr>
                <p:cNvSpPr txBox="1"/>
                <p:nvPr/>
              </p:nvSpPr>
              <p:spPr>
                <a:xfrm>
                  <a:off x="3217665" y="254707"/>
                  <a:ext cx="1175652" cy="220875"/>
                </a:xfrm>
                <a:prstGeom prst="rect">
                  <a:avLst/>
                </a:prstGeom>
                <a:noFill/>
                <a:ln>
                  <a:noFill/>
                </a:ln>
              </p:spPr>
              <p:txBody>
                <a:bodyPr wrap="square" rtlCol="0">
                  <a:spAutoFit/>
                </a:bodyPr>
                <a:lstStyle/>
                <a:p>
                  <a:r>
                    <a:rPr lang="en-US" sz="3060" b="1" dirty="0">
                      <a:latin typeface="Times New Roman" panose="02020603050405020304" pitchFamily="18" charset="0"/>
                      <a:cs typeface="Times New Roman" panose="02020603050405020304" pitchFamily="18" charset="0"/>
                    </a:rPr>
                    <a:t>Diameter (</a:t>
                  </a:r>
                  <a14:m>
                    <m:oMath xmlns:m="http://schemas.openxmlformats.org/officeDocument/2006/math">
                      <m:r>
                        <a:rPr lang="en-US" sz="3060" b="1" i="1">
                          <a:latin typeface="Cambria Math" panose="02040503050406030204" pitchFamily="18" charset="0"/>
                          <a:cs typeface="Times New Roman" panose="02020603050405020304" pitchFamily="18" charset="0"/>
                        </a:rPr>
                        <m:t>𝑳</m:t>
                      </m:r>
                    </m:oMath>
                  </a14:m>
                  <a:r>
                    <a:rPr lang="en-US" sz="3060" b="1" dirty="0">
                      <a:latin typeface="Times New Roman" panose="02020603050405020304" pitchFamily="18" charset="0"/>
                      <a:cs typeface="Times New Roman" panose="02020603050405020304" pitchFamily="18" charset="0"/>
                    </a:rPr>
                    <a:t>)</a:t>
                  </a:r>
                </a:p>
              </p:txBody>
            </p:sp>
          </mc:Choice>
          <mc:Fallback xmlns="">
            <p:sp>
              <p:nvSpPr>
                <p:cNvPr id="538" name="TextBox 537">
                  <a:extLst>
                    <a:ext uri="{FF2B5EF4-FFF2-40B4-BE49-F238E27FC236}">
                      <a16:creationId xmlns:a16="http://schemas.microsoft.com/office/drawing/2014/main" id="{62A06587-0DCC-4231-A88D-70E2C25080B8}"/>
                    </a:ext>
                  </a:extLst>
                </p:cNvPr>
                <p:cNvSpPr txBox="1">
                  <a:spLocks noRot="1" noChangeAspect="1" noMove="1" noResize="1" noEditPoints="1" noAdjustHandles="1" noChangeArrowheads="1" noChangeShapeType="1" noTextEdit="1"/>
                </p:cNvSpPr>
                <p:nvPr/>
              </p:nvSpPr>
              <p:spPr>
                <a:xfrm>
                  <a:off x="3217665" y="254707"/>
                  <a:ext cx="1175652" cy="220875"/>
                </a:xfrm>
                <a:prstGeom prst="rect">
                  <a:avLst/>
                </a:prstGeom>
                <a:blipFill>
                  <a:blip r:embed="rId9"/>
                  <a:stretch>
                    <a:fillRect l="-4878" t="-14130" b="-33696"/>
                  </a:stretch>
                </a:blipFill>
                <a:ln>
                  <a:noFill/>
                </a:ln>
              </p:spPr>
              <p:txBody>
                <a:bodyPr/>
                <a:lstStyle/>
                <a:p>
                  <a:r>
                    <a:rPr lang="en-US">
                      <a:noFill/>
                    </a:rPr>
                    <a:t> </a:t>
                  </a:r>
                </a:p>
              </p:txBody>
            </p:sp>
          </mc:Fallback>
        </mc:AlternateContent>
        <p:sp>
          <p:nvSpPr>
            <p:cNvPr id="539" name="Oval 538">
              <a:extLst>
                <a:ext uri="{FF2B5EF4-FFF2-40B4-BE49-F238E27FC236}">
                  <a16:creationId xmlns:a16="http://schemas.microsoft.com/office/drawing/2014/main" id="{A0D1B1BD-41CA-4E05-A310-FBB72FC0443D}"/>
                </a:ext>
              </a:extLst>
            </p:cNvPr>
            <p:cNvSpPr/>
            <p:nvPr/>
          </p:nvSpPr>
          <p:spPr>
            <a:xfrm>
              <a:off x="3267317" y="1393529"/>
              <a:ext cx="438624" cy="433728"/>
            </a:xfrm>
            <a:prstGeom prst="ellipse">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592" b="1" dirty="0">
                <a:solidFill>
                  <a:schemeClr val="tx1"/>
                </a:solidFill>
              </a:endParaRPr>
            </a:p>
          </p:txBody>
        </p:sp>
        <p:sp>
          <p:nvSpPr>
            <p:cNvPr id="540" name="Oval 539">
              <a:extLst>
                <a:ext uri="{FF2B5EF4-FFF2-40B4-BE49-F238E27FC236}">
                  <a16:creationId xmlns:a16="http://schemas.microsoft.com/office/drawing/2014/main" id="{D6368FDA-1F68-42E2-803F-F340FBDE05E7}"/>
                </a:ext>
              </a:extLst>
            </p:cNvPr>
            <p:cNvSpPr/>
            <p:nvPr/>
          </p:nvSpPr>
          <p:spPr>
            <a:xfrm>
              <a:off x="3361589" y="1077856"/>
              <a:ext cx="235518" cy="223078"/>
            </a:xfrm>
            <a:prstGeom prst="ellipse">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592" b="1" dirty="0">
                <a:solidFill>
                  <a:schemeClr val="tx1"/>
                </a:solidFill>
              </a:endParaRPr>
            </a:p>
          </p:txBody>
        </p:sp>
        <p:sp>
          <p:nvSpPr>
            <p:cNvPr id="541" name="Oval 540">
              <a:extLst>
                <a:ext uri="{FF2B5EF4-FFF2-40B4-BE49-F238E27FC236}">
                  <a16:creationId xmlns:a16="http://schemas.microsoft.com/office/drawing/2014/main" id="{34CBEC34-F193-4AAE-ACBD-AB4EE156A9AA}"/>
                </a:ext>
              </a:extLst>
            </p:cNvPr>
            <p:cNvSpPr/>
            <p:nvPr/>
          </p:nvSpPr>
          <p:spPr>
            <a:xfrm>
              <a:off x="3401782" y="833658"/>
              <a:ext cx="155572" cy="156429"/>
            </a:xfrm>
            <a:prstGeom prst="ellipse">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592" b="1" dirty="0">
                <a:solidFill>
                  <a:schemeClr val="tx1"/>
                </a:solidFill>
              </a:endParaRPr>
            </a:p>
          </p:txBody>
        </p:sp>
        <p:sp>
          <p:nvSpPr>
            <p:cNvPr id="542" name="Oval 541">
              <a:extLst>
                <a:ext uri="{FF2B5EF4-FFF2-40B4-BE49-F238E27FC236}">
                  <a16:creationId xmlns:a16="http://schemas.microsoft.com/office/drawing/2014/main" id="{1D81AAB7-0C86-4771-BFF2-682725A05585}"/>
                </a:ext>
              </a:extLst>
            </p:cNvPr>
            <p:cNvSpPr/>
            <p:nvPr/>
          </p:nvSpPr>
          <p:spPr>
            <a:xfrm>
              <a:off x="3437892" y="660392"/>
              <a:ext cx="77786" cy="81843"/>
            </a:xfrm>
            <a:prstGeom prst="ellipse">
              <a:avLst/>
            </a:prstGeom>
            <a:ln w="381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592" b="1" dirty="0">
                <a:solidFill>
                  <a:schemeClr val="tx1"/>
                </a:solidFill>
              </a:endParaRPr>
            </a:p>
          </p:txBody>
        </p:sp>
        <p:sp>
          <p:nvSpPr>
            <p:cNvPr id="543" name="TextBox 542">
              <a:extLst>
                <a:ext uri="{FF2B5EF4-FFF2-40B4-BE49-F238E27FC236}">
                  <a16:creationId xmlns:a16="http://schemas.microsoft.com/office/drawing/2014/main" id="{0BDBB5BF-078B-499F-9102-841E347882BE}"/>
                </a:ext>
              </a:extLst>
            </p:cNvPr>
            <p:cNvSpPr txBox="1"/>
            <p:nvPr/>
          </p:nvSpPr>
          <p:spPr>
            <a:xfrm>
              <a:off x="3685911" y="1559806"/>
              <a:ext cx="782278" cy="220875"/>
            </a:xfrm>
            <a:prstGeom prst="rect">
              <a:avLst/>
            </a:prstGeom>
            <a:noFill/>
            <a:ln>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 10 km</a:t>
              </a:r>
            </a:p>
          </p:txBody>
        </p:sp>
        <p:sp>
          <p:nvSpPr>
            <p:cNvPr id="544" name="TextBox 543">
              <a:extLst>
                <a:ext uri="{FF2B5EF4-FFF2-40B4-BE49-F238E27FC236}">
                  <a16:creationId xmlns:a16="http://schemas.microsoft.com/office/drawing/2014/main" id="{6268C616-4420-45EB-A395-6D06154B27FB}"/>
                </a:ext>
              </a:extLst>
            </p:cNvPr>
            <p:cNvSpPr txBox="1"/>
            <p:nvPr/>
          </p:nvSpPr>
          <p:spPr>
            <a:xfrm>
              <a:off x="3752223" y="562313"/>
              <a:ext cx="636049" cy="220875"/>
            </a:xfrm>
            <a:prstGeom prst="rect">
              <a:avLst/>
            </a:prstGeom>
            <a:noFill/>
            <a:ln>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 1 m</a:t>
              </a:r>
            </a:p>
          </p:txBody>
        </p:sp>
        <p:cxnSp>
          <p:nvCxnSpPr>
            <p:cNvPr id="545" name="Straight Arrow Connector 544">
              <a:extLst>
                <a:ext uri="{FF2B5EF4-FFF2-40B4-BE49-F238E27FC236}">
                  <a16:creationId xmlns:a16="http://schemas.microsoft.com/office/drawing/2014/main" id="{7A6EE295-B558-4F98-88CD-36836DE8E192}"/>
                </a:ext>
              </a:extLst>
            </p:cNvPr>
            <p:cNvCxnSpPr>
              <a:cxnSpLocks/>
            </p:cNvCxnSpPr>
            <p:nvPr/>
          </p:nvCxnSpPr>
          <p:spPr>
            <a:xfrm>
              <a:off x="3975132" y="783188"/>
              <a:ext cx="6802" cy="776618"/>
            </a:xfrm>
            <a:prstGeom prst="straightConnector1">
              <a:avLst/>
            </a:prstGeom>
            <a:ln w="5715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546" name="TextBox 545">
                <a:extLst>
                  <a:ext uri="{FF2B5EF4-FFF2-40B4-BE49-F238E27FC236}">
                    <a16:creationId xmlns:a16="http://schemas.microsoft.com/office/drawing/2014/main" id="{4EBF6C77-C2C7-4316-82C3-D699F6E69F69}"/>
                  </a:ext>
                </a:extLst>
              </p:cNvPr>
              <p:cNvSpPr txBox="1"/>
              <p:nvPr/>
            </p:nvSpPr>
            <p:spPr>
              <a:xfrm>
                <a:off x="15764990" y="3864700"/>
                <a:ext cx="2714844" cy="563231"/>
              </a:xfrm>
              <a:prstGeom prst="rect">
                <a:avLst/>
              </a:prstGeom>
              <a:noFill/>
            </p:spPr>
            <p:txBody>
              <a:bodyPr wrap="square" rtlCol="0">
                <a:spAutoFit/>
              </a:bodyPr>
              <a:lstStyle/>
              <a:p>
                <a:r>
                  <a:rPr lang="en-US" sz="3060" b="1" dirty="0">
                    <a:latin typeface="Times New Roman" panose="02020603050405020304" pitchFamily="18" charset="0"/>
                    <a:cs typeface="Times New Roman" panose="02020603050405020304" pitchFamily="18" charset="0"/>
                  </a:rPr>
                  <a:t>Velocity (</a:t>
                </a:r>
                <a14:m>
                  <m:oMath xmlns:m="http://schemas.openxmlformats.org/officeDocument/2006/math">
                    <m:r>
                      <a:rPr lang="en-US" sz="3060" b="1" i="1">
                        <a:latin typeface="Cambria Math" panose="02040503050406030204" pitchFamily="18" charset="0"/>
                        <a:ea typeface="Cambria Math" panose="02040503050406030204" pitchFamily="18" charset="0"/>
                        <a:cs typeface="Times New Roman" panose="02020603050405020304" pitchFamily="18" charset="0"/>
                      </a:rPr>
                      <m:t>𝑽</m:t>
                    </m:r>
                  </m:oMath>
                </a14:m>
                <a:r>
                  <a:rPr lang="en-US" sz="3060" b="1" dirty="0">
                    <a:latin typeface="Times New Roman" panose="02020603050405020304" pitchFamily="18" charset="0"/>
                    <a:cs typeface="Times New Roman" panose="02020603050405020304" pitchFamily="18" charset="0"/>
                  </a:rPr>
                  <a:t>)</a:t>
                </a:r>
              </a:p>
            </p:txBody>
          </p:sp>
        </mc:Choice>
        <mc:Fallback xmlns="">
          <p:sp>
            <p:nvSpPr>
              <p:cNvPr id="546" name="TextBox 545">
                <a:extLst>
                  <a:ext uri="{FF2B5EF4-FFF2-40B4-BE49-F238E27FC236}">
                    <a16:creationId xmlns:a16="http://schemas.microsoft.com/office/drawing/2014/main" id="{4EBF6C77-C2C7-4316-82C3-D699F6E69F69}"/>
                  </a:ext>
                </a:extLst>
              </p:cNvPr>
              <p:cNvSpPr txBox="1">
                <a:spLocks noRot="1" noChangeAspect="1" noMove="1" noResize="1" noEditPoints="1" noAdjustHandles="1" noChangeArrowheads="1" noChangeShapeType="1" noTextEdit="1"/>
              </p:cNvSpPr>
              <p:nvPr/>
            </p:nvSpPr>
            <p:spPr>
              <a:xfrm>
                <a:off x="15764990" y="3864700"/>
                <a:ext cx="2714844" cy="563231"/>
              </a:xfrm>
              <a:prstGeom prst="rect">
                <a:avLst/>
              </a:prstGeom>
              <a:blipFill>
                <a:blip r:embed="rId10"/>
                <a:stretch>
                  <a:fillRect l="-5393" t="-13043" b="-33696"/>
                </a:stretch>
              </a:blipFill>
            </p:spPr>
            <p:txBody>
              <a:bodyPr/>
              <a:lstStyle/>
              <a:p>
                <a:r>
                  <a:rPr lang="en-US">
                    <a:noFill/>
                  </a:rPr>
                  <a:t> </a:t>
                </a:r>
              </a:p>
            </p:txBody>
          </p:sp>
        </mc:Fallback>
      </mc:AlternateContent>
      <p:sp>
        <p:nvSpPr>
          <p:cNvPr id="547" name="TextBox 546">
            <a:extLst>
              <a:ext uri="{FF2B5EF4-FFF2-40B4-BE49-F238E27FC236}">
                <a16:creationId xmlns:a16="http://schemas.microsoft.com/office/drawing/2014/main" id="{D8762ECD-9CD0-4A18-AD05-46770DDB439C}"/>
              </a:ext>
            </a:extLst>
          </p:cNvPr>
          <p:cNvSpPr txBox="1"/>
          <p:nvPr/>
        </p:nvSpPr>
        <p:spPr>
          <a:xfrm>
            <a:off x="17062654" y="7208836"/>
            <a:ext cx="2015492" cy="563231"/>
          </a:xfrm>
          <a:prstGeom prst="rect">
            <a:avLst/>
          </a:prstGeom>
          <a:noFill/>
        </p:spPr>
        <p:txBody>
          <a:bodyPr wrap="square" rtlCol="0">
            <a:spAutoFit/>
          </a:bodyPr>
          <a:lstStyle/>
          <a:p>
            <a:r>
              <a:rPr lang="en-US" sz="3060" dirty="0">
                <a:latin typeface="Times New Roman" panose="02020603050405020304" pitchFamily="18" charset="0"/>
                <a:cs typeface="Times New Roman" panose="02020603050405020304" pitchFamily="18" charset="0"/>
              </a:rPr>
              <a:t>40 km/s</a:t>
            </a:r>
          </a:p>
        </p:txBody>
      </p:sp>
      <p:sp>
        <p:nvSpPr>
          <p:cNvPr id="548" name="TextBox 547">
            <a:extLst>
              <a:ext uri="{FF2B5EF4-FFF2-40B4-BE49-F238E27FC236}">
                <a16:creationId xmlns:a16="http://schemas.microsoft.com/office/drawing/2014/main" id="{6F7E58FD-E2DB-4377-908D-4C86C76B52D8}"/>
              </a:ext>
            </a:extLst>
          </p:cNvPr>
          <p:cNvSpPr txBox="1"/>
          <p:nvPr/>
        </p:nvSpPr>
        <p:spPr>
          <a:xfrm>
            <a:off x="17176992" y="4649244"/>
            <a:ext cx="1791288" cy="563231"/>
          </a:xfrm>
          <a:prstGeom prst="rect">
            <a:avLst/>
          </a:prstGeom>
          <a:noFill/>
        </p:spPr>
        <p:txBody>
          <a:bodyPr wrap="square" rtlCol="0">
            <a:spAutoFit/>
          </a:bodyPr>
          <a:lstStyle/>
          <a:p>
            <a:r>
              <a:rPr lang="en-US" sz="3060" dirty="0">
                <a:latin typeface="Times New Roman" panose="02020603050405020304" pitchFamily="18" charset="0"/>
                <a:cs typeface="Times New Roman" panose="02020603050405020304" pitchFamily="18" charset="0"/>
              </a:rPr>
              <a:t>1 km/s</a:t>
            </a:r>
          </a:p>
        </p:txBody>
      </p:sp>
      <p:cxnSp>
        <p:nvCxnSpPr>
          <p:cNvPr id="549" name="Straight Arrow Connector 548">
            <a:extLst>
              <a:ext uri="{FF2B5EF4-FFF2-40B4-BE49-F238E27FC236}">
                <a16:creationId xmlns:a16="http://schemas.microsoft.com/office/drawing/2014/main" id="{5E3D40AD-6D0A-4EA1-A174-14CBA6B773C6}"/>
              </a:ext>
            </a:extLst>
          </p:cNvPr>
          <p:cNvCxnSpPr>
            <a:cxnSpLocks/>
          </p:cNvCxnSpPr>
          <p:nvPr/>
        </p:nvCxnSpPr>
        <p:spPr>
          <a:xfrm flipH="1">
            <a:off x="17797121" y="5240335"/>
            <a:ext cx="2236" cy="1996361"/>
          </a:xfrm>
          <a:prstGeom prst="straightConnector1">
            <a:avLst/>
          </a:prstGeom>
          <a:ln w="5715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nvGrpSpPr>
          <p:cNvPr id="550" name="Group 549">
            <a:extLst>
              <a:ext uri="{FF2B5EF4-FFF2-40B4-BE49-F238E27FC236}">
                <a16:creationId xmlns:a16="http://schemas.microsoft.com/office/drawing/2014/main" id="{686895F0-710F-4638-92E4-9F97B1FF81A8}"/>
              </a:ext>
            </a:extLst>
          </p:cNvPr>
          <p:cNvGrpSpPr/>
          <p:nvPr/>
        </p:nvGrpSpPr>
        <p:grpSpPr>
          <a:xfrm rot="21438617">
            <a:off x="15512608" y="7210601"/>
            <a:ext cx="1446460" cy="459848"/>
            <a:chOff x="9735617" y="7665056"/>
            <a:chExt cx="567239" cy="180332"/>
          </a:xfrm>
        </p:grpSpPr>
        <p:sp>
          <p:nvSpPr>
            <p:cNvPr id="551" name="Oval 550">
              <a:extLst>
                <a:ext uri="{FF2B5EF4-FFF2-40B4-BE49-F238E27FC236}">
                  <a16:creationId xmlns:a16="http://schemas.microsoft.com/office/drawing/2014/main" id="{7C2BA420-65F9-48AA-BF67-3F14FD8BB348}"/>
                </a:ext>
              </a:extLst>
            </p:cNvPr>
            <p:cNvSpPr/>
            <p:nvPr/>
          </p:nvSpPr>
          <p:spPr>
            <a:xfrm>
              <a:off x="9735617" y="7665056"/>
              <a:ext cx="174091" cy="172016"/>
            </a:xfrm>
            <a:prstGeom prst="ellipse">
              <a:avLst/>
            </a:prstGeom>
            <a:solidFill>
              <a:schemeClr val="tx1">
                <a:lumMod val="50000"/>
                <a:lumOff val="50000"/>
              </a:schemeClr>
            </a:solidFill>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552" name="Oval 551">
              <a:extLst>
                <a:ext uri="{FF2B5EF4-FFF2-40B4-BE49-F238E27FC236}">
                  <a16:creationId xmlns:a16="http://schemas.microsoft.com/office/drawing/2014/main" id="{D75F08F1-1575-4808-88E7-1CBBBBB600E1}"/>
                </a:ext>
              </a:extLst>
            </p:cNvPr>
            <p:cNvSpPr/>
            <p:nvPr/>
          </p:nvSpPr>
          <p:spPr>
            <a:xfrm>
              <a:off x="9830217" y="7666693"/>
              <a:ext cx="174091" cy="172016"/>
            </a:xfrm>
            <a:prstGeom prst="ellipse">
              <a:avLst/>
            </a:prstGeom>
            <a:solidFill>
              <a:schemeClr val="tx1">
                <a:lumMod val="65000"/>
                <a:lumOff val="35000"/>
              </a:schemeClr>
            </a:solidFill>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553" name="Oval 552">
              <a:extLst>
                <a:ext uri="{FF2B5EF4-FFF2-40B4-BE49-F238E27FC236}">
                  <a16:creationId xmlns:a16="http://schemas.microsoft.com/office/drawing/2014/main" id="{2508690A-BA84-40A3-9DCE-E1DB2905850B}"/>
                </a:ext>
              </a:extLst>
            </p:cNvPr>
            <p:cNvSpPr/>
            <p:nvPr/>
          </p:nvSpPr>
          <p:spPr>
            <a:xfrm>
              <a:off x="9936195" y="7669319"/>
              <a:ext cx="163023" cy="172016"/>
            </a:xfrm>
            <a:prstGeom prst="ellipse">
              <a:avLst/>
            </a:prstGeom>
            <a:solidFill>
              <a:schemeClr val="tx1">
                <a:lumMod val="75000"/>
                <a:lumOff val="25000"/>
              </a:schemeClr>
            </a:solidFill>
            <a:ln>
              <a:solidFill>
                <a:schemeClr val="tx1">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554" name="Oval 553">
              <a:extLst>
                <a:ext uri="{FF2B5EF4-FFF2-40B4-BE49-F238E27FC236}">
                  <a16:creationId xmlns:a16="http://schemas.microsoft.com/office/drawing/2014/main" id="{6FF99EBD-D161-41A8-B705-94AC624A2F06}"/>
                </a:ext>
              </a:extLst>
            </p:cNvPr>
            <p:cNvSpPr/>
            <p:nvPr/>
          </p:nvSpPr>
          <p:spPr>
            <a:xfrm>
              <a:off x="10030795" y="7671523"/>
              <a:ext cx="174091" cy="172016"/>
            </a:xfrm>
            <a:prstGeom prst="ellipse">
              <a:avLst/>
            </a:prstGeom>
            <a:solidFill>
              <a:schemeClr val="tx1">
                <a:lumMod val="85000"/>
                <a:lumOff val="15000"/>
              </a:schemeClr>
            </a:solidFill>
            <a:ln>
              <a:solidFill>
                <a:schemeClr val="tx1">
                  <a:lumMod val="85000"/>
                  <a:lumOff val="1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555" name="Oval 554">
              <a:extLst>
                <a:ext uri="{FF2B5EF4-FFF2-40B4-BE49-F238E27FC236}">
                  <a16:creationId xmlns:a16="http://schemas.microsoft.com/office/drawing/2014/main" id="{360BA8F7-829C-4651-B277-B1F668945010}"/>
                </a:ext>
              </a:extLst>
            </p:cNvPr>
            <p:cNvSpPr/>
            <p:nvPr/>
          </p:nvSpPr>
          <p:spPr>
            <a:xfrm>
              <a:off x="10128765" y="7673372"/>
              <a:ext cx="174091" cy="172016"/>
            </a:xfrm>
            <a:prstGeom prst="ellipse">
              <a:avLst/>
            </a:prstGeom>
            <a:solidFill>
              <a:schemeClr val="tx1">
                <a:lumMod val="95000"/>
                <a:lumOff val="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grpSp>
      <p:sp>
        <p:nvSpPr>
          <p:cNvPr id="556" name="TextBox 555">
            <a:extLst>
              <a:ext uri="{FF2B5EF4-FFF2-40B4-BE49-F238E27FC236}">
                <a16:creationId xmlns:a16="http://schemas.microsoft.com/office/drawing/2014/main" id="{9C902B33-BFBC-4482-9E08-3C659E9D2084}"/>
              </a:ext>
            </a:extLst>
          </p:cNvPr>
          <p:cNvSpPr txBox="1"/>
          <p:nvPr/>
        </p:nvSpPr>
        <p:spPr>
          <a:xfrm>
            <a:off x="19383148" y="3911926"/>
            <a:ext cx="2997912" cy="563231"/>
          </a:xfrm>
          <a:prstGeom prst="rect">
            <a:avLst/>
          </a:prstGeom>
          <a:noFill/>
        </p:spPr>
        <p:txBody>
          <a:bodyPr wrap="square" rtlCol="0">
            <a:spAutoFit/>
          </a:bodyPr>
          <a:lstStyle/>
          <a:p>
            <a:pPr algn="ctr"/>
            <a:r>
              <a:rPr lang="en-US" sz="3060" b="1" dirty="0">
                <a:latin typeface="Times New Roman" panose="02020603050405020304" pitchFamily="18" charset="0"/>
                <a:cs typeface="Times New Roman" panose="02020603050405020304" pitchFamily="18" charset="0"/>
              </a:rPr>
              <a:t>Angle (</a:t>
            </a:r>
            <a:r>
              <a:rPr lang="el-GR" sz="3060" b="1" dirty="0">
                <a:latin typeface="Times New Roman" panose="02020603050405020304" pitchFamily="18" charset="0"/>
                <a:cs typeface="Times New Roman" panose="02020603050405020304" pitchFamily="18" charset="0"/>
              </a:rPr>
              <a:t>θ</a:t>
            </a:r>
            <a:r>
              <a:rPr lang="en-US" sz="3060" b="1" dirty="0">
                <a:latin typeface="Times New Roman" panose="02020603050405020304" pitchFamily="18" charset="0"/>
                <a:cs typeface="Times New Roman" panose="02020603050405020304" pitchFamily="18" charset="0"/>
              </a:rPr>
              <a:t>)</a:t>
            </a:r>
          </a:p>
        </p:txBody>
      </p:sp>
      <p:grpSp>
        <p:nvGrpSpPr>
          <p:cNvPr id="557" name="Group 556">
            <a:extLst>
              <a:ext uri="{FF2B5EF4-FFF2-40B4-BE49-F238E27FC236}">
                <a16:creationId xmlns:a16="http://schemas.microsoft.com/office/drawing/2014/main" id="{75B9C3E1-1913-4B2B-BF66-4F8D5AE29844}"/>
              </a:ext>
            </a:extLst>
          </p:cNvPr>
          <p:cNvGrpSpPr/>
          <p:nvPr/>
        </p:nvGrpSpPr>
        <p:grpSpPr>
          <a:xfrm>
            <a:off x="7990472" y="3529750"/>
            <a:ext cx="15415784" cy="4857809"/>
            <a:chOff x="50258" y="614521"/>
            <a:chExt cx="6045406" cy="1813816"/>
          </a:xfrm>
        </p:grpSpPr>
        <p:sp>
          <p:nvSpPr>
            <p:cNvPr id="558" name="Rectangle 557">
              <a:extLst>
                <a:ext uri="{FF2B5EF4-FFF2-40B4-BE49-F238E27FC236}">
                  <a16:creationId xmlns:a16="http://schemas.microsoft.com/office/drawing/2014/main" id="{5400105C-9E33-47CF-BFF9-E066340A5815}"/>
                </a:ext>
              </a:extLst>
            </p:cNvPr>
            <p:cNvSpPr/>
            <p:nvPr/>
          </p:nvSpPr>
          <p:spPr>
            <a:xfrm>
              <a:off x="50258" y="614521"/>
              <a:ext cx="5828521" cy="18138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4592">
                <a:solidFill>
                  <a:schemeClr val="tx1"/>
                </a:solidFill>
              </a:endParaRPr>
            </a:p>
          </p:txBody>
        </p:sp>
        <p:sp>
          <p:nvSpPr>
            <p:cNvPr id="559" name="TextBox 558">
              <a:extLst>
                <a:ext uri="{FF2B5EF4-FFF2-40B4-BE49-F238E27FC236}">
                  <a16:creationId xmlns:a16="http://schemas.microsoft.com/office/drawing/2014/main" id="{A9222FA9-8784-4CB8-ACD4-219DBC4F3C61}"/>
                </a:ext>
              </a:extLst>
            </p:cNvPr>
            <p:cNvSpPr txBox="1"/>
            <p:nvPr/>
          </p:nvSpPr>
          <p:spPr>
            <a:xfrm>
              <a:off x="5573280" y="1723984"/>
              <a:ext cx="522384" cy="210300"/>
            </a:xfrm>
            <a:prstGeom prst="rect">
              <a:avLst/>
            </a:prstGeom>
            <a:noFill/>
            <a:ln>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15</a:t>
              </a:r>
              <a:r>
                <a:rPr lang="en-US" sz="2040" dirty="0">
                  <a:latin typeface="Times New Roman" panose="02020603050405020304" pitchFamily="18" charset="0"/>
                  <a:cs typeface="Times New Roman" panose="02020603050405020304" pitchFamily="18" charset="0"/>
                </a:rPr>
                <a:t> </a:t>
              </a:r>
              <a:r>
                <a:rPr lang="en-US" sz="3060" dirty="0">
                  <a:latin typeface="Times New Roman" panose="02020603050405020304" pitchFamily="18" charset="0"/>
                  <a:cs typeface="Times New Roman" panose="02020603050405020304" pitchFamily="18" charset="0"/>
                </a:rPr>
                <a:t> </a:t>
              </a:r>
              <a:r>
                <a:rPr lang="en-US" sz="3060" dirty="0">
                  <a:latin typeface="Calibri" panose="020F0502020204030204" pitchFamily="34" charset="0"/>
                  <a:cs typeface="Calibri" panose="020F0502020204030204" pitchFamily="34" charset="0"/>
                </a:rPr>
                <a:t>̊</a:t>
              </a:r>
              <a:endParaRPr lang="en-US" sz="3060" dirty="0">
                <a:latin typeface="Times New Roman" panose="02020603050405020304" pitchFamily="18" charset="0"/>
                <a:cs typeface="Times New Roman" panose="02020603050405020304" pitchFamily="18" charset="0"/>
              </a:endParaRPr>
            </a:p>
          </p:txBody>
        </p:sp>
      </p:grpSp>
      <p:sp>
        <p:nvSpPr>
          <p:cNvPr id="560" name="TextBox 559">
            <a:extLst>
              <a:ext uri="{FF2B5EF4-FFF2-40B4-BE49-F238E27FC236}">
                <a16:creationId xmlns:a16="http://schemas.microsoft.com/office/drawing/2014/main" id="{05FF352B-0C3F-4757-BA0D-9A72C7E8D2A2}"/>
              </a:ext>
            </a:extLst>
          </p:cNvPr>
          <p:cNvSpPr txBox="1"/>
          <p:nvPr/>
        </p:nvSpPr>
        <p:spPr>
          <a:xfrm>
            <a:off x="11233010" y="2457484"/>
            <a:ext cx="9011684" cy="877163"/>
          </a:xfrm>
          <a:prstGeom prst="rect">
            <a:avLst/>
          </a:prstGeom>
          <a:noFill/>
        </p:spPr>
        <p:txBody>
          <a:bodyPr wrap="square" rtlCol="0">
            <a:spAutoFit/>
          </a:bodyPr>
          <a:lstStyle/>
          <a:p>
            <a:pPr algn="ctr"/>
            <a:r>
              <a:rPr lang="en-US" sz="5100" b="1" dirty="0">
                <a:latin typeface="Times New Roman" panose="02020603050405020304" pitchFamily="18" charset="0"/>
                <a:cs typeface="Times New Roman" panose="02020603050405020304" pitchFamily="18" charset="0"/>
              </a:rPr>
              <a:t>Projectile Characteristics</a:t>
            </a:r>
          </a:p>
        </p:txBody>
      </p:sp>
      <p:grpSp>
        <p:nvGrpSpPr>
          <p:cNvPr id="561" name="Group 560">
            <a:extLst>
              <a:ext uri="{FF2B5EF4-FFF2-40B4-BE49-F238E27FC236}">
                <a16:creationId xmlns:a16="http://schemas.microsoft.com/office/drawing/2014/main" id="{7E400BCA-4762-4AEC-A220-261937F46B5F}"/>
              </a:ext>
            </a:extLst>
          </p:cNvPr>
          <p:cNvGrpSpPr/>
          <p:nvPr/>
        </p:nvGrpSpPr>
        <p:grpSpPr>
          <a:xfrm>
            <a:off x="19454032" y="4530694"/>
            <a:ext cx="3355184" cy="3134632"/>
            <a:chOff x="7914271" y="289761"/>
            <a:chExt cx="1315758" cy="1229268"/>
          </a:xfrm>
        </p:grpSpPr>
        <p:sp>
          <p:nvSpPr>
            <p:cNvPr id="562" name="TextBox 561">
              <a:extLst>
                <a:ext uri="{FF2B5EF4-FFF2-40B4-BE49-F238E27FC236}">
                  <a16:creationId xmlns:a16="http://schemas.microsoft.com/office/drawing/2014/main" id="{895A4D96-EE67-49E3-8799-9E26A8807AC3}"/>
                </a:ext>
              </a:extLst>
            </p:cNvPr>
            <p:cNvSpPr txBox="1"/>
            <p:nvPr/>
          </p:nvSpPr>
          <p:spPr>
            <a:xfrm>
              <a:off x="7914271" y="289761"/>
              <a:ext cx="522384" cy="220875"/>
            </a:xfrm>
            <a:prstGeom prst="rect">
              <a:avLst/>
            </a:prstGeom>
            <a:noFill/>
            <a:ln w="5715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90</a:t>
              </a:r>
              <a:r>
                <a:rPr lang="en-US" sz="2296" dirty="0">
                  <a:latin typeface="Times New Roman" panose="02020603050405020304" pitchFamily="18" charset="0"/>
                  <a:cs typeface="Times New Roman" panose="02020603050405020304" pitchFamily="18" charset="0"/>
                </a:rPr>
                <a:t> </a:t>
              </a:r>
              <a:r>
                <a:rPr lang="en-US" sz="3060" dirty="0">
                  <a:latin typeface="Times New Roman" panose="02020603050405020304" pitchFamily="18" charset="0"/>
                  <a:cs typeface="Times New Roman" panose="02020603050405020304" pitchFamily="18" charset="0"/>
                </a:rPr>
                <a:t> </a:t>
              </a:r>
              <a:r>
                <a:rPr lang="en-US" sz="3060" dirty="0">
                  <a:latin typeface="Calibri" panose="020F0502020204030204" pitchFamily="34" charset="0"/>
                  <a:cs typeface="Calibri" panose="020F0502020204030204" pitchFamily="34" charset="0"/>
                </a:rPr>
                <a:t>̊</a:t>
              </a:r>
              <a:endParaRPr lang="en-US" sz="3060" dirty="0">
                <a:latin typeface="Times New Roman" panose="02020603050405020304" pitchFamily="18" charset="0"/>
                <a:cs typeface="Times New Roman" panose="02020603050405020304" pitchFamily="18" charset="0"/>
              </a:endParaRPr>
            </a:p>
          </p:txBody>
        </p:sp>
        <p:sp>
          <p:nvSpPr>
            <p:cNvPr id="563" name="TextBox 562">
              <a:extLst>
                <a:ext uri="{FF2B5EF4-FFF2-40B4-BE49-F238E27FC236}">
                  <a16:creationId xmlns:a16="http://schemas.microsoft.com/office/drawing/2014/main" id="{33C70E09-3074-4EC3-9205-71E8C95DB354}"/>
                </a:ext>
              </a:extLst>
            </p:cNvPr>
            <p:cNvSpPr txBox="1"/>
            <p:nvPr/>
          </p:nvSpPr>
          <p:spPr>
            <a:xfrm>
              <a:off x="8707645" y="618500"/>
              <a:ext cx="522384" cy="220875"/>
            </a:xfrm>
            <a:prstGeom prst="rect">
              <a:avLst/>
            </a:prstGeom>
            <a:noFill/>
            <a:ln w="57150">
              <a:noFill/>
            </a:ln>
          </p:spPr>
          <p:txBody>
            <a:bodyPr wrap="square" rtlCol="0">
              <a:spAutoFit/>
            </a:bodyPr>
            <a:lstStyle/>
            <a:p>
              <a:r>
                <a:rPr lang="en-US" sz="3060" dirty="0">
                  <a:latin typeface="Times New Roman" panose="02020603050405020304" pitchFamily="18" charset="0"/>
                  <a:cs typeface="Times New Roman" panose="02020603050405020304" pitchFamily="18" charset="0"/>
                </a:rPr>
                <a:t>45</a:t>
              </a:r>
              <a:r>
                <a:rPr lang="en-US" sz="2296" dirty="0">
                  <a:latin typeface="Times New Roman" panose="02020603050405020304" pitchFamily="18" charset="0"/>
                  <a:cs typeface="Times New Roman" panose="02020603050405020304" pitchFamily="18" charset="0"/>
                </a:rPr>
                <a:t> </a:t>
              </a:r>
              <a:r>
                <a:rPr lang="en-US" sz="3060" dirty="0">
                  <a:latin typeface="Times New Roman" panose="02020603050405020304" pitchFamily="18" charset="0"/>
                  <a:cs typeface="Times New Roman" panose="02020603050405020304" pitchFamily="18" charset="0"/>
                </a:rPr>
                <a:t> </a:t>
              </a:r>
              <a:r>
                <a:rPr lang="en-US" sz="3060" dirty="0">
                  <a:latin typeface="Calibri" panose="020F0502020204030204" pitchFamily="34" charset="0"/>
                  <a:cs typeface="Calibri" panose="020F0502020204030204" pitchFamily="34" charset="0"/>
                </a:rPr>
                <a:t>̊</a:t>
              </a:r>
              <a:endParaRPr lang="en-US" sz="3060" dirty="0">
                <a:latin typeface="Times New Roman" panose="02020603050405020304" pitchFamily="18" charset="0"/>
                <a:cs typeface="Times New Roman" panose="02020603050405020304" pitchFamily="18" charset="0"/>
              </a:endParaRPr>
            </a:p>
          </p:txBody>
        </p:sp>
        <p:grpSp>
          <p:nvGrpSpPr>
            <p:cNvPr id="564" name="Group 563">
              <a:extLst>
                <a:ext uri="{FF2B5EF4-FFF2-40B4-BE49-F238E27FC236}">
                  <a16:creationId xmlns:a16="http://schemas.microsoft.com/office/drawing/2014/main" id="{714DBDD4-EF26-4027-B8AF-ABE2026472AB}"/>
                </a:ext>
              </a:extLst>
            </p:cNvPr>
            <p:cNvGrpSpPr/>
            <p:nvPr/>
          </p:nvGrpSpPr>
          <p:grpSpPr>
            <a:xfrm>
              <a:off x="8105177" y="672467"/>
              <a:ext cx="854531" cy="839674"/>
              <a:chOff x="8086725" y="767670"/>
              <a:chExt cx="854531" cy="839674"/>
            </a:xfrm>
          </p:grpSpPr>
          <p:cxnSp>
            <p:nvCxnSpPr>
              <p:cNvPr id="569" name="Straight Connector 568">
                <a:extLst>
                  <a:ext uri="{FF2B5EF4-FFF2-40B4-BE49-F238E27FC236}">
                    <a16:creationId xmlns:a16="http://schemas.microsoft.com/office/drawing/2014/main" id="{937064C8-EB2C-41EE-A604-A4F8B8A7EA42}"/>
                  </a:ext>
                </a:extLst>
              </p:cNvPr>
              <p:cNvCxnSpPr>
                <a:cxnSpLocks/>
              </p:cNvCxnSpPr>
              <p:nvPr/>
            </p:nvCxnSpPr>
            <p:spPr>
              <a:xfrm flipH="1">
                <a:off x="8088614" y="767670"/>
                <a:ext cx="214113" cy="837472"/>
              </a:xfrm>
              <a:prstGeom prst="line">
                <a:avLst/>
              </a:prstGeom>
              <a:ln w="5715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6" name="Straight Connector 575">
                <a:extLst>
                  <a:ext uri="{FF2B5EF4-FFF2-40B4-BE49-F238E27FC236}">
                    <a16:creationId xmlns:a16="http://schemas.microsoft.com/office/drawing/2014/main" id="{D3DC07EA-5D0E-4C79-996A-00C17AD8AA49}"/>
                  </a:ext>
                </a:extLst>
              </p:cNvPr>
              <p:cNvCxnSpPr>
                <a:cxnSpLocks/>
              </p:cNvCxnSpPr>
              <p:nvPr/>
            </p:nvCxnSpPr>
            <p:spPr>
              <a:xfrm flipH="1">
                <a:off x="8086725" y="839999"/>
                <a:ext cx="431545" cy="767345"/>
              </a:xfrm>
              <a:prstGeom prst="line">
                <a:avLst/>
              </a:prstGeom>
              <a:ln w="5715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7" name="Straight Connector 576">
                <a:extLst>
                  <a:ext uri="{FF2B5EF4-FFF2-40B4-BE49-F238E27FC236}">
                    <a16:creationId xmlns:a16="http://schemas.microsoft.com/office/drawing/2014/main" id="{1845BD4F-2D19-40A3-A55D-4191F6889CFD}"/>
                  </a:ext>
                </a:extLst>
              </p:cNvPr>
              <p:cNvCxnSpPr>
                <a:cxnSpLocks/>
              </p:cNvCxnSpPr>
              <p:nvPr/>
            </p:nvCxnSpPr>
            <p:spPr>
              <a:xfrm flipH="1">
                <a:off x="8091389" y="978425"/>
                <a:ext cx="618067" cy="624634"/>
              </a:xfrm>
              <a:prstGeom prst="line">
                <a:avLst/>
              </a:prstGeom>
              <a:ln w="5715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2" name="Straight Connector 581">
                <a:extLst>
                  <a:ext uri="{FF2B5EF4-FFF2-40B4-BE49-F238E27FC236}">
                    <a16:creationId xmlns:a16="http://schemas.microsoft.com/office/drawing/2014/main" id="{948EC593-9C5F-4E55-927F-4B9E804B71FC}"/>
                  </a:ext>
                </a:extLst>
              </p:cNvPr>
              <p:cNvCxnSpPr>
                <a:cxnSpLocks/>
              </p:cNvCxnSpPr>
              <p:nvPr/>
            </p:nvCxnSpPr>
            <p:spPr>
              <a:xfrm flipH="1">
                <a:off x="8088613" y="1156061"/>
                <a:ext cx="750750" cy="447236"/>
              </a:xfrm>
              <a:prstGeom prst="line">
                <a:avLst/>
              </a:prstGeom>
              <a:ln w="5715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3" name="Straight Connector 582">
                <a:extLst>
                  <a:ext uri="{FF2B5EF4-FFF2-40B4-BE49-F238E27FC236}">
                    <a16:creationId xmlns:a16="http://schemas.microsoft.com/office/drawing/2014/main" id="{262B1D30-6B4C-4862-B0CF-C0B3D2CB2E8E}"/>
                  </a:ext>
                </a:extLst>
              </p:cNvPr>
              <p:cNvCxnSpPr>
                <a:cxnSpLocks/>
              </p:cNvCxnSpPr>
              <p:nvPr/>
            </p:nvCxnSpPr>
            <p:spPr>
              <a:xfrm flipH="1">
                <a:off x="8090463" y="1367918"/>
                <a:ext cx="850793" cy="232885"/>
              </a:xfrm>
              <a:prstGeom prst="line">
                <a:avLst/>
              </a:prstGeom>
              <a:ln w="5715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565" name="Straight Connector 564">
              <a:extLst>
                <a:ext uri="{FF2B5EF4-FFF2-40B4-BE49-F238E27FC236}">
                  <a16:creationId xmlns:a16="http://schemas.microsoft.com/office/drawing/2014/main" id="{6F2FD48B-537E-49A8-992C-4A3FBEC225CD}"/>
                </a:ext>
              </a:extLst>
            </p:cNvPr>
            <p:cNvCxnSpPr>
              <a:cxnSpLocks/>
            </p:cNvCxnSpPr>
            <p:nvPr/>
          </p:nvCxnSpPr>
          <p:spPr>
            <a:xfrm flipH="1">
              <a:off x="8103362" y="640482"/>
              <a:ext cx="7405" cy="878547"/>
            </a:xfrm>
            <a:prstGeom prst="line">
              <a:avLst/>
            </a:prstGeom>
            <a:ln w="57150">
              <a:solidFill>
                <a:schemeClr val="tx1"/>
              </a:solidFill>
            </a:ln>
          </p:spPr>
          <p:style>
            <a:lnRef idx="3">
              <a:schemeClr val="dk1"/>
            </a:lnRef>
            <a:fillRef idx="0">
              <a:schemeClr val="dk1"/>
            </a:fillRef>
            <a:effectRef idx="2">
              <a:schemeClr val="dk1"/>
            </a:effectRef>
            <a:fontRef idx="minor">
              <a:schemeClr val="tx1"/>
            </a:fontRef>
          </p:style>
        </p:cxnSp>
        <p:cxnSp>
          <p:nvCxnSpPr>
            <p:cNvPr id="566" name="Straight Connector 565">
              <a:extLst>
                <a:ext uri="{FF2B5EF4-FFF2-40B4-BE49-F238E27FC236}">
                  <a16:creationId xmlns:a16="http://schemas.microsoft.com/office/drawing/2014/main" id="{7CEF4531-F308-448D-9AC3-8D942F1159D3}"/>
                </a:ext>
              </a:extLst>
            </p:cNvPr>
            <p:cNvCxnSpPr>
              <a:cxnSpLocks/>
            </p:cNvCxnSpPr>
            <p:nvPr/>
          </p:nvCxnSpPr>
          <p:spPr>
            <a:xfrm flipH="1" flipV="1">
              <a:off x="8099558" y="1518077"/>
              <a:ext cx="878345" cy="425"/>
            </a:xfrm>
            <a:prstGeom prst="line">
              <a:avLst/>
            </a:prstGeom>
            <a:ln w="57150">
              <a:solidFill>
                <a:schemeClr val="tx1"/>
              </a:solidFill>
            </a:ln>
          </p:spPr>
          <p:style>
            <a:lnRef idx="3">
              <a:schemeClr val="dk1"/>
            </a:lnRef>
            <a:fillRef idx="0">
              <a:schemeClr val="dk1"/>
            </a:fillRef>
            <a:effectRef idx="2">
              <a:schemeClr val="dk1"/>
            </a:effectRef>
            <a:fontRef idx="minor">
              <a:schemeClr val="tx1"/>
            </a:fontRef>
          </p:style>
        </p:cxnSp>
        <p:cxnSp>
          <p:nvCxnSpPr>
            <p:cNvPr id="567" name="Straight Arrow Connector 566">
              <a:extLst>
                <a:ext uri="{FF2B5EF4-FFF2-40B4-BE49-F238E27FC236}">
                  <a16:creationId xmlns:a16="http://schemas.microsoft.com/office/drawing/2014/main" id="{A087CD43-DFF5-4066-B686-C35A0C8D22C1}"/>
                </a:ext>
              </a:extLst>
            </p:cNvPr>
            <p:cNvCxnSpPr>
              <a:cxnSpLocks/>
            </p:cNvCxnSpPr>
            <p:nvPr/>
          </p:nvCxnSpPr>
          <p:spPr>
            <a:xfrm>
              <a:off x="8110303" y="621403"/>
              <a:ext cx="0" cy="273180"/>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68" name="Straight Arrow Connector 567">
              <a:extLst>
                <a:ext uri="{FF2B5EF4-FFF2-40B4-BE49-F238E27FC236}">
                  <a16:creationId xmlns:a16="http://schemas.microsoft.com/office/drawing/2014/main" id="{64436227-8A25-41A1-B59D-185AFD27800E}"/>
                </a:ext>
              </a:extLst>
            </p:cNvPr>
            <p:cNvCxnSpPr>
              <a:cxnSpLocks/>
            </p:cNvCxnSpPr>
            <p:nvPr/>
          </p:nvCxnSpPr>
          <p:spPr>
            <a:xfrm flipH="1">
              <a:off x="8546616" y="881475"/>
              <a:ext cx="185668" cy="192001"/>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grpSp>
      <p:sp>
        <p:nvSpPr>
          <p:cNvPr id="584" name="Oval 583">
            <a:extLst>
              <a:ext uri="{FF2B5EF4-FFF2-40B4-BE49-F238E27FC236}">
                <a16:creationId xmlns:a16="http://schemas.microsoft.com/office/drawing/2014/main" id="{C4953F78-2B06-4D77-94E5-FF9D69B1961A}"/>
              </a:ext>
            </a:extLst>
          </p:cNvPr>
          <p:cNvSpPr/>
          <p:nvPr/>
        </p:nvSpPr>
        <p:spPr>
          <a:xfrm>
            <a:off x="19857926" y="5262680"/>
            <a:ext cx="198356" cy="208700"/>
          </a:xfrm>
          <a:prstGeom prst="ellipse">
            <a:avLst/>
          </a:prstGeom>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endParaRPr>
          </a:p>
        </p:txBody>
      </p:sp>
      <p:sp>
        <p:nvSpPr>
          <p:cNvPr id="585" name="Oval 584">
            <a:extLst>
              <a:ext uri="{FF2B5EF4-FFF2-40B4-BE49-F238E27FC236}">
                <a16:creationId xmlns:a16="http://schemas.microsoft.com/office/drawing/2014/main" id="{D5D9E3D8-622B-4D7E-A494-332144B59B98}"/>
              </a:ext>
            </a:extLst>
          </p:cNvPr>
          <p:cNvSpPr/>
          <p:nvPr/>
        </p:nvSpPr>
        <p:spPr>
          <a:xfrm>
            <a:off x="21448462" y="5931328"/>
            <a:ext cx="198356" cy="208700"/>
          </a:xfrm>
          <a:prstGeom prst="ellipse">
            <a:avLst/>
          </a:prstGeom>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endParaRPr>
          </a:p>
        </p:txBody>
      </p:sp>
      <p:sp>
        <p:nvSpPr>
          <p:cNvPr id="586" name="Oval 585">
            <a:extLst>
              <a:ext uri="{FF2B5EF4-FFF2-40B4-BE49-F238E27FC236}">
                <a16:creationId xmlns:a16="http://schemas.microsoft.com/office/drawing/2014/main" id="{3B4A1D0B-BE50-4670-A3D9-840C5EF54645}"/>
              </a:ext>
            </a:extLst>
          </p:cNvPr>
          <p:cNvSpPr/>
          <p:nvPr/>
        </p:nvSpPr>
        <p:spPr>
          <a:xfrm>
            <a:off x="22012910" y="6939308"/>
            <a:ext cx="198356" cy="208700"/>
          </a:xfrm>
          <a:prstGeom prst="ellipse">
            <a:avLst/>
          </a:prstGeom>
          <a:ln w="5715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endParaRPr>
          </a:p>
        </p:txBody>
      </p:sp>
      <p:sp>
        <p:nvSpPr>
          <p:cNvPr id="587" name="Oval 586">
            <a:extLst>
              <a:ext uri="{FF2B5EF4-FFF2-40B4-BE49-F238E27FC236}">
                <a16:creationId xmlns:a16="http://schemas.microsoft.com/office/drawing/2014/main" id="{D309115F-26A4-40E6-B19C-FED9BFDD54DD}"/>
              </a:ext>
            </a:extLst>
          </p:cNvPr>
          <p:cNvSpPr/>
          <p:nvPr/>
        </p:nvSpPr>
        <p:spPr>
          <a:xfrm>
            <a:off x="4919978" y="18437416"/>
            <a:ext cx="443932" cy="43864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588" name="Oval 587">
            <a:extLst>
              <a:ext uri="{FF2B5EF4-FFF2-40B4-BE49-F238E27FC236}">
                <a16:creationId xmlns:a16="http://schemas.microsoft.com/office/drawing/2014/main" id="{DC2D8300-8F6C-44AA-AC29-8B5B56DECE59}"/>
              </a:ext>
            </a:extLst>
          </p:cNvPr>
          <p:cNvSpPr/>
          <p:nvPr/>
        </p:nvSpPr>
        <p:spPr>
          <a:xfrm>
            <a:off x="5998310" y="16171892"/>
            <a:ext cx="443932" cy="43864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589" name="Oval 588">
            <a:extLst>
              <a:ext uri="{FF2B5EF4-FFF2-40B4-BE49-F238E27FC236}">
                <a16:creationId xmlns:a16="http://schemas.microsoft.com/office/drawing/2014/main" id="{08CF4701-EE7C-45AE-8A5E-79C5B427A589}"/>
              </a:ext>
            </a:extLst>
          </p:cNvPr>
          <p:cNvSpPr/>
          <p:nvPr/>
        </p:nvSpPr>
        <p:spPr>
          <a:xfrm>
            <a:off x="7633978" y="14158708"/>
            <a:ext cx="443932" cy="43864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590" name="Oval 589">
            <a:extLst>
              <a:ext uri="{FF2B5EF4-FFF2-40B4-BE49-F238E27FC236}">
                <a16:creationId xmlns:a16="http://schemas.microsoft.com/office/drawing/2014/main" id="{3164A3C8-75C1-463C-AEC9-6BAAC2BF20C4}"/>
              </a:ext>
            </a:extLst>
          </p:cNvPr>
          <p:cNvSpPr/>
          <p:nvPr/>
        </p:nvSpPr>
        <p:spPr>
          <a:xfrm>
            <a:off x="9624738" y="12710088"/>
            <a:ext cx="443932" cy="43864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endParaRPr>
          </a:p>
        </p:txBody>
      </p:sp>
      <p:sp>
        <p:nvSpPr>
          <p:cNvPr id="591" name="Oval 590">
            <a:extLst>
              <a:ext uri="{FF2B5EF4-FFF2-40B4-BE49-F238E27FC236}">
                <a16:creationId xmlns:a16="http://schemas.microsoft.com/office/drawing/2014/main" id="{DCA63DE8-32AC-4F19-9EDB-204C4468FD42}"/>
              </a:ext>
            </a:extLst>
          </p:cNvPr>
          <p:cNvSpPr/>
          <p:nvPr/>
        </p:nvSpPr>
        <p:spPr>
          <a:xfrm>
            <a:off x="6211474" y="18778456"/>
            <a:ext cx="443932" cy="43864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592" name="Oval 591">
            <a:extLst>
              <a:ext uri="{FF2B5EF4-FFF2-40B4-BE49-F238E27FC236}">
                <a16:creationId xmlns:a16="http://schemas.microsoft.com/office/drawing/2014/main" id="{594138FF-54A4-4470-A5BB-CA0777D3D0CE}"/>
              </a:ext>
            </a:extLst>
          </p:cNvPr>
          <p:cNvSpPr/>
          <p:nvPr/>
        </p:nvSpPr>
        <p:spPr>
          <a:xfrm>
            <a:off x="12139198" y="11475768"/>
            <a:ext cx="443932" cy="43864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endParaRPr>
          </a:p>
        </p:txBody>
      </p:sp>
      <p:sp>
        <p:nvSpPr>
          <p:cNvPr id="593" name="Oval 592">
            <a:extLst>
              <a:ext uri="{FF2B5EF4-FFF2-40B4-BE49-F238E27FC236}">
                <a16:creationId xmlns:a16="http://schemas.microsoft.com/office/drawing/2014/main" id="{114F9F46-435D-42A9-B939-275B43446EE8}"/>
              </a:ext>
            </a:extLst>
          </p:cNvPr>
          <p:cNvSpPr/>
          <p:nvPr/>
        </p:nvSpPr>
        <p:spPr>
          <a:xfrm rot="20963584">
            <a:off x="10546038" y="13596552"/>
            <a:ext cx="184876" cy="19428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sp>
        <p:nvSpPr>
          <p:cNvPr id="594" name="Oval 593">
            <a:extLst>
              <a:ext uri="{FF2B5EF4-FFF2-40B4-BE49-F238E27FC236}">
                <a16:creationId xmlns:a16="http://schemas.microsoft.com/office/drawing/2014/main" id="{ED35D04C-A78A-497F-A333-D3A6EDFCF862}"/>
              </a:ext>
            </a:extLst>
          </p:cNvPr>
          <p:cNvSpPr/>
          <p:nvPr/>
        </p:nvSpPr>
        <p:spPr>
          <a:xfrm>
            <a:off x="7519054" y="16680492"/>
            <a:ext cx="184876" cy="194280"/>
          </a:xfrm>
          <a:prstGeom prst="ellipse">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sp>
        <p:nvSpPr>
          <p:cNvPr id="595" name="TextBox 594">
            <a:extLst>
              <a:ext uri="{FF2B5EF4-FFF2-40B4-BE49-F238E27FC236}">
                <a16:creationId xmlns:a16="http://schemas.microsoft.com/office/drawing/2014/main" id="{DA6026F5-4696-4F3C-9C1E-0A825A095478}"/>
              </a:ext>
            </a:extLst>
          </p:cNvPr>
          <p:cNvSpPr txBox="1"/>
          <p:nvPr/>
        </p:nvSpPr>
        <p:spPr>
          <a:xfrm>
            <a:off x="9801682" y="17768660"/>
            <a:ext cx="5342700" cy="1661993"/>
          </a:xfrm>
          <a:prstGeom prst="rect">
            <a:avLst/>
          </a:prstGeom>
          <a:noFill/>
          <a:ln w="38100">
            <a:noFill/>
          </a:ln>
        </p:spPr>
        <p:txBody>
          <a:bodyPr wrap="square" rtlCol="0">
            <a:spAutoFit/>
          </a:bodyPr>
          <a:lstStyle/>
          <a:p>
            <a:pPr algn="ctr"/>
            <a:r>
              <a:rPr lang="en-US" sz="5100" b="1" dirty="0">
                <a:latin typeface="Times New Roman" panose="02020603050405020304" pitchFamily="18" charset="0"/>
                <a:cs typeface="Times New Roman" panose="02020603050405020304" pitchFamily="18" charset="0"/>
              </a:rPr>
              <a:t>Impact </a:t>
            </a:r>
          </a:p>
          <a:p>
            <a:pPr algn="ctr"/>
            <a:r>
              <a:rPr lang="en-US" sz="5100" b="1" dirty="0">
                <a:latin typeface="Times New Roman" panose="02020603050405020304" pitchFamily="18" charset="0"/>
                <a:cs typeface="Times New Roman" panose="02020603050405020304" pitchFamily="18" charset="0"/>
              </a:rPr>
              <a:t>Characteristics</a:t>
            </a:r>
          </a:p>
        </p:txBody>
      </p:sp>
      <p:sp>
        <p:nvSpPr>
          <p:cNvPr id="596" name="TextBox 595">
            <a:extLst>
              <a:ext uri="{FF2B5EF4-FFF2-40B4-BE49-F238E27FC236}">
                <a16:creationId xmlns:a16="http://schemas.microsoft.com/office/drawing/2014/main" id="{E0734884-B2EB-4631-82A6-B4C8967D8F75}"/>
              </a:ext>
            </a:extLst>
          </p:cNvPr>
          <p:cNvSpPr txBox="1"/>
          <p:nvPr/>
        </p:nvSpPr>
        <p:spPr>
          <a:xfrm>
            <a:off x="14667554" y="17747344"/>
            <a:ext cx="7609724" cy="1661993"/>
          </a:xfrm>
          <a:prstGeom prst="rect">
            <a:avLst/>
          </a:prstGeom>
          <a:noFill/>
          <a:ln w="38100">
            <a:noFill/>
          </a:ln>
        </p:spPr>
        <p:txBody>
          <a:bodyPr wrap="square" rtlCol="0">
            <a:spAutoFit/>
          </a:bodyPr>
          <a:lstStyle/>
          <a:p>
            <a:pPr algn="ctr"/>
            <a:r>
              <a:rPr lang="en-US" sz="5100" b="1" dirty="0">
                <a:latin typeface="Times New Roman" panose="02020603050405020304" pitchFamily="18" charset="0"/>
                <a:cs typeface="Times New Roman" panose="02020603050405020304" pitchFamily="18" charset="0"/>
              </a:rPr>
              <a:t>Target</a:t>
            </a:r>
          </a:p>
          <a:p>
            <a:pPr algn="ctr"/>
            <a:r>
              <a:rPr lang="en-US" sz="5100" b="1" dirty="0">
                <a:latin typeface="Times New Roman" panose="02020603050405020304" pitchFamily="18" charset="0"/>
                <a:cs typeface="Times New Roman" panose="02020603050405020304" pitchFamily="18" charset="0"/>
              </a:rPr>
              <a:t>Characteristics</a:t>
            </a:r>
          </a:p>
        </p:txBody>
      </p:sp>
      <p:sp>
        <p:nvSpPr>
          <p:cNvPr id="597" name="Chord 596">
            <a:extLst>
              <a:ext uri="{FF2B5EF4-FFF2-40B4-BE49-F238E27FC236}">
                <a16:creationId xmlns:a16="http://schemas.microsoft.com/office/drawing/2014/main" id="{1A9261E7-FE51-44D4-9099-226D4F400BDA}"/>
              </a:ext>
            </a:extLst>
          </p:cNvPr>
          <p:cNvSpPr/>
          <p:nvPr/>
        </p:nvSpPr>
        <p:spPr>
          <a:xfrm rot="1149703">
            <a:off x="17877042" y="14023518"/>
            <a:ext cx="493260" cy="544196"/>
          </a:xfrm>
          <a:prstGeom prst="chord">
            <a:avLst>
              <a:gd name="adj1" fmla="val 942681"/>
              <a:gd name="adj2" fmla="val 10421284"/>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endParaRPr>
          </a:p>
        </p:txBody>
      </p:sp>
      <p:grpSp>
        <p:nvGrpSpPr>
          <p:cNvPr id="598" name="Group 597">
            <a:extLst>
              <a:ext uri="{FF2B5EF4-FFF2-40B4-BE49-F238E27FC236}">
                <a16:creationId xmlns:a16="http://schemas.microsoft.com/office/drawing/2014/main" id="{51E00C4E-2206-4474-9DAB-D20147BAE093}"/>
              </a:ext>
            </a:extLst>
          </p:cNvPr>
          <p:cNvGrpSpPr/>
          <p:nvPr/>
        </p:nvGrpSpPr>
        <p:grpSpPr>
          <a:xfrm rot="5628517">
            <a:off x="19216186" y="14348764"/>
            <a:ext cx="895980" cy="911592"/>
            <a:chOff x="2948771" y="5498603"/>
            <a:chExt cx="351365" cy="357487"/>
          </a:xfrm>
        </p:grpSpPr>
        <p:sp>
          <p:nvSpPr>
            <p:cNvPr id="599" name="Chord 598">
              <a:extLst>
                <a:ext uri="{FF2B5EF4-FFF2-40B4-BE49-F238E27FC236}">
                  <a16:creationId xmlns:a16="http://schemas.microsoft.com/office/drawing/2014/main" id="{452AB9CD-8B52-445A-B27C-35036C8F2AB2}"/>
                </a:ext>
              </a:extLst>
            </p:cNvPr>
            <p:cNvSpPr/>
            <p:nvPr/>
          </p:nvSpPr>
          <p:spPr>
            <a:xfrm rot="17158397">
              <a:off x="2945710" y="5501664"/>
              <a:ext cx="357487" cy="351365"/>
            </a:xfrm>
            <a:prstGeom prst="chord">
              <a:avLst>
                <a:gd name="adj1" fmla="val 1674642"/>
                <a:gd name="adj2" fmla="val 10047890"/>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sp>
          <p:nvSpPr>
            <p:cNvPr id="600" name="Chord 599">
              <a:extLst>
                <a:ext uri="{FF2B5EF4-FFF2-40B4-BE49-F238E27FC236}">
                  <a16:creationId xmlns:a16="http://schemas.microsoft.com/office/drawing/2014/main" id="{3B6E61D5-98A0-4F70-AEB5-CCBB8DBB613C}"/>
                </a:ext>
              </a:extLst>
            </p:cNvPr>
            <p:cNvSpPr/>
            <p:nvPr/>
          </p:nvSpPr>
          <p:spPr>
            <a:xfrm rot="6845128">
              <a:off x="3132869" y="5637119"/>
              <a:ext cx="148918" cy="156436"/>
            </a:xfrm>
            <a:prstGeom prst="chord">
              <a:avLst>
                <a:gd name="adj1" fmla="val 770355"/>
                <a:gd name="adj2" fmla="val 10243297"/>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endParaRPr>
            </a:p>
          </p:txBody>
        </p:sp>
      </p:grpSp>
      <p:sp>
        <p:nvSpPr>
          <p:cNvPr id="601" name="TextBox 600">
            <a:extLst>
              <a:ext uri="{FF2B5EF4-FFF2-40B4-BE49-F238E27FC236}">
                <a16:creationId xmlns:a16="http://schemas.microsoft.com/office/drawing/2014/main" id="{5676A253-D101-4644-92E8-496E44F8981B}"/>
              </a:ext>
            </a:extLst>
          </p:cNvPr>
          <p:cNvSpPr txBox="1"/>
          <p:nvPr/>
        </p:nvSpPr>
        <p:spPr>
          <a:xfrm>
            <a:off x="15844038" y="15062332"/>
            <a:ext cx="4117260" cy="1034129"/>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Simple-to-Complex</a:t>
            </a:r>
          </a:p>
          <a:p>
            <a:pPr algn="ctr"/>
            <a:r>
              <a:rPr lang="en-US" sz="3060" dirty="0">
                <a:latin typeface="Times New Roman" panose="02020603050405020304" pitchFamily="18" charset="0"/>
                <a:cs typeface="Times New Roman" panose="02020603050405020304" pitchFamily="18" charset="0"/>
              </a:rPr>
              <a:t>Crater Diameter</a:t>
            </a:r>
          </a:p>
        </p:txBody>
      </p:sp>
      <p:cxnSp>
        <p:nvCxnSpPr>
          <p:cNvPr id="602" name="Straight Arrow Connector 601">
            <a:extLst>
              <a:ext uri="{FF2B5EF4-FFF2-40B4-BE49-F238E27FC236}">
                <a16:creationId xmlns:a16="http://schemas.microsoft.com/office/drawing/2014/main" id="{A39F77B5-87EB-4B62-B5FA-BDF13FA0A46D}"/>
              </a:ext>
            </a:extLst>
          </p:cNvPr>
          <p:cNvCxnSpPr>
            <a:cxnSpLocks/>
          </p:cNvCxnSpPr>
          <p:nvPr/>
        </p:nvCxnSpPr>
        <p:spPr>
          <a:xfrm flipH="1">
            <a:off x="21448420" y="7010810"/>
            <a:ext cx="734048" cy="209896"/>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603" name="Group 602">
            <a:extLst>
              <a:ext uri="{FF2B5EF4-FFF2-40B4-BE49-F238E27FC236}">
                <a16:creationId xmlns:a16="http://schemas.microsoft.com/office/drawing/2014/main" id="{25E338D4-9D95-46E6-94EC-998391A64A6C}"/>
              </a:ext>
            </a:extLst>
          </p:cNvPr>
          <p:cNvGrpSpPr/>
          <p:nvPr/>
        </p:nvGrpSpPr>
        <p:grpSpPr>
          <a:xfrm rot="21400030">
            <a:off x="15701132" y="6057669"/>
            <a:ext cx="1190220" cy="455748"/>
            <a:chOff x="9848739" y="7672836"/>
            <a:chExt cx="466753" cy="178724"/>
          </a:xfrm>
        </p:grpSpPr>
        <p:sp>
          <p:nvSpPr>
            <p:cNvPr id="604" name="Oval 603">
              <a:extLst>
                <a:ext uri="{FF2B5EF4-FFF2-40B4-BE49-F238E27FC236}">
                  <a16:creationId xmlns:a16="http://schemas.microsoft.com/office/drawing/2014/main" id="{88477C05-A752-4BBD-9E94-EC51354A13E7}"/>
                </a:ext>
              </a:extLst>
            </p:cNvPr>
            <p:cNvSpPr/>
            <p:nvPr/>
          </p:nvSpPr>
          <p:spPr>
            <a:xfrm>
              <a:off x="9848739" y="7673551"/>
              <a:ext cx="174091" cy="172016"/>
            </a:xfrm>
            <a:prstGeom prst="ellipse">
              <a:avLst/>
            </a:prstGeom>
            <a:solidFill>
              <a:schemeClr val="tx1">
                <a:lumMod val="50000"/>
                <a:lumOff val="50000"/>
              </a:schemeClr>
            </a:solidFill>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605" name="Oval 604">
              <a:extLst>
                <a:ext uri="{FF2B5EF4-FFF2-40B4-BE49-F238E27FC236}">
                  <a16:creationId xmlns:a16="http://schemas.microsoft.com/office/drawing/2014/main" id="{E677364B-A6F1-4B24-8E53-0D179D3134B5}"/>
                </a:ext>
              </a:extLst>
            </p:cNvPr>
            <p:cNvSpPr/>
            <p:nvPr/>
          </p:nvSpPr>
          <p:spPr>
            <a:xfrm>
              <a:off x="9911625" y="7672836"/>
              <a:ext cx="174091" cy="172016"/>
            </a:xfrm>
            <a:prstGeom prst="ellipse">
              <a:avLst/>
            </a:prstGeom>
            <a:solidFill>
              <a:schemeClr val="tx1">
                <a:lumMod val="65000"/>
                <a:lumOff val="35000"/>
              </a:schemeClr>
            </a:solidFill>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606" name="Oval 605">
              <a:extLst>
                <a:ext uri="{FF2B5EF4-FFF2-40B4-BE49-F238E27FC236}">
                  <a16:creationId xmlns:a16="http://schemas.microsoft.com/office/drawing/2014/main" id="{21C39ECF-FE20-4BAA-8146-FAD3470A6650}"/>
                </a:ext>
              </a:extLst>
            </p:cNvPr>
            <p:cNvSpPr/>
            <p:nvPr/>
          </p:nvSpPr>
          <p:spPr>
            <a:xfrm>
              <a:off x="9975798" y="7675638"/>
              <a:ext cx="174091" cy="172016"/>
            </a:xfrm>
            <a:prstGeom prst="ellipse">
              <a:avLst/>
            </a:prstGeom>
            <a:solidFill>
              <a:schemeClr val="tx1">
                <a:lumMod val="75000"/>
                <a:lumOff val="25000"/>
              </a:schemeClr>
            </a:solidFill>
            <a:ln>
              <a:solidFill>
                <a:schemeClr val="tx1">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607" name="Oval 606">
              <a:extLst>
                <a:ext uri="{FF2B5EF4-FFF2-40B4-BE49-F238E27FC236}">
                  <a16:creationId xmlns:a16="http://schemas.microsoft.com/office/drawing/2014/main" id="{94762B64-BA5C-4BE2-8071-07069844CDB2}"/>
                </a:ext>
              </a:extLst>
            </p:cNvPr>
            <p:cNvSpPr/>
            <p:nvPr/>
          </p:nvSpPr>
          <p:spPr>
            <a:xfrm>
              <a:off x="10060655" y="7676257"/>
              <a:ext cx="174091" cy="172016"/>
            </a:xfrm>
            <a:prstGeom prst="ellipse">
              <a:avLst/>
            </a:prstGeom>
            <a:solidFill>
              <a:schemeClr val="tx1">
                <a:lumMod val="85000"/>
                <a:lumOff val="15000"/>
              </a:schemeClr>
            </a:solidFill>
            <a:ln>
              <a:solidFill>
                <a:schemeClr val="tx1">
                  <a:lumMod val="85000"/>
                  <a:lumOff val="1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608" name="Oval 607">
              <a:extLst>
                <a:ext uri="{FF2B5EF4-FFF2-40B4-BE49-F238E27FC236}">
                  <a16:creationId xmlns:a16="http://schemas.microsoft.com/office/drawing/2014/main" id="{80A96FE4-2788-49C8-81C7-BA92C6E0C8A9}"/>
                </a:ext>
              </a:extLst>
            </p:cNvPr>
            <p:cNvSpPr/>
            <p:nvPr/>
          </p:nvSpPr>
          <p:spPr>
            <a:xfrm>
              <a:off x="10141401" y="7679544"/>
              <a:ext cx="174091" cy="172016"/>
            </a:xfrm>
            <a:prstGeom prst="ellipse">
              <a:avLst/>
            </a:prstGeom>
            <a:solidFill>
              <a:schemeClr val="tx1">
                <a:lumMod val="95000"/>
                <a:lumOff val="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grpSp>
      <p:grpSp>
        <p:nvGrpSpPr>
          <p:cNvPr id="609" name="Group 608">
            <a:extLst>
              <a:ext uri="{FF2B5EF4-FFF2-40B4-BE49-F238E27FC236}">
                <a16:creationId xmlns:a16="http://schemas.microsoft.com/office/drawing/2014/main" id="{477268CD-4994-49BE-BAB5-2C01415AD0B1}"/>
              </a:ext>
            </a:extLst>
          </p:cNvPr>
          <p:cNvGrpSpPr/>
          <p:nvPr/>
        </p:nvGrpSpPr>
        <p:grpSpPr>
          <a:xfrm rot="21425762">
            <a:off x="15860400" y="4874681"/>
            <a:ext cx="947916" cy="450812"/>
            <a:chOff x="9943760" y="7675203"/>
            <a:chExt cx="371732" cy="176789"/>
          </a:xfrm>
        </p:grpSpPr>
        <p:sp>
          <p:nvSpPr>
            <p:cNvPr id="610" name="Oval 609">
              <a:extLst>
                <a:ext uri="{FF2B5EF4-FFF2-40B4-BE49-F238E27FC236}">
                  <a16:creationId xmlns:a16="http://schemas.microsoft.com/office/drawing/2014/main" id="{39DF174E-56FE-4659-875F-F0C56137F9D1}"/>
                </a:ext>
              </a:extLst>
            </p:cNvPr>
            <p:cNvSpPr/>
            <p:nvPr/>
          </p:nvSpPr>
          <p:spPr>
            <a:xfrm>
              <a:off x="9943760" y="7676782"/>
              <a:ext cx="174091" cy="172016"/>
            </a:xfrm>
            <a:prstGeom prst="ellipse">
              <a:avLst/>
            </a:prstGeom>
            <a:solidFill>
              <a:schemeClr val="tx1">
                <a:lumMod val="50000"/>
                <a:lumOff val="50000"/>
              </a:schemeClr>
            </a:solidFill>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611" name="Oval 610">
              <a:extLst>
                <a:ext uri="{FF2B5EF4-FFF2-40B4-BE49-F238E27FC236}">
                  <a16:creationId xmlns:a16="http://schemas.microsoft.com/office/drawing/2014/main" id="{59FB2725-AFE9-43BF-96D4-4B7A95630475}"/>
                </a:ext>
              </a:extLst>
            </p:cNvPr>
            <p:cNvSpPr/>
            <p:nvPr/>
          </p:nvSpPr>
          <p:spPr>
            <a:xfrm>
              <a:off x="9989174" y="7675203"/>
              <a:ext cx="174091" cy="172016"/>
            </a:xfrm>
            <a:prstGeom prst="ellipse">
              <a:avLst/>
            </a:prstGeom>
            <a:solidFill>
              <a:schemeClr val="tx1">
                <a:lumMod val="65000"/>
                <a:lumOff val="35000"/>
              </a:schemeClr>
            </a:solidFill>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612" name="Oval 611">
              <a:extLst>
                <a:ext uri="{FF2B5EF4-FFF2-40B4-BE49-F238E27FC236}">
                  <a16:creationId xmlns:a16="http://schemas.microsoft.com/office/drawing/2014/main" id="{529CC8D2-2578-4ECC-8AFB-73F49EDA2022}"/>
                </a:ext>
              </a:extLst>
            </p:cNvPr>
            <p:cNvSpPr/>
            <p:nvPr/>
          </p:nvSpPr>
          <p:spPr>
            <a:xfrm>
              <a:off x="10043025" y="7679382"/>
              <a:ext cx="174091" cy="172016"/>
            </a:xfrm>
            <a:prstGeom prst="ellipse">
              <a:avLst/>
            </a:prstGeom>
            <a:solidFill>
              <a:schemeClr val="tx1">
                <a:lumMod val="75000"/>
                <a:lumOff val="25000"/>
              </a:schemeClr>
            </a:solidFill>
            <a:ln>
              <a:solidFill>
                <a:schemeClr val="tx1">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613" name="Oval 612">
              <a:extLst>
                <a:ext uri="{FF2B5EF4-FFF2-40B4-BE49-F238E27FC236}">
                  <a16:creationId xmlns:a16="http://schemas.microsoft.com/office/drawing/2014/main" id="{438933CD-5682-4EC7-9656-677F877813E2}"/>
                </a:ext>
              </a:extLst>
            </p:cNvPr>
            <p:cNvSpPr/>
            <p:nvPr/>
          </p:nvSpPr>
          <p:spPr>
            <a:xfrm>
              <a:off x="10096038" y="7679976"/>
              <a:ext cx="174091" cy="172016"/>
            </a:xfrm>
            <a:prstGeom prst="ellipse">
              <a:avLst/>
            </a:prstGeom>
            <a:solidFill>
              <a:schemeClr val="tx1">
                <a:lumMod val="85000"/>
                <a:lumOff val="15000"/>
              </a:schemeClr>
            </a:solidFill>
            <a:ln>
              <a:solidFill>
                <a:schemeClr val="tx1">
                  <a:lumMod val="85000"/>
                  <a:lumOff val="1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sp>
          <p:nvSpPr>
            <p:cNvPr id="614" name="Oval 613">
              <a:extLst>
                <a:ext uri="{FF2B5EF4-FFF2-40B4-BE49-F238E27FC236}">
                  <a16:creationId xmlns:a16="http://schemas.microsoft.com/office/drawing/2014/main" id="{73D95531-9159-4A21-A984-07E87FD7EE52}"/>
                </a:ext>
              </a:extLst>
            </p:cNvPr>
            <p:cNvSpPr/>
            <p:nvPr/>
          </p:nvSpPr>
          <p:spPr>
            <a:xfrm>
              <a:off x="10141401" y="7679544"/>
              <a:ext cx="174091" cy="172016"/>
            </a:xfrm>
            <a:prstGeom prst="ellipse">
              <a:avLst/>
            </a:prstGeom>
            <a:solidFill>
              <a:schemeClr val="tx1">
                <a:lumMod val="95000"/>
                <a:lumOff val="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endParaRPr>
            </a:p>
          </p:txBody>
        </p:sp>
      </p:grpSp>
      <p:sp>
        <p:nvSpPr>
          <p:cNvPr id="197" name="TextBox 196">
            <a:extLst>
              <a:ext uri="{FF2B5EF4-FFF2-40B4-BE49-F238E27FC236}">
                <a16:creationId xmlns:a16="http://schemas.microsoft.com/office/drawing/2014/main" id="{E30EC894-5A9D-40C2-80A4-7D65D8F25920}"/>
              </a:ext>
            </a:extLst>
          </p:cNvPr>
          <p:cNvSpPr txBox="1"/>
          <p:nvPr/>
        </p:nvSpPr>
        <p:spPr>
          <a:xfrm>
            <a:off x="16530046" y="14440818"/>
            <a:ext cx="4117260" cy="563231"/>
          </a:xfrm>
          <a:prstGeom prst="rect">
            <a:avLst/>
          </a:prstGeom>
          <a:noFill/>
          <a:ln w="38100">
            <a:noFill/>
          </a:ln>
        </p:spPr>
        <p:txBody>
          <a:bodyPr wrap="square" rtlCol="0">
            <a:spAutoFit/>
          </a:bodyPr>
          <a:lstStyle/>
          <a:p>
            <a:pPr algn="ctr"/>
            <a:r>
              <a:rPr lang="en-US" sz="3060" dirty="0">
                <a:latin typeface="Times New Roman" panose="02020603050405020304" pitchFamily="18" charset="0"/>
                <a:cs typeface="Times New Roman" panose="02020603050405020304" pitchFamily="18" charset="0"/>
              </a:rPr>
              <a:t>D</a:t>
            </a:r>
            <a:r>
              <a:rPr lang="en-US" sz="3060" baseline="-25000" dirty="0">
                <a:latin typeface="Times New Roman" panose="02020603050405020304" pitchFamily="18" charset="0"/>
                <a:cs typeface="Times New Roman" panose="02020603050405020304" pitchFamily="18" charset="0"/>
              </a:rPr>
              <a:t>SC</a:t>
            </a:r>
          </a:p>
        </p:txBody>
      </p:sp>
    </p:spTree>
    <p:extLst>
      <p:ext uri="{BB962C8B-B14F-4D97-AF65-F5344CB8AC3E}">
        <p14:creationId xmlns:p14="http://schemas.microsoft.com/office/powerpoint/2010/main" val="32442047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FA3755-E466-4260-80C3-C5886578480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342078" y="3135978"/>
            <a:ext cx="26405443" cy="35541605"/>
          </a:xfrm>
          <a:prstGeom prst="rect">
            <a:avLst/>
          </a:prstGeom>
        </p:spPr>
      </p:pic>
      <p:sp>
        <p:nvSpPr>
          <p:cNvPr id="81" name="TextBox 80">
            <a:extLst>
              <a:ext uri="{FF2B5EF4-FFF2-40B4-BE49-F238E27FC236}">
                <a16:creationId xmlns:a16="http://schemas.microsoft.com/office/drawing/2014/main" id="{F25F8B05-0873-4C45-B239-ACACE088D6EB}"/>
              </a:ext>
            </a:extLst>
          </p:cNvPr>
          <p:cNvSpPr txBox="1"/>
          <p:nvPr/>
        </p:nvSpPr>
        <p:spPr>
          <a:xfrm>
            <a:off x="5903860" y="2234280"/>
            <a:ext cx="5396394" cy="677108"/>
          </a:xfrm>
          <a:prstGeom prst="rect">
            <a:avLst/>
          </a:prstGeom>
          <a:no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Change in Velocity</a:t>
            </a:r>
          </a:p>
        </p:txBody>
      </p:sp>
      <p:sp>
        <p:nvSpPr>
          <p:cNvPr id="82" name="TextBox 81">
            <a:extLst>
              <a:ext uri="{FF2B5EF4-FFF2-40B4-BE49-F238E27FC236}">
                <a16:creationId xmlns:a16="http://schemas.microsoft.com/office/drawing/2014/main" id="{08702F0A-3738-4AFC-A346-3F55B2B2CA2D}"/>
              </a:ext>
            </a:extLst>
          </p:cNvPr>
          <p:cNvSpPr txBox="1"/>
          <p:nvPr/>
        </p:nvSpPr>
        <p:spPr>
          <a:xfrm>
            <a:off x="13180074" y="2234280"/>
            <a:ext cx="5396394" cy="677108"/>
          </a:xfrm>
          <a:prstGeom prst="rect">
            <a:avLst/>
          </a:prstGeom>
          <a:no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Change in Mass</a:t>
            </a:r>
          </a:p>
        </p:txBody>
      </p:sp>
      <p:sp>
        <p:nvSpPr>
          <p:cNvPr id="83" name="TextBox 82">
            <a:extLst>
              <a:ext uri="{FF2B5EF4-FFF2-40B4-BE49-F238E27FC236}">
                <a16:creationId xmlns:a16="http://schemas.microsoft.com/office/drawing/2014/main" id="{DB49D9B4-F52C-46F8-A609-8E10B643BA4F}"/>
              </a:ext>
            </a:extLst>
          </p:cNvPr>
          <p:cNvSpPr txBox="1"/>
          <p:nvPr/>
        </p:nvSpPr>
        <p:spPr>
          <a:xfrm>
            <a:off x="20584625" y="2234280"/>
            <a:ext cx="5396394" cy="677108"/>
          </a:xfrm>
          <a:prstGeom prst="rect">
            <a:avLst/>
          </a:prstGeom>
          <a:no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Change in Angle</a:t>
            </a:r>
          </a:p>
        </p:txBody>
      </p:sp>
      <p:sp>
        <p:nvSpPr>
          <p:cNvPr id="87" name="TextBox 86">
            <a:extLst>
              <a:ext uri="{FF2B5EF4-FFF2-40B4-BE49-F238E27FC236}">
                <a16:creationId xmlns:a16="http://schemas.microsoft.com/office/drawing/2014/main" id="{DB76B07A-1427-46CF-B24B-76C1ECBFEF6B}"/>
              </a:ext>
            </a:extLst>
          </p:cNvPr>
          <p:cNvSpPr txBox="1"/>
          <p:nvPr/>
        </p:nvSpPr>
        <p:spPr>
          <a:xfrm>
            <a:off x="9156918" y="967824"/>
            <a:ext cx="1440893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Model Sensitivity to Atmospheric Effect Parameters</a:t>
            </a:r>
          </a:p>
        </p:txBody>
      </p:sp>
      <p:sp>
        <p:nvSpPr>
          <p:cNvPr id="88" name="TextBox 87">
            <a:extLst>
              <a:ext uri="{FF2B5EF4-FFF2-40B4-BE49-F238E27FC236}">
                <a16:creationId xmlns:a16="http://schemas.microsoft.com/office/drawing/2014/main" id="{519360C1-E222-4BB6-B3FA-5E175F40122A}"/>
              </a:ext>
            </a:extLst>
          </p:cNvPr>
          <p:cNvSpPr txBox="1"/>
          <p:nvPr/>
        </p:nvSpPr>
        <p:spPr>
          <a:xfrm rot="16200000">
            <a:off x="1304310" y="12905833"/>
            <a:ext cx="5396394" cy="677108"/>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B. Drag Coefficient</a:t>
            </a:r>
          </a:p>
        </p:txBody>
      </p:sp>
      <p:sp>
        <p:nvSpPr>
          <p:cNvPr id="89" name="TextBox 88">
            <a:extLst>
              <a:ext uri="{FF2B5EF4-FFF2-40B4-BE49-F238E27FC236}">
                <a16:creationId xmlns:a16="http://schemas.microsoft.com/office/drawing/2014/main" id="{BAD112F6-E5D3-4623-B8BD-F8FB050D0AD3}"/>
              </a:ext>
            </a:extLst>
          </p:cNvPr>
          <p:cNvSpPr txBox="1"/>
          <p:nvPr/>
        </p:nvSpPr>
        <p:spPr>
          <a:xfrm rot="16200000">
            <a:off x="1595459" y="6005591"/>
            <a:ext cx="4814097" cy="677108"/>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A. Shape Factor</a:t>
            </a:r>
          </a:p>
        </p:txBody>
      </p:sp>
      <p:sp>
        <p:nvSpPr>
          <p:cNvPr id="90" name="TextBox 89">
            <a:extLst>
              <a:ext uri="{FF2B5EF4-FFF2-40B4-BE49-F238E27FC236}">
                <a16:creationId xmlns:a16="http://schemas.microsoft.com/office/drawing/2014/main" id="{48A812B6-3677-4658-86E8-DE125AAD861A}"/>
              </a:ext>
            </a:extLst>
          </p:cNvPr>
          <p:cNvSpPr txBox="1"/>
          <p:nvPr/>
        </p:nvSpPr>
        <p:spPr>
          <a:xfrm rot="16200000">
            <a:off x="1304309" y="20097224"/>
            <a:ext cx="5396394" cy="677108"/>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C. Heat of Ablation</a:t>
            </a:r>
          </a:p>
        </p:txBody>
      </p:sp>
      <p:sp>
        <p:nvSpPr>
          <p:cNvPr id="91" name="TextBox 90">
            <a:extLst>
              <a:ext uri="{FF2B5EF4-FFF2-40B4-BE49-F238E27FC236}">
                <a16:creationId xmlns:a16="http://schemas.microsoft.com/office/drawing/2014/main" id="{F1FEB68E-F0D5-431A-97E2-B4A21E726C8B}"/>
              </a:ext>
            </a:extLst>
          </p:cNvPr>
          <p:cNvSpPr txBox="1"/>
          <p:nvPr/>
        </p:nvSpPr>
        <p:spPr>
          <a:xfrm rot="16200000">
            <a:off x="709564" y="27274280"/>
            <a:ext cx="6585887" cy="677108"/>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D. Heat Transfer Coeff. </a:t>
            </a:r>
          </a:p>
        </p:txBody>
      </p:sp>
      <p:sp>
        <p:nvSpPr>
          <p:cNvPr id="92" name="TextBox 91">
            <a:extLst>
              <a:ext uri="{FF2B5EF4-FFF2-40B4-BE49-F238E27FC236}">
                <a16:creationId xmlns:a16="http://schemas.microsoft.com/office/drawing/2014/main" id="{D0F6C49B-63E6-44D8-B5A6-0AF06195AE2C}"/>
              </a:ext>
            </a:extLst>
          </p:cNvPr>
          <p:cNvSpPr txBox="1"/>
          <p:nvPr/>
        </p:nvSpPr>
        <p:spPr>
          <a:xfrm rot="16200000">
            <a:off x="772537" y="34314591"/>
            <a:ext cx="6300605" cy="677108"/>
          </a:xfrm>
          <a:prstGeom prst="rect">
            <a:avLst/>
          </a:prstGeom>
          <a:no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E. Lift Coefficient</a:t>
            </a:r>
          </a:p>
        </p:txBody>
      </p:sp>
      <p:sp>
        <p:nvSpPr>
          <p:cNvPr id="93" name="TextBox 92">
            <a:extLst>
              <a:ext uri="{FF2B5EF4-FFF2-40B4-BE49-F238E27FC236}">
                <a16:creationId xmlns:a16="http://schemas.microsoft.com/office/drawing/2014/main" id="{B941F62A-3F15-45FF-9F28-40CCC93535A5}"/>
              </a:ext>
            </a:extLst>
          </p:cNvPr>
          <p:cNvSpPr txBox="1"/>
          <p:nvPr/>
        </p:nvSpPr>
        <p:spPr>
          <a:xfrm rot="16200000">
            <a:off x="772538" y="34453126"/>
            <a:ext cx="6300605" cy="677108"/>
          </a:xfrm>
          <a:prstGeom prst="rect">
            <a:avLst/>
          </a:prstGeom>
          <a:no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E. Lift Coefficient</a:t>
            </a:r>
          </a:p>
        </p:txBody>
      </p:sp>
    </p:spTree>
    <p:extLst>
      <p:ext uri="{BB962C8B-B14F-4D97-AF65-F5344CB8AC3E}">
        <p14:creationId xmlns:p14="http://schemas.microsoft.com/office/powerpoint/2010/main" val="300160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93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5913D5-DC8B-4E1B-9245-7C6FAE2C866B}"/>
              </a:ext>
            </a:extLst>
          </p:cNvPr>
          <p:cNvSpPr txBox="1"/>
          <p:nvPr/>
        </p:nvSpPr>
        <p:spPr>
          <a:xfrm>
            <a:off x="3744301" y="4773851"/>
            <a:ext cx="23600997" cy="8956298"/>
          </a:xfrm>
          <a:prstGeom prst="rect">
            <a:avLst/>
          </a:prstGeom>
          <a:noFill/>
        </p:spPr>
        <p:txBody>
          <a:bodyPr wrap="square" rtlCol="0">
            <a:spAutoFit/>
          </a:bodyPr>
          <a:lstStyle/>
          <a:p>
            <a:pPr algn="ctr"/>
            <a:r>
              <a:rPr lang="en-US" sz="28800" b="1" dirty="0">
                <a:solidFill>
                  <a:srgbClr val="FF0000"/>
                </a:solidFill>
              </a:rPr>
              <a:t>The Land of Misfit Figures</a:t>
            </a:r>
          </a:p>
        </p:txBody>
      </p:sp>
      <p:pic>
        <p:nvPicPr>
          <p:cNvPr id="4" name="Picture 3" descr="A group of gnomes&#10;&#10;Description automatically generated with medium confidence">
            <a:extLst>
              <a:ext uri="{FF2B5EF4-FFF2-40B4-BE49-F238E27FC236}">
                <a16:creationId xmlns:a16="http://schemas.microsoft.com/office/drawing/2014/main" id="{18A8FEDD-7411-459C-BBAF-5BF689B5D398}"/>
              </a:ext>
            </a:extLst>
          </p:cNvPr>
          <p:cNvPicPr>
            <a:picLocks noChangeAspect="1"/>
          </p:cNvPicPr>
          <p:nvPr/>
        </p:nvPicPr>
        <p:blipFill>
          <a:blip r:embed="rId2">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3248566" y="14586568"/>
            <a:ext cx="24592548" cy="16395032"/>
          </a:xfrm>
          <a:prstGeom prst="rect">
            <a:avLst/>
          </a:prstGeom>
        </p:spPr>
      </p:pic>
    </p:spTree>
    <p:extLst>
      <p:ext uri="{BB962C8B-B14F-4D97-AF65-F5344CB8AC3E}">
        <p14:creationId xmlns:p14="http://schemas.microsoft.com/office/powerpoint/2010/main" val="159108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23130-6F52-4C6D-869A-D885B34C2F8E}"/>
              </a:ext>
            </a:extLst>
          </p:cNvPr>
          <p:cNvPicPr>
            <a:picLocks noChangeAspect="1"/>
          </p:cNvPicPr>
          <p:nvPr/>
        </p:nvPicPr>
        <p:blipFill>
          <a:blip r:embed="rId2"/>
          <a:stretch>
            <a:fillRect/>
          </a:stretch>
        </p:blipFill>
        <p:spPr>
          <a:xfrm>
            <a:off x="836066" y="862094"/>
            <a:ext cx="28738284" cy="14336484"/>
          </a:xfrm>
          <a:prstGeom prst="rect">
            <a:avLst/>
          </a:prstGeom>
        </p:spPr>
      </p:pic>
      <p:pic>
        <p:nvPicPr>
          <p:cNvPr id="4" name="Picture 3">
            <a:extLst>
              <a:ext uri="{FF2B5EF4-FFF2-40B4-BE49-F238E27FC236}">
                <a16:creationId xmlns:a16="http://schemas.microsoft.com/office/drawing/2014/main" id="{71A44583-E1CB-4E50-860A-D025F2FCD324}"/>
              </a:ext>
            </a:extLst>
          </p:cNvPr>
          <p:cNvPicPr>
            <a:picLocks noChangeAspect="1"/>
          </p:cNvPicPr>
          <p:nvPr/>
        </p:nvPicPr>
        <p:blipFill>
          <a:blip r:embed="rId3"/>
          <a:stretch>
            <a:fillRect/>
          </a:stretch>
        </p:blipFill>
        <p:spPr>
          <a:xfrm>
            <a:off x="8591330" y="26735896"/>
            <a:ext cx="14373132" cy="10080272"/>
          </a:xfrm>
          <a:prstGeom prst="rect">
            <a:avLst/>
          </a:prstGeom>
        </p:spPr>
      </p:pic>
      <p:pic>
        <p:nvPicPr>
          <p:cNvPr id="6" name="Picture 5">
            <a:extLst>
              <a:ext uri="{FF2B5EF4-FFF2-40B4-BE49-F238E27FC236}">
                <a16:creationId xmlns:a16="http://schemas.microsoft.com/office/drawing/2014/main" id="{C0DC10D7-E998-4EF5-A2CD-729DF846D881}"/>
              </a:ext>
            </a:extLst>
          </p:cNvPr>
          <p:cNvPicPr>
            <a:picLocks noChangeAspect="1"/>
          </p:cNvPicPr>
          <p:nvPr/>
        </p:nvPicPr>
        <p:blipFill>
          <a:blip r:embed="rId4"/>
          <a:stretch>
            <a:fillRect/>
          </a:stretch>
        </p:blipFill>
        <p:spPr>
          <a:xfrm>
            <a:off x="828086" y="15378304"/>
            <a:ext cx="14373132" cy="10298112"/>
          </a:xfrm>
          <a:prstGeom prst="rect">
            <a:avLst/>
          </a:prstGeom>
        </p:spPr>
      </p:pic>
      <p:pic>
        <p:nvPicPr>
          <p:cNvPr id="8" name="Picture 7">
            <a:extLst>
              <a:ext uri="{FF2B5EF4-FFF2-40B4-BE49-F238E27FC236}">
                <a16:creationId xmlns:a16="http://schemas.microsoft.com/office/drawing/2014/main" id="{31C558FF-6467-43AF-9673-10FFAB048FF6}"/>
              </a:ext>
            </a:extLst>
          </p:cNvPr>
          <p:cNvPicPr>
            <a:picLocks noChangeAspect="1"/>
          </p:cNvPicPr>
          <p:nvPr/>
        </p:nvPicPr>
        <p:blipFill>
          <a:blip r:embed="rId5"/>
          <a:stretch>
            <a:fillRect/>
          </a:stretch>
        </p:blipFill>
        <p:spPr>
          <a:xfrm>
            <a:off x="15201218" y="15479510"/>
            <a:ext cx="14373132" cy="10095788"/>
          </a:xfrm>
          <a:prstGeom prst="rect">
            <a:avLst/>
          </a:prstGeom>
        </p:spPr>
      </p:pic>
      <p:sp>
        <p:nvSpPr>
          <p:cNvPr id="9" name="TextBox 8">
            <a:extLst>
              <a:ext uri="{FF2B5EF4-FFF2-40B4-BE49-F238E27FC236}">
                <a16:creationId xmlns:a16="http://schemas.microsoft.com/office/drawing/2014/main" id="{3AB4D7D8-1E79-45D4-B29F-1737FA384B15}"/>
              </a:ext>
            </a:extLst>
          </p:cNvPr>
          <p:cNvSpPr txBox="1"/>
          <p:nvPr/>
        </p:nvSpPr>
        <p:spPr>
          <a:xfrm rot="16200000">
            <a:off x="28287444" y="10543294"/>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Mars</a:t>
            </a:r>
          </a:p>
        </p:txBody>
      </p:sp>
      <p:sp>
        <p:nvSpPr>
          <p:cNvPr id="10" name="TextBox 9">
            <a:extLst>
              <a:ext uri="{FF2B5EF4-FFF2-40B4-BE49-F238E27FC236}">
                <a16:creationId xmlns:a16="http://schemas.microsoft.com/office/drawing/2014/main" id="{64D5CB05-82E3-4131-9662-17DD525A9A11}"/>
              </a:ext>
            </a:extLst>
          </p:cNvPr>
          <p:cNvSpPr txBox="1"/>
          <p:nvPr/>
        </p:nvSpPr>
        <p:spPr>
          <a:xfrm rot="16200000">
            <a:off x="28264220" y="7559458"/>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Earth</a:t>
            </a:r>
          </a:p>
        </p:txBody>
      </p:sp>
      <p:sp>
        <p:nvSpPr>
          <p:cNvPr id="11" name="TextBox 10">
            <a:extLst>
              <a:ext uri="{FF2B5EF4-FFF2-40B4-BE49-F238E27FC236}">
                <a16:creationId xmlns:a16="http://schemas.microsoft.com/office/drawing/2014/main" id="{81767A75-098D-4F06-B674-EFCE2F26201E}"/>
              </a:ext>
            </a:extLst>
          </p:cNvPr>
          <p:cNvSpPr txBox="1"/>
          <p:nvPr/>
        </p:nvSpPr>
        <p:spPr>
          <a:xfrm rot="16200000">
            <a:off x="28264220" y="4313938"/>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Venus</a:t>
            </a:r>
          </a:p>
        </p:txBody>
      </p:sp>
      <p:cxnSp>
        <p:nvCxnSpPr>
          <p:cNvPr id="12" name="Straight Connector 11">
            <a:extLst>
              <a:ext uri="{FF2B5EF4-FFF2-40B4-BE49-F238E27FC236}">
                <a16:creationId xmlns:a16="http://schemas.microsoft.com/office/drawing/2014/main" id="{C9865DAB-FF99-4720-A646-493BF5856B66}"/>
              </a:ext>
            </a:extLst>
          </p:cNvPr>
          <p:cNvCxnSpPr>
            <a:cxnSpLocks/>
          </p:cNvCxnSpPr>
          <p:nvPr/>
        </p:nvCxnSpPr>
        <p:spPr>
          <a:xfrm>
            <a:off x="28600400" y="9148592"/>
            <a:ext cx="18288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90E73E4-4E3C-4308-B1BD-A293D5B001D9}"/>
              </a:ext>
            </a:extLst>
          </p:cNvPr>
          <p:cNvCxnSpPr>
            <a:cxnSpLocks/>
          </p:cNvCxnSpPr>
          <p:nvPr/>
        </p:nvCxnSpPr>
        <p:spPr>
          <a:xfrm>
            <a:off x="28600400" y="6024392"/>
            <a:ext cx="1625600" cy="0"/>
          </a:xfrm>
          <a:prstGeom prst="line">
            <a:avLst/>
          </a:prstGeom>
          <a:ln>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1A697FE2-B144-447E-A42F-59D3A8DA5E39}"/>
              </a:ext>
            </a:extLst>
          </p:cNvPr>
          <p:cNvSpPr txBox="1"/>
          <p:nvPr/>
        </p:nvSpPr>
        <p:spPr>
          <a:xfrm rot="18779992">
            <a:off x="2074636" y="18619966"/>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Mars</a:t>
            </a:r>
          </a:p>
        </p:txBody>
      </p:sp>
      <p:sp>
        <p:nvSpPr>
          <p:cNvPr id="23" name="TextBox 22">
            <a:extLst>
              <a:ext uri="{FF2B5EF4-FFF2-40B4-BE49-F238E27FC236}">
                <a16:creationId xmlns:a16="http://schemas.microsoft.com/office/drawing/2014/main" id="{963DB6B0-27C1-4414-BA3D-280736E26D2D}"/>
              </a:ext>
            </a:extLst>
          </p:cNvPr>
          <p:cNvSpPr txBox="1"/>
          <p:nvPr/>
        </p:nvSpPr>
        <p:spPr>
          <a:xfrm rot="18779992">
            <a:off x="2534016" y="19217530"/>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Earth</a:t>
            </a:r>
          </a:p>
        </p:txBody>
      </p:sp>
      <p:sp>
        <p:nvSpPr>
          <p:cNvPr id="24" name="TextBox 23">
            <a:extLst>
              <a:ext uri="{FF2B5EF4-FFF2-40B4-BE49-F238E27FC236}">
                <a16:creationId xmlns:a16="http://schemas.microsoft.com/office/drawing/2014/main" id="{DA421AC9-C8A7-4341-9509-55B26704A325}"/>
              </a:ext>
            </a:extLst>
          </p:cNvPr>
          <p:cNvSpPr txBox="1"/>
          <p:nvPr/>
        </p:nvSpPr>
        <p:spPr>
          <a:xfrm rot="18779992">
            <a:off x="2915016" y="21255206"/>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Venus</a:t>
            </a:r>
          </a:p>
        </p:txBody>
      </p:sp>
      <p:sp>
        <p:nvSpPr>
          <p:cNvPr id="25" name="TextBox 24">
            <a:extLst>
              <a:ext uri="{FF2B5EF4-FFF2-40B4-BE49-F238E27FC236}">
                <a16:creationId xmlns:a16="http://schemas.microsoft.com/office/drawing/2014/main" id="{F50E4E47-523C-4FEC-B7DA-4D7387AC1CCD}"/>
              </a:ext>
            </a:extLst>
          </p:cNvPr>
          <p:cNvSpPr txBox="1"/>
          <p:nvPr/>
        </p:nvSpPr>
        <p:spPr>
          <a:xfrm rot="18779992">
            <a:off x="16552076" y="18414050"/>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Mars</a:t>
            </a:r>
          </a:p>
        </p:txBody>
      </p:sp>
      <p:sp>
        <p:nvSpPr>
          <p:cNvPr id="26" name="TextBox 25">
            <a:extLst>
              <a:ext uri="{FF2B5EF4-FFF2-40B4-BE49-F238E27FC236}">
                <a16:creationId xmlns:a16="http://schemas.microsoft.com/office/drawing/2014/main" id="{2776AC26-FBF0-4CDE-932C-0339DFA18F05}"/>
              </a:ext>
            </a:extLst>
          </p:cNvPr>
          <p:cNvSpPr txBox="1"/>
          <p:nvPr/>
        </p:nvSpPr>
        <p:spPr>
          <a:xfrm rot="18779992">
            <a:off x="17039560" y="20257374"/>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Earth</a:t>
            </a:r>
          </a:p>
        </p:txBody>
      </p:sp>
      <p:sp>
        <p:nvSpPr>
          <p:cNvPr id="27" name="TextBox 26">
            <a:extLst>
              <a:ext uri="{FF2B5EF4-FFF2-40B4-BE49-F238E27FC236}">
                <a16:creationId xmlns:a16="http://schemas.microsoft.com/office/drawing/2014/main" id="{BF2ACE60-9C49-43F4-B296-DFF15ADAA418}"/>
              </a:ext>
            </a:extLst>
          </p:cNvPr>
          <p:cNvSpPr txBox="1"/>
          <p:nvPr/>
        </p:nvSpPr>
        <p:spPr>
          <a:xfrm rot="18779992">
            <a:off x="17494056" y="21887490"/>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Venus</a:t>
            </a:r>
          </a:p>
        </p:txBody>
      </p:sp>
      <p:sp>
        <p:nvSpPr>
          <p:cNvPr id="28" name="TextBox 27">
            <a:extLst>
              <a:ext uri="{FF2B5EF4-FFF2-40B4-BE49-F238E27FC236}">
                <a16:creationId xmlns:a16="http://schemas.microsoft.com/office/drawing/2014/main" id="{9354604C-C731-4A0D-8BE0-0FB978D31E58}"/>
              </a:ext>
            </a:extLst>
          </p:cNvPr>
          <p:cNvSpPr txBox="1"/>
          <p:nvPr/>
        </p:nvSpPr>
        <p:spPr>
          <a:xfrm rot="18779992">
            <a:off x="10303676" y="28243850"/>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Mars</a:t>
            </a:r>
          </a:p>
        </p:txBody>
      </p:sp>
      <p:sp>
        <p:nvSpPr>
          <p:cNvPr id="29" name="TextBox 28">
            <a:extLst>
              <a:ext uri="{FF2B5EF4-FFF2-40B4-BE49-F238E27FC236}">
                <a16:creationId xmlns:a16="http://schemas.microsoft.com/office/drawing/2014/main" id="{9CDC0B9D-30A4-44CA-AAED-03D495D310C8}"/>
              </a:ext>
            </a:extLst>
          </p:cNvPr>
          <p:cNvSpPr txBox="1"/>
          <p:nvPr/>
        </p:nvSpPr>
        <p:spPr>
          <a:xfrm rot="18779992">
            <a:off x="10994356" y="29679030"/>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Earth</a:t>
            </a:r>
          </a:p>
        </p:txBody>
      </p:sp>
      <p:sp>
        <p:nvSpPr>
          <p:cNvPr id="30" name="TextBox 29">
            <a:extLst>
              <a:ext uri="{FF2B5EF4-FFF2-40B4-BE49-F238E27FC236}">
                <a16:creationId xmlns:a16="http://schemas.microsoft.com/office/drawing/2014/main" id="{3A1520A8-B7ED-44A2-80CC-8EB2D05976BA}"/>
              </a:ext>
            </a:extLst>
          </p:cNvPr>
          <p:cNvSpPr txBox="1"/>
          <p:nvPr/>
        </p:nvSpPr>
        <p:spPr>
          <a:xfrm rot="18779992">
            <a:off x="11614572" y="32138290"/>
            <a:ext cx="3178496"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Venus</a:t>
            </a:r>
          </a:p>
        </p:txBody>
      </p:sp>
    </p:spTree>
    <p:extLst>
      <p:ext uri="{BB962C8B-B14F-4D97-AF65-F5344CB8AC3E}">
        <p14:creationId xmlns:p14="http://schemas.microsoft.com/office/powerpoint/2010/main" val="2756526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74F63-E5E1-45B3-B969-5505472F708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985968" y="1467660"/>
            <a:ext cx="8626592" cy="28838096"/>
          </a:xfrm>
          <a:prstGeom prst="rect">
            <a:avLst/>
          </a:prstGeom>
        </p:spPr>
      </p:pic>
      <p:pic>
        <p:nvPicPr>
          <p:cNvPr id="5" name="Picture 4">
            <a:extLst>
              <a:ext uri="{FF2B5EF4-FFF2-40B4-BE49-F238E27FC236}">
                <a16:creationId xmlns:a16="http://schemas.microsoft.com/office/drawing/2014/main" id="{63AEA392-AA95-4F69-8FE4-F37BA4118D5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5952630" y="1467660"/>
            <a:ext cx="6340028" cy="28838096"/>
          </a:xfrm>
          <a:prstGeom prst="rect">
            <a:avLst/>
          </a:prstGeom>
        </p:spPr>
      </p:pic>
      <p:sp>
        <p:nvSpPr>
          <p:cNvPr id="90" name="TextBox 89">
            <a:extLst>
              <a:ext uri="{FF2B5EF4-FFF2-40B4-BE49-F238E27FC236}">
                <a16:creationId xmlns:a16="http://schemas.microsoft.com/office/drawing/2014/main" id="{AE2DFC39-7072-478F-8E95-9BF5CEFCA4CB}"/>
              </a:ext>
            </a:extLst>
          </p:cNvPr>
          <p:cNvSpPr txBox="1"/>
          <p:nvPr/>
        </p:nvSpPr>
        <p:spPr>
          <a:xfrm>
            <a:off x="4888668" y="421220"/>
            <a:ext cx="1615158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Initial Projectile Characteristic vs. Final Crater Diameter</a:t>
            </a:r>
          </a:p>
        </p:txBody>
      </p:sp>
      <p:pic>
        <p:nvPicPr>
          <p:cNvPr id="4" name="Picture 3">
            <a:extLst>
              <a:ext uri="{FF2B5EF4-FFF2-40B4-BE49-F238E27FC236}">
                <a16:creationId xmlns:a16="http://schemas.microsoft.com/office/drawing/2014/main" id="{994196B5-A6BE-45FB-B278-27E37D266E6A}"/>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612602" y="1467660"/>
            <a:ext cx="6340028" cy="28838096"/>
          </a:xfrm>
          <a:prstGeom prst="rect">
            <a:avLst/>
          </a:prstGeom>
        </p:spPr>
      </p:pic>
    </p:spTree>
    <p:extLst>
      <p:ext uri="{BB962C8B-B14F-4D97-AF65-F5344CB8AC3E}">
        <p14:creationId xmlns:p14="http://schemas.microsoft.com/office/powerpoint/2010/main" val="1941188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29CCDE0C-FB62-42F5-84F6-717614963E7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0876" y="7255644"/>
            <a:ext cx="15161344" cy="22173120"/>
          </a:xfrm>
          <a:prstGeom prst="rect">
            <a:avLst/>
          </a:prstGeom>
        </p:spPr>
      </p:pic>
      <p:pic>
        <p:nvPicPr>
          <p:cNvPr id="5" name="Picture 4" descr="Chart, scatter chart&#10;&#10;Description automatically generated">
            <a:extLst>
              <a:ext uri="{FF2B5EF4-FFF2-40B4-BE49-F238E27FC236}">
                <a16:creationId xmlns:a16="http://schemas.microsoft.com/office/drawing/2014/main" id="{478606FB-0C3A-4DFD-BB22-9D4C0537847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5072890" y="7255644"/>
            <a:ext cx="12577508" cy="22173120"/>
          </a:xfrm>
          <a:prstGeom prst="rect">
            <a:avLst/>
          </a:prstGeom>
        </p:spPr>
      </p:pic>
      <p:cxnSp>
        <p:nvCxnSpPr>
          <p:cNvPr id="4" name="Straight Connector 3">
            <a:extLst>
              <a:ext uri="{FF2B5EF4-FFF2-40B4-BE49-F238E27FC236}">
                <a16:creationId xmlns:a16="http://schemas.microsoft.com/office/drawing/2014/main" id="{BAD32A9A-8FA4-439D-912F-738C0D00B5AF}"/>
              </a:ext>
            </a:extLst>
          </p:cNvPr>
          <p:cNvCxnSpPr>
            <a:cxnSpLocks/>
          </p:cNvCxnSpPr>
          <p:nvPr/>
        </p:nvCxnSpPr>
        <p:spPr>
          <a:xfrm>
            <a:off x="4226618" y="10781774"/>
            <a:ext cx="4" cy="16131652"/>
          </a:xfrm>
          <a:prstGeom prst="line">
            <a:avLst/>
          </a:prstGeom>
          <a:ln>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D79B2E-EC3A-4E9E-AA4A-3D765A7711C4}"/>
              </a:ext>
            </a:extLst>
          </p:cNvPr>
          <p:cNvCxnSpPr>
            <a:cxnSpLocks/>
          </p:cNvCxnSpPr>
          <p:nvPr/>
        </p:nvCxnSpPr>
        <p:spPr>
          <a:xfrm>
            <a:off x="17605616" y="10781732"/>
            <a:ext cx="0" cy="16195336"/>
          </a:xfrm>
          <a:prstGeom prst="line">
            <a:avLst/>
          </a:prstGeom>
          <a:ln>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92F3C73-4097-4541-84B4-2CD70CC7953C}"/>
              </a:ext>
            </a:extLst>
          </p:cNvPr>
          <p:cNvCxnSpPr>
            <a:cxnSpLocks/>
          </p:cNvCxnSpPr>
          <p:nvPr/>
        </p:nvCxnSpPr>
        <p:spPr>
          <a:xfrm>
            <a:off x="13898292" y="8925636"/>
            <a:ext cx="0" cy="18024144"/>
          </a:xfrm>
          <a:prstGeom prst="line">
            <a:avLst/>
          </a:prstGeom>
          <a:ln>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496EBC-E4FE-4CCE-BAA2-4D8623659018}"/>
              </a:ext>
            </a:extLst>
          </p:cNvPr>
          <p:cNvCxnSpPr>
            <a:cxnSpLocks/>
          </p:cNvCxnSpPr>
          <p:nvPr/>
        </p:nvCxnSpPr>
        <p:spPr>
          <a:xfrm>
            <a:off x="25589872" y="8962028"/>
            <a:ext cx="0" cy="18024144"/>
          </a:xfrm>
          <a:prstGeom prst="line">
            <a:avLst/>
          </a:prstGeom>
          <a:ln>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654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 histogram&#10;&#10;Description automatically generated">
            <a:extLst>
              <a:ext uri="{FF2B5EF4-FFF2-40B4-BE49-F238E27FC236}">
                <a16:creationId xmlns:a16="http://schemas.microsoft.com/office/drawing/2014/main" id="{FA69EA4C-F281-4799-ACB5-862A96AA53B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2280" y="18220070"/>
            <a:ext cx="27263680" cy="8678572"/>
          </a:xfrm>
          <a:prstGeom prst="rect">
            <a:avLst/>
          </a:prstGeom>
        </p:spPr>
      </p:pic>
      <p:pic>
        <p:nvPicPr>
          <p:cNvPr id="3" name="Picture 2" descr="Graphical user interface, chart&#10;&#10;Description automatically generated">
            <a:extLst>
              <a:ext uri="{FF2B5EF4-FFF2-40B4-BE49-F238E27FC236}">
                <a16:creationId xmlns:a16="http://schemas.microsoft.com/office/drawing/2014/main" id="{8097E8BE-64B3-4576-9038-F509229078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2280" y="10075490"/>
            <a:ext cx="27263680" cy="8678572"/>
          </a:xfrm>
          <a:prstGeom prst="rect">
            <a:avLst/>
          </a:prstGeom>
        </p:spPr>
      </p:pic>
      <p:pic>
        <p:nvPicPr>
          <p:cNvPr id="7" name="Picture 6" descr="Graphical user interface, chart&#10;&#10;Description automatically generated">
            <a:extLst>
              <a:ext uri="{FF2B5EF4-FFF2-40B4-BE49-F238E27FC236}">
                <a16:creationId xmlns:a16="http://schemas.microsoft.com/office/drawing/2014/main" id="{C8340A7F-5976-4A64-8717-6BBD7256E1C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9932" y="1500604"/>
            <a:ext cx="27263680" cy="8678572"/>
          </a:xfrm>
          <a:prstGeom prst="rect">
            <a:avLst/>
          </a:prstGeom>
        </p:spPr>
      </p:pic>
      <p:pic>
        <p:nvPicPr>
          <p:cNvPr id="50" name="Picture 49" descr="Graphical user interface, chart&#10;&#10;Description automatically generated">
            <a:extLst>
              <a:ext uri="{FF2B5EF4-FFF2-40B4-BE49-F238E27FC236}">
                <a16:creationId xmlns:a16="http://schemas.microsoft.com/office/drawing/2014/main" id="{92AFE4A5-CDD8-4CD7-8403-7055A4E3D5A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18400" y="4124868"/>
            <a:ext cx="1927584" cy="3915652"/>
          </a:xfrm>
          <a:prstGeom prst="rect">
            <a:avLst/>
          </a:prstGeom>
        </p:spPr>
      </p:pic>
      <p:pic>
        <p:nvPicPr>
          <p:cNvPr id="51" name="Picture 50" descr="Chart, line chart, histogram&#10;&#10;Description automatically generated">
            <a:extLst>
              <a:ext uri="{FF2B5EF4-FFF2-40B4-BE49-F238E27FC236}">
                <a16:creationId xmlns:a16="http://schemas.microsoft.com/office/drawing/2014/main" id="{F20034B0-9023-436D-9E91-748EA35866C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1974768" y="2804404"/>
            <a:ext cx="2600216" cy="4805768"/>
          </a:xfrm>
          <a:prstGeom prst="rect">
            <a:avLst/>
          </a:prstGeom>
        </p:spPr>
      </p:pic>
      <p:pic>
        <p:nvPicPr>
          <p:cNvPr id="52" name="Picture 51" descr="Graphical user interface, chart, histogram&#10;&#10;Description automatically generated">
            <a:extLst>
              <a:ext uri="{FF2B5EF4-FFF2-40B4-BE49-F238E27FC236}">
                <a16:creationId xmlns:a16="http://schemas.microsoft.com/office/drawing/2014/main" id="{601193E5-2C91-44F8-9DEC-3A239E42541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18400" y="19906140"/>
            <a:ext cx="2182216" cy="2845256"/>
          </a:xfrm>
          <a:prstGeom prst="rect">
            <a:avLst/>
          </a:prstGeom>
        </p:spPr>
      </p:pic>
      <p:pic>
        <p:nvPicPr>
          <p:cNvPr id="53" name="Picture 52" descr="Chart, line chart, histogram&#10;&#10;Description automatically generated">
            <a:extLst>
              <a:ext uri="{FF2B5EF4-FFF2-40B4-BE49-F238E27FC236}">
                <a16:creationId xmlns:a16="http://schemas.microsoft.com/office/drawing/2014/main" id="{84A871AD-7EAE-4028-8D32-DA1553E1EF2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1863746" y="19136364"/>
            <a:ext cx="2402012" cy="2845256"/>
          </a:xfrm>
          <a:prstGeom prst="rect">
            <a:avLst/>
          </a:prstGeom>
        </p:spPr>
      </p:pic>
      <p:pic>
        <p:nvPicPr>
          <p:cNvPr id="54" name="Picture 53" descr="Graphical user interface, chart&#10;&#10;Description automatically generated">
            <a:extLst>
              <a:ext uri="{FF2B5EF4-FFF2-40B4-BE49-F238E27FC236}">
                <a16:creationId xmlns:a16="http://schemas.microsoft.com/office/drawing/2014/main" id="{76D41C65-331F-4342-A887-859E23A567D3}"/>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28968" y="11531258"/>
            <a:ext cx="2117016" cy="2056044"/>
          </a:xfrm>
          <a:prstGeom prst="rect">
            <a:avLst/>
          </a:prstGeom>
        </p:spPr>
      </p:pic>
      <p:pic>
        <p:nvPicPr>
          <p:cNvPr id="55" name="Picture 54" descr="Chart, line chart, histogram&#10;&#10;Description automatically generated">
            <a:extLst>
              <a:ext uri="{FF2B5EF4-FFF2-40B4-BE49-F238E27FC236}">
                <a16:creationId xmlns:a16="http://schemas.microsoft.com/office/drawing/2014/main" id="{AE6F6A99-63A4-47D3-9D45-FD41FB74FBF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1933576" y="10948984"/>
            <a:ext cx="2600216" cy="4805768"/>
          </a:xfrm>
          <a:prstGeom prst="rect">
            <a:avLst/>
          </a:prstGeom>
        </p:spPr>
      </p:pic>
      <p:sp>
        <p:nvSpPr>
          <p:cNvPr id="56" name="TextBox 55">
            <a:extLst>
              <a:ext uri="{FF2B5EF4-FFF2-40B4-BE49-F238E27FC236}">
                <a16:creationId xmlns:a16="http://schemas.microsoft.com/office/drawing/2014/main" id="{C21D9871-9E7A-423C-98D2-D3EA2D3178C5}"/>
              </a:ext>
            </a:extLst>
          </p:cNvPr>
          <p:cNvSpPr txBox="1"/>
          <p:nvPr/>
        </p:nvSpPr>
        <p:spPr>
          <a:xfrm>
            <a:off x="-315220" y="2340310"/>
            <a:ext cx="3794824" cy="1077218"/>
          </a:xfrm>
          <a:prstGeom prst="rect">
            <a:avLst/>
          </a:prstGeom>
          <a:noFill/>
        </p:spPr>
        <p:txBody>
          <a:bodyPr wrap="square" rtlCol="0">
            <a:spAutoFit/>
          </a:bodyPr>
          <a:lstStyle/>
          <a:p>
            <a:pPr algn="ctr"/>
            <a:r>
              <a:rPr lang="en-US" sz="3200" b="1" dirty="0">
                <a:highlight>
                  <a:srgbClr val="FFFFFF"/>
                </a:highlight>
              </a:rPr>
              <a:t>Change in </a:t>
            </a:r>
          </a:p>
          <a:p>
            <a:pPr algn="ctr"/>
            <a:r>
              <a:rPr lang="en-US" sz="3200" b="1" dirty="0">
                <a:highlight>
                  <a:srgbClr val="FFFFFF"/>
                </a:highlight>
              </a:rPr>
              <a:t>Velocity</a:t>
            </a:r>
          </a:p>
        </p:txBody>
      </p:sp>
      <p:sp>
        <p:nvSpPr>
          <p:cNvPr id="57" name="TextBox 56">
            <a:extLst>
              <a:ext uri="{FF2B5EF4-FFF2-40B4-BE49-F238E27FC236}">
                <a16:creationId xmlns:a16="http://schemas.microsoft.com/office/drawing/2014/main" id="{24D95BF8-CB37-4CCF-811A-07DD8EA3D5E7}"/>
              </a:ext>
            </a:extLst>
          </p:cNvPr>
          <p:cNvSpPr txBox="1"/>
          <p:nvPr/>
        </p:nvSpPr>
        <p:spPr>
          <a:xfrm>
            <a:off x="-409936" y="10362106"/>
            <a:ext cx="3794824" cy="1077218"/>
          </a:xfrm>
          <a:prstGeom prst="rect">
            <a:avLst/>
          </a:prstGeom>
          <a:noFill/>
        </p:spPr>
        <p:txBody>
          <a:bodyPr wrap="square" rtlCol="0">
            <a:spAutoFit/>
          </a:bodyPr>
          <a:lstStyle/>
          <a:p>
            <a:pPr algn="ctr"/>
            <a:r>
              <a:rPr lang="en-US" sz="3200" b="1" dirty="0">
                <a:highlight>
                  <a:srgbClr val="FFFFFF"/>
                </a:highlight>
              </a:rPr>
              <a:t>Change in </a:t>
            </a:r>
          </a:p>
          <a:p>
            <a:pPr algn="ctr"/>
            <a:r>
              <a:rPr lang="en-US" sz="3200" b="1" dirty="0">
                <a:highlight>
                  <a:srgbClr val="FFFFFF"/>
                </a:highlight>
              </a:rPr>
              <a:t>Angle</a:t>
            </a:r>
          </a:p>
        </p:txBody>
      </p:sp>
      <p:sp>
        <p:nvSpPr>
          <p:cNvPr id="58" name="TextBox 57">
            <a:extLst>
              <a:ext uri="{FF2B5EF4-FFF2-40B4-BE49-F238E27FC236}">
                <a16:creationId xmlns:a16="http://schemas.microsoft.com/office/drawing/2014/main" id="{D9610D62-6FA3-4C29-8C57-5B13DA173ABB}"/>
              </a:ext>
            </a:extLst>
          </p:cNvPr>
          <p:cNvSpPr txBox="1"/>
          <p:nvPr/>
        </p:nvSpPr>
        <p:spPr>
          <a:xfrm>
            <a:off x="-247252" y="18551930"/>
            <a:ext cx="3794824" cy="1077218"/>
          </a:xfrm>
          <a:prstGeom prst="rect">
            <a:avLst/>
          </a:prstGeom>
          <a:noFill/>
        </p:spPr>
        <p:txBody>
          <a:bodyPr wrap="square" rtlCol="0">
            <a:spAutoFit/>
          </a:bodyPr>
          <a:lstStyle/>
          <a:p>
            <a:pPr algn="ctr"/>
            <a:r>
              <a:rPr lang="en-US" sz="3200" b="1" dirty="0">
                <a:highlight>
                  <a:srgbClr val="FFFFFF"/>
                </a:highlight>
              </a:rPr>
              <a:t>Change in </a:t>
            </a:r>
          </a:p>
          <a:p>
            <a:pPr algn="ctr"/>
            <a:r>
              <a:rPr lang="en-US" sz="3200" b="1" dirty="0">
                <a:highlight>
                  <a:srgbClr val="FFFFFF"/>
                </a:highlight>
              </a:rPr>
              <a:t>Mass</a:t>
            </a:r>
          </a:p>
        </p:txBody>
      </p:sp>
      <p:sp>
        <p:nvSpPr>
          <p:cNvPr id="59" name="TextBox 58">
            <a:extLst>
              <a:ext uri="{FF2B5EF4-FFF2-40B4-BE49-F238E27FC236}">
                <a16:creationId xmlns:a16="http://schemas.microsoft.com/office/drawing/2014/main" id="{4E3657D5-68DD-4664-9A07-825AC69DFD18}"/>
              </a:ext>
            </a:extLst>
          </p:cNvPr>
          <p:cNvSpPr txBox="1"/>
          <p:nvPr/>
        </p:nvSpPr>
        <p:spPr>
          <a:xfrm>
            <a:off x="4491692" y="4496194"/>
            <a:ext cx="1820392" cy="584775"/>
          </a:xfrm>
          <a:prstGeom prst="rect">
            <a:avLst/>
          </a:prstGeom>
          <a:noFill/>
        </p:spPr>
        <p:txBody>
          <a:bodyPr wrap="square" rtlCol="0">
            <a:spAutoFit/>
          </a:bodyPr>
          <a:lstStyle/>
          <a:p>
            <a:r>
              <a:rPr lang="en-US" sz="3200" dirty="0">
                <a:highlight>
                  <a:srgbClr val="FFFFFF"/>
                </a:highlight>
              </a:rPr>
              <a:t>2004</a:t>
            </a:r>
            <a:endParaRPr lang="en-US" sz="1600" dirty="0">
              <a:highlight>
                <a:srgbClr val="FFFFFF"/>
              </a:highlight>
            </a:endParaRPr>
          </a:p>
        </p:txBody>
      </p:sp>
      <p:cxnSp>
        <p:nvCxnSpPr>
          <p:cNvPr id="60" name="Straight Arrow Connector 59">
            <a:extLst>
              <a:ext uri="{FF2B5EF4-FFF2-40B4-BE49-F238E27FC236}">
                <a16:creationId xmlns:a16="http://schemas.microsoft.com/office/drawing/2014/main" id="{4811A12C-774A-4378-B3FF-FCBD702FEDFA}"/>
              </a:ext>
            </a:extLst>
          </p:cNvPr>
          <p:cNvCxnSpPr>
            <a:cxnSpLocks/>
          </p:cNvCxnSpPr>
          <p:nvPr/>
        </p:nvCxnSpPr>
        <p:spPr>
          <a:xfrm>
            <a:off x="5401888" y="5180476"/>
            <a:ext cx="943096" cy="615792"/>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3BD3615-35F9-4282-A49D-ACE965BEC60A}"/>
              </a:ext>
            </a:extLst>
          </p:cNvPr>
          <p:cNvSpPr txBox="1"/>
          <p:nvPr/>
        </p:nvSpPr>
        <p:spPr>
          <a:xfrm>
            <a:off x="15245116" y="21964542"/>
            <a:ext cx="1820392" cy="584775"/>
          </a:xfrm>
          <a:prstGeom prst="rect">
            <a:avLst/>
          </a:prstGeom>
          <a:noFill/>
        </p:spPr>
        <p:txBody>
          <a:bodyPr wrap="square" rtlCol="0">
            <a:spAutoFit/>
          </a:bodyPr>
          <a:lstStyle/>
          <a:p>
            <a:r>
              <a:rPr lang="en-US" sz="3200" dirty="0">
                <a:highlight>
                  <a:srgbClr val="FFFFFF"/>
                </a:highlight>
              </a:rPr>
              <a:t>1983</a:t>
            </a:r>
            <a:endParaRPr lang="en-US" sz="1600" dirty="0">
              <a:highlight>
                <a:srgbClr val="FFFFFF"/>
              </a:highlight>
            </a:endParaRPr>
          </a:p>
        </p:txBody>
      </p:sp>
      <p:cxnSp>
        <p:nvCxnSpPr>
          <p:cNvPr id="62" name="Straight Arrow Connector 61">
            <a:extLst>
              <a:ext uri="{FF2B5EF4-FFF2-40B4-BE49-F238E27FC236}">
                <a16:creationId xmlns:a16="http://schemas.microsoft.com/office/drawing/2014/main" id="{067199B4-352A-4E02-9440-2C3686469275}"/>
              </a:ext>
            </a:extLst>
          </p:cNvPr>
          <p:cNvCxnSpPr>
            <a:cxnSpLocks/>
          </p:cNvCxnSpPr>
          <p:nvPr/>
        </p:nvCxnSpPr>
        <p:spPr>
          <a:xfrm flipH="1" flipV="1">
            <a:off x="14598160" y="21981666"/>
            <a:ext cx="814808" cy="253804"/>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20E71E1-6A6B-4917-A457-C4C03A09098C}"/>
              </a:ext>
            </a:extLst>
          </p:cNvPr>
          <p:cNvSpPr txBox="1"/>
          <p:nvPr/>
        </p:nvSpPr>
        <p:spPr>
          <a:xfrm rot="17549617">
            <a:off x="15991448" y="24711456"/>
            <a:ext cx="1820392" cy="584775"/>
          </a:xfrm>
          <a:prstGeom prst="rect">
            <a:avLst/>
          </a:prstGeom>
          <a:noFill/>
        </p:spPr>
        <p:txBody>
          <a:bodyPr wrap="square" rtlCol="0">
            <a:spAutoFit/>
          </a:bodyPr>
          <a:lstStyle/>
          <a:p>
            <a:r>
              <a:rPr lang="en-US" sz="3200" dirty="0">
                <a:highlight>
                  <a:srgbClr val="FFFFFF"/>
                </a:highlight>
              </a:rPr>
              <a:t>1958</a:t>
            </a:r>
            <a:endParaRPr lang="en-US" sz="1600" dirty="0">
              <a:highlight>
                <a:srgbClr val="FFFFFF"/>
              </a:highlight>
            </a:endParaRPr>
          </a:p>
        </p:txBody>
      </p:sp>
      <p:sp>
        <p:nvSpPr>
          <p:cNvPr id="65" name="TextBox 64">
            <a:extLst>
              <a:ext uri="{FF2B5EF4-FFF2-40B4-BE49-F238E27FC236}">
                <a16:creationId xmlns:a16="http://schemas.microsoft.com/office/drawing/2014/main" id="{13DB076D-7386-4A96-B37C-6B98C4FB6A54}"/>
              </a:ext>
            </a:extLst>
          </p:cNvPr>
          <p:cNvSpPr txBox="1"/>
          <p:nvPr/>
        </p:nvSpPr>
        <p:spPr>
          <a:xfrm>
            <a:off x="11762946" y="2652974"/>
            <a:ext cx="3794820" cy="4647426"/>
          </a:xfrm>
          <a:prstGeom prst="rect">
            <a:avLst/>
          </a:prstGeom>
          <a:noFill/>
        </p:spPr>
        <p:txBody>
          <a:bodyPr wrap="square" rtlCol="0">
            <a:spAutoFit/>
          </a:bodyPr>
          <a:lstStyle/>
          <a:p>
            <a:r>
              <a:rPr lang="en-US" sz="2800" b="1" dirty="0">
                <a:highlight>
                  <a:srgbClr val="FFFFFF"/>
                </a:highlight>
                <a:latin typeface="Arial" panose="020B0604020202020204" pitchFamily="34" charset="0"/>
                <a:cs typeface="Arial" panose="020B0604020202020204" pitchFamily="34" charset="0"/>
              </a:rPr>
              <a:t>Model</a:t>
            </a:r>
          </a:p>
          <a:p>
            <a:r>
              <a:rPr lang="en-US" sz="2800" b="1" dirty="0">
                <a:highlight>
                  <a:srgbClr val="FFFFFF"/>
                </a:highlight>
                <a:latin typeface="Arial" panose="020B0604020202020204" pitchFamily="34" charset="0"/>
                <a:cs typeface="Arial" panose="020B0604020202020204" pitchFamily="34" charset="0"/>
              </a:rPr>
              <a:t>Parameters</a:t>
            </a:r>
          </a:p>
          <a:p>
            <a:r>
              <a:rPr lang="en-US" sz="2800" dirty="0">
                <a:highlight>
                  <a:srgbClr val="FFFFFF"/>
                </a:highlight>
                <a:latin typeface="Arial" panose="020B0604020202020204" pitchFamily="34" charset="0"/>
                <a:cs typeface="Arial" panose="020B0604020202020204" pitchFamily="34" charset="0"/>
              </a:rPr>
              <a:t>dV/dt = Varies</a:t>
            </a:r>
          </a:p>
          <a:p>
            <a:r>
              <a:rPr lang="en-US" sz="2800" dirty="0">
                <a:highlight>
                  <a:srgbClr val="FFFFFF"/>
                </a:highlight>
                <a:latin typeface="Arial" panose="020B0604020202020204" pitchFamily="34" charset="0"/>
                <a:cs typeface="Arial" panose="020B0604020202020204" pitchFamily="34" charset="0"/>
              </a:rPr>
              <a:t>dθ/dt = 1971</a:t>
            </a:r>
          </a:p>
          <a:p>
            <a:r>
              <a:rPr lang="en-US" sz="2800" dirty="0">
                <a:highlight>
                  <a:srgbClr val="FFFFFF"/>
                </a:highlight>
                <a:latin typeface="Arial" panose="020B0604020202020204" pitchFamily="34" charset="0"/>
                <a:cs typeface="Arial" panose="020B0604020202020204" pitchFamily="34" charset="0"/>
              </a:rPr>
              <a:t>dm/dt = 1971</a:t>
            </a:r>
          </a:p>
          <a:p>
            <a:r>
              <a:rPr lang="en-US" sz="2800" dirty="0">
                <a:highlight>
                  <a:srgbClr val="FFFFFF"/>
                </a:highlight>
                <a:latin typeface="Arial" panose="020B0604020202020204" pitchFamily="34" charset="0"/>
                <a:cs typeface="Arial" panose="020B0604020202020204" pitchFamily="34" charset="0"/>
              </a:rPr>
              <a:t>Sf = 1.21</a:t>
            </a:r>
          </a:p>
          <a:p>
            <a:r>
              <a:rPr lang="en-US" sz="2800" dirty="0">
                <a:highlight>
                  <a:srgbClr val="FFFFFF"/>
                </a:highlight>
                <a:latin typeface="Arial" panose="020B0604020202020204" pitchFamily="34" charset="0"/>
                <a:cs typeface="Arial" panose="020B0604020202020204" pitchFamily="34" charset="0"/>
              </a:rPr>
              <a:t>CD = 0.47</a:t>
            </a:r>
          </a:p>
          <a:p>
            <a:r>
              <a:rPr lang="en-US" sz="2800" dirty="0">
                <a:highlight>
                  <a:srgbClr val="FFFFFF"/>
                </a:highlight>
                <a:latin typeface="Arial" panose="020B0604020202020204" pitchFamily="34" charset="0"/>
                <a:cs typeface="Arial" panose="020B0604020202020204" pitchFamily="34" charset="0"/>
              </a:rPr>
              <a:t>CL = 0.001</a:t>
            </a:r>
          </a:p>
          <a:p>
            <a:r>
              <a:rPr lang="en-US" sz="2800" dirty="0">
                <a:highlight>
                  <a:srgbClr val="FFFFFF"/>
                </a:highlight>
                <a:latin typeface="Arial" panose="020B0604020202020204" pitchFamily="34" charset="0"/>
                <a:cs typeface="Arial" panose="020B0604020202020204" pitchFamily="34" charset="0"/>
              </a:rPr>
              <a:t>Cht = 0.02</a:t>
            </a:r>
          </a:p>
          <a:p>
            <a:r>
              <a:rPr lang="en-US" sz="2800" dirty="0">
                <a:highlight>
                  <a:srgbClr val="FFFFFF"/>
                </a:highlight>
                <a:latin typeface="Arial" panose="020B0604020202020204" pitchFamily="34" charset="0"/>
                <a:cs typeface="Arial" panose="020B0604020202020204" pitchFamily="34" charset="0"/>
              </a:rPr>
              <a:t>Cha = 5e6</a:t>
            </a:r>
          </a:p>
          <a:p>
            <a:endParaRPr lang="en-US" sz="1600" dirty="0">
              <a:highlight>
                <a:srgbClr val="FFFFFF"/>
              </a:highlight>
            </a:endParaRPr>
          </a:p>
        </p:txBody>
      </p:sp>
      <p:sp>
        <p:nvSpPr>
          <p:cNvPr id="66" name="TextBox 65">
            <a:extLst>
              <a:ext uri="{FF2B5EF4-FFF2-40B4-BE49-F238E27FC236}">
                <a16:creationId xmlns:a16="http://schemas.microsoft.com/office/drawing/2014/main" id="{96886E63-861A-4AE8-9B12-33F14315F84F}"/>
              </a:ext>
            </a:extLst>
          </p:cNvPr>
          <p:cNvSpPr txBox="1"/>
          <p:nvPr/>
        </p:nvSpPr>
        <p:spPr>
          <a:xfrm>
            <a:off x="11758694" y="10824850"/>
            <a:ext cx="3794820" cy="4647426"/>
          </a:xfrm>
          <a:prstGeom prst="rect">
            <a:avLst/>
          </a:prstGeom>
          <a:noFill/>
        </p:spPr>
        <p:txBody>
          <a:bodyPr wrap="square" rtlCol="0">
            <a:spAutoFit/>
          </a:bodyPr>
          <a:lstStyle/>
          <a:p>
            <a:r>
              <a:rPr lang="en-US" sz="2800" b="1" dirty="0">
                <a:highlight>
                  <a:srgbClr val="FFFFFF"/>
                </a:highlight>
                <a:latin typeface="Arial" panose="020B0604020202020204" pitchFamily="34" charset="0"/>
                <a:cs typeface="Arial" panose="020B0604020202020204" pitchFamily="34" charset="0"/>
              </a:rPr>
              <a:t>Model</a:t>
            </a:r>
          </a:p>
          <a:p>
            <a:r>
              <a:rPr lang="en-US" sz="2800" b="1" dirty="0">
                <a:highlight>
                  <a:srgbClr val="FFFFFF"/>
                </a:highlight>
                <a:latin typeface="Arial" panose="020B0604020202020204" pitchFamily="34" charset="0"/>
                <a:cs typeface="Arial" panose="020B0604020202020204" pitchFamily="34" charset="0"/>
              </a:rPr>
              <a:t>Parameters</a:t>
            </a:r>
          </a:p>
          <a:p>
            <a:r>
              <a:rPr lang="en-US" sz="2800" dirty="0">
                <a:highlight>
                  <a:srgbClr val="FFFFFF"/>
                </a:highlight>
                <a:latin typeface="Arial" panose="020B0604020202020204" pitchFamily="34" charset="0"/>
                <a:cs typeface="Arial" panose="020B0604020202020204" pitchFamily="34" charset="0"/>
              </a:rPr>
              <a:t>dV/dt = 1971</a:t>
            </a:r>
          </a:p>
          <a:p>
            <a:r>
              <a:rPr lang="en-US" sz="2800" dirty="0">
                <a:highlight>
                  <a:srgbClr val="FFFFFF"/>
                </a:highlight>
                <a:latin typeface="Arial" panose="020B0604020202020204" pitchFamily="34" charset="0"/>
                <a:cs typeface="Arial" panose="020B0604020202020204" pitchFamily="34" charset="0"/>
              </a:rPr>
              <a:t>dθ/dt = Varies</a:t>
            </a:r>
          </a:p>
          <a:p>
            <a:r>
              <a:rPr lang="en-US" sz="2800" dirty="0">
                <a:highlight>
                  <a:srgbClr val="FFFFFF"/>
                </a:highlight>
                <a:latin typeface="Arial" panose="020B0604020202020204" pitchFamily="34" charset="0"/>
                <a:cs typeface="Arial" panose="020B0604020202020204" pitchFamily="34" charset="0"/>
              </a:rPr>
              <a:t>dm/dt = 1971</a:t>
            </a:r>
          </a:p>
          <a:p>
            <a:r>
              <a:rPr lang="en-US" sz="2800" dirty="0">
                <a:highlight>
                  <a:srgbClr val="FFFFFF"/>
                </a:highlight>
                <a:latin typeface="Arial" panose="020B0604020202020204" pitchFamily="34" charset="0"/>
                <a:cs typeface="Arial" panose="020B0604020202020204" pitchFamily="34" charset="0"/>
              </a:rPr>
              <a:t>Sf = 1.21</a:t>
            </a:r>
          </a:p>
          <a:p>
            <a:r>
              <a:rPr lang="en-US" sz="2800" dirty="0">
                <a:highlight>
                  <a:srgbClr val="FFFFFF"/>
                </a:highlight>
                <a:latin typeface="Arial" panose="020B0604020202020204" pitchFamily="34" charset="0"/>
                <a:cs typeface="Arial" panose="020B0604020202020204" pitchFamily="34" charset="0"/>
              </a:rPr>
              <a:t>CD = 0.47</a:t>
            </a:r>
          </a:p>
          <a:p>
            <a:r>
              <a:rPr lang="en-US" sz="2800" dirty="0">
                <a:highlight>
                  <a:srgbClr val="FFFFFF"/>
                </a:highlight>
                <a:latin typeface="Arial" panose="020B0604020202020204" pitchFamily="34" charset="0"/>
                <a:cs typeface="Arial" panose="020B0604020202020204" pitchFamily="34" charset="0"/>
              </a:rPr>
              <a:t>CL = 0.001</a:t>
            </a:r>
          </a:p>
          <a:p>
            <a:r>
              <a:rPr lang="en-US" sz="2800" dirty="0">
                <a:highlight>
                  <a:srgbClr val="FFFFFF"/>
                </a:highlight>
                <a:latin typeface="Arial" panose="020B0604020202020204" pitchFamily="34" charset="0"/>
                <a:cs typeface="Arial" panose="020B0604020202020204" pitchFamily="34" charset="0"/>
              </a:rPr>
              <a:t>Cht = 0.02</a:t>
            </a:r>
          </a:p>
          <a:p>
            <a:r>
              <a:rPr lang="en-US" sz="2800" dirty="0">
                <a:highlight>
                  <a:srgbClr val="FFFFFF"/>
                </a:highlight>
                <a:latin typeface="Arial" panose="020B0604020202020204" pitchFamily="34" charset="0"/>
                <a:cs typeface="Arial" panose="020B0604020202020204" pitchFamily="34" charset="0"/>
              </a:rPr>
              <a:t>Cha = 5e6</a:t>
            </a:r>
          </a:p>
          <a:p>
            <a:endParaRPr lang="en-US" sz="1600" dirty="0">
              <a:highlight>
                <a:srgbClr val="FFFFFF"/>
              </a:highlight>
            </a:endParaRPr>
          </a:p>
        </p:txBody>
      </p:sp>
      <p:sp>
        <p:nvSpPr>
          <p:cNvPr id="67" name="TextBox 66">
            <a:extLst>
              <a:ext uri="{FF2B5EF4-FFF2-40B4-BE49-F238E27FC236}">
                <a16:creationId xmlns:a16="http://schemas.microsoft.com/office/drawing/2014/main" id="{2F66B509-AB81-47BB-A09B-D068F137196D}"/>
              </a:ext>
            </a:extLst>
          </p:cNvPr>
          <p:cNvSpPr txBox="1"/>
          <p:nvPr/>
        </p:nvSpPr>
        <p:spPr>
          <a:xfrm>
            <a:off x="11750022" y="19073610"/>
            <a:ext cx="3794820" cy="4647426"/>
          </a:xfrm>
          <a:prstGeom prst="rect">
            <a:avLst/>
          </a:prstGeom>
          <a:noFill/>
        </p:spPr>
        <p:txBody>
          <a:bodyPr wrap="square" rtlCol="0">
            <a:spAutoFit/>
          </a:bodyPr>
          <a:lstStyle/>
          <a:p>
            <a:r>
              <a:rPr lang="en-US" sz="2800" b="1" dirty="0">
                <a:highlight>
                  <a:srgbClr val="FFFFFF"/>
                </a:highlight>
                <a:latin typeface="Arial" panose="020B0604020202020204" pitchFamily="34" charset="0"/>
                <a:cs typeface="Arial" panose="020B0604020202020204" pitchFamily="34" charset="0"/>
              </a:rPr>
              <a:t>Model</a:t>
            </a:r>
          </a:p>
          <a:p>
            <a:r>
              <a:rPr lang="en-US" sz="2800" b="1" dirty="0">
                <a:highlight>
                  <a:srgbClr val="FFFFFF"/>
                </a:highlight>
                <a:latin typeface="Arial" panose="020B0604020202020204" pitchFamily="34" charset="0"/>
                <a:cs typeface="Arial" panose="020B0604020202020204" pitchFamily="34" charset="0"/>
              </a:rPr>
              <a:t>Parameters</a:t>
            </a:r>
          </a:p>
          <a:p>
            <a:r>
              <a:rPr lang="en-US" sz="2800" dirty="0">
                <a:highlight>
                  <a:srgbClr val="FFFFFF"/>
                </a:highlight>
                <a:latin typeface="Arial" panose="020B0604020202020204" pitchFamily="34" charset="0"/>
                <a:cs typeface="Arial" panose="020B0604020202020204" pitchFamily="34" charset="0"/>
              </a:rPr>
              <a:t>dV/dt = 1971</a:t>
            </a:r>
          </a:p>
          <a:p>
            <a:r>
              <a:rPr lang="en-US" sz="2800" dirty="0">
                <a:highlight>
                  <a:srgbClr val="FFFFFF"/>
                </a:highlight>
                <a:latin typeface="Arial" panose="020B0604020202020204" pitchFamily="34" charset="0"/>
                <a:cs typeface="Arial" panose="020B0604020202020204" pitchFamily="34" charset="0"/>
              </a:rPr>
              <a:t>dθ/dt = 1971</a:t>
            </a:r>
          </a:p>
          <a:p>
            <a:r>
              <a:rPr lang="en-US" sz="2800" dirty="0">
                <a:highlight>
                  <a:srgbClr val="FFFFFF"/>
                </a:highlight>
                <a:latin typeface="Arial" panose="020B0604020202020204" pitchFamily="34" charset="0"/>
                <a:cs typeface="Arial" panose="020B0604020202020204" pitchFamily="34" charset="0"/>
              </a:rPr>
              <a:t>dm/dt = Varies</a:t>
            </a:r>
          </a:p>
          <a:p>
            <a:r>
              <a:rPr lang="en-US" sz="2800" dirty="0">
                <a:highlight>
                  <a:srgbClr val="FFFFFF"/>
                </a:highlight>
                <a:latin typeface="Arial" panose="020B0604020202020204" pitchFamily="34" charset="0"/>
                <a:cs typeface="Arial" panose="020B0604020202020204" pitchFamily="34" charset="0"/>
              </a:rPr>
              <a:t>Sf = 1.21</a:t>
            </a:r>
          </a:p>
          <a:p>
            <a:r>
              <a:rPr lang="en-US" sz="2800" dirty="0">
                <a:highlight>
                  <a:srgbClr val="FFFFFF"/>
                </a:highlight>
                <a:latin typeface="Arial" panose="020B0604020202020204" pitchFamily="34" charset="0"/>
                <a:cs typeface="Arial" panose="020B0604020202020204" pitchFamily="34" charset="0"/>
              </a:rPr>
              <a:t>CD = 0.47</a:t>
            </a:r>
          </a:p>
          <a:p>
            <a:r>
              <a:rPr lang="en-US" sz="2800" dirty="0">
                <a:highlight>
                  <a:srgbClr val="FFFFFF"/>
                </a:highlight>
                <a:latin typeface="Arial" panose="020B0604020202020204" pitchFamily="34" charset="0"/>
                <a:cs typeface="Arial" panose="020B0604020202020204" pitchFamily="34" charset="0"/>
              </a:rPr>
              <a:t>CL = 0.001</a:t>
            </a:r>
          </a:p>
          <a:p>
            <a:r>
              <a:rPr lang="en-US" sz="2800" dirty="0">
                <a:highlight>
                  <a:srgbClr val="FFFFFF"/>
                </a:highlight>
                <a:latin typeface="Arial" panose="020B0604020202020204" pitchFamily="34" charset="0"/>
                <a:cs typeface="Arial" panose="020B0604020202020204" pitchFamily="34" charset="0"/>
              </a:rPr>
              <a:t>Cht = 0.02</a:t>
            </a:r>
          </a:p>
          <a:p>
            <a:r>
              <a:rPr lang="en-US" sz="2800" dirty="0">
                <a:highlight>
                  <a:srgbClr val="FFFFFF"/>
                </a:highlight>
                <a:latin typeface="Arial" panose="020B0604020202020204" pitchFamily="34" charset="0"/>
                <a:cs typeface="Arial" panose="020B0604020202020204" pitchFamily="34" charset="0"/>
              </a:rPr>
              <a:t>Cha = 5e6</a:t>
            </a:r>
          </a:p>
          <a:p>
            <a:endParaRPr lang="en-US" sz="1600" dirty="0">
              <a:highlight>
                <a:srgbClr val="FFFFFF"/>
              </a:highlight>
            </a:endParaRPr>
          </a:p>
        </p:txBody>
      </p:sp>
      <p:sp>
        <p:nvSpPr>
          <p:cNvPr id="68" name="TextBox 67">
            <a:extLst>
              <a:ext uri="{FF2B5EF4-FFF2-40B4-BE49-F238E27FC236}">
                <a16:creationId xmlns:a16="http://schemas.microsoft.com/office/drawing/2014/main" id="{38AC86AC-BD3B-4CB1-9E08-4384AF0613C6}"/>
              </a:ext>
            </a:extLst>
          </p:cNvPr>
          <p:cNvSpPr txBox="1"/>
          <p:nvPr/>
        </p:nvSpPr>
        <p:spPr>
          <a:xfrm>
            <a:off x="8590320" y="8689702"/>
            <a:ext cx="1820392" cy="584775"/>
          </a:xfrm>
          <a:prstGeom prst="rect">
            <a:avLst/>
          </a:prstGeom>
          <a:noFill/>
        </p:spPr>
        <p:txBody>
          <a:bodyPr wrap="square" rtlCol="0">
            <a:spAutoFit/>
          </a:bodyPr>
          <a:lstStyle/>
          <a:p>
            <a:r>
              <a:rPr lang="en-US" sz="3200" dirty="0">
                <a:highlight>
                  <a:srgbClr val="FFFFFF"/>
                </a:highlight>
              </a:rPr>
              <a:t>2005</a:t>
            </a:r>
            <a:endParaRPr lang="en-US" sz="1600" dirty="0">
              <a:highlight>
                <a:srgbClr val="FFFFFF"/>
              </a:highlight>
            </a:endParaRPr>
          </a:p>
        </p:txBody>
      </p:sp>
      <p:sp>
        <p:nvSpPr>
          <p:cNvPr id="69" name="TextBox 68">
            <a:extLst>
              <a:ext uri="{FF2B5EF4-FFF2-40B4-BE49-F238E27FC236}">
                <a16:creationId xmlns:a16="http://schemas.microsoft.com/office/drawing/2014/main" id="{96203E2F-D633-4DE1-97FB-A290773E57C7}"/>
              </a:ext>
            </a:extLst>
          </p:cNvPr>
          <p:cNvSpPr txBox="1"/>
          <p:nvPr/>
        </p:nvSpPr>
        <p:spPr>
          <a:xfrm rot="19945867">
            <a:off x="6917408" y="8319524"/>
            <a:ext cx="1820392" cy="584775"/>
          </a:xfrm>
          <a:prstGeom prst="rect">
            <a:avLst/>
          </a:prstGeom>
          <a:noFill/>
        </p:spPr>
        <p:txBody>
          <a:bodyPr wrap="square" rtlCol="0">
            <a:spAutoFit/>
          </a:bodyPr>
          <a:lstStyle/>
          <a:p>
            <a:r>
              <a:rPr lang="en-US" sz="3200" dirty="0">
                <a:highlight>
                  <a:srgbClr val="FFFFFF"/>
                </a:highlight>
              </a:rPr>
              <a:t>2003</a:t>
            </a:r>
            <a:endParaRPr lang="en-US" sz="1600" dirty="0">
              <a:highlight>
                <a:srgbClr val="FFFFFF"/>
              </a:highlight>
            </a:endParaRPr>
          </a:p>
        </p:txBody>
      </p:sp>
      <p:sp>
        <p:nvSpPr>
          <p:cNvPr id="73" name="TextBox 72">
            <a:extLst>
              <a:ext uri="{FF2B5EF4-FFF2-40B4-BE49-F238E27FC236}">
                <a16:creationId xmlns:a16="http://schemas.microsoft.com/office/drawing/2014/main" id="{71C63B3F-795F-426F-A51F-0E66D5BEB4E4}"/>
              </a:ext>
            </a:extLst>
          </p:cNvPr>
          <p:cNvSpPr txBox="1"/>
          <p:nvPr/>
        </p:nvSpPr>
        <p:spPr>
          <a:xfrm>
            <a:off x="4888668" y="421222"/>
            <a:ext cx="1615158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Model Sensitivity to Atmospheric Effect Equations</a:t>
            </a:r>
          </a:p>
        </p:txBody>
      </p:sp>
    </p:spTree>
    <p:extLst>
      <p:ext uri="{BB962C8B-B14F-4D97-AF65-F5344CB8AC3E}">
        <p14:creationId xmlns:p14="http://schemas.microsoft.com/office/powerpoint/2010/main" val="2572179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 histogram&#10;&#10;Description automatically generated">
            <a:extLst>
              <a:ext uri="{FF2B5EF4-FFF2-40B4-BE49-F238E27FC236}">
                <a16:creationId xmlns:a16="http://schemas.microsoft.com/office/drawing/2014/main" id="{FA69EA4C-F281-4799-ACB5-862A96AA53B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22280" y="18220070"/>
            <a:ext cx="27263680" cy="8678572"/>
          </a:xfrm>
          <a:prstGeom prst="rect">
            <a:avLst/>
          </a:prstGeom>
        </p:spPr>
      </p:pic>
      <p:pic>
        <p:nvPicPr>
          <p:cNvPr id="3" name="Picture 2" descr="Graphical user interface, chart&#10;&#10;Description automatically generated">
            <a:extLst>
              <a:ext uri="{FF2B5EF4-FFF2-40B4-BE49-F238E27FC236}">
                <a16:creationId xmlns:a16="http://schemas.microsoft.com/office/drawing/2014/main" id="{8097E8BE-64B3-4576-9038-F509229078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2280" y="10075490"/>
            <a:ext cx="27263680" cy="8678572"/>
          </a:xfrm>
          <a:prstGeom prst="rect">
            <a:avLst/>
          </a:prstGeom>
        </p:spPr>
      </p:pic>
      <p:pic>
        <p:nvPicPr>
          <p:cNvPr id="7" name="Picture 6" descr="Graphical user interface, chart&#10;&#10;Description automatically generated">
            <a:extLst>
              <a:ext uri="{FF2B5EF4-FFF2-40B4-BE49-F238E27FC236}">
                <a16:creationId xmlns:a16="http://schemas.microsoft.com/office/drawing/2014/main" id="{C8340A7F-5976-4A64-8717-6BBD7256E1C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9932" y="1930910"/>
            <a:ext cx="27263680" cy="8678572"/>
          </a:xfrm>
          <a:prstGeom prst="rect">
            <a:avLst/>
          </a:prstGeom>
        </p:spPr>
      </p:pic>
      <p:pic>
        <p:nvPicPr>
          <p:cNvPr id="50" name="Picture 49" descr="Graphical user interface, chart&#10;&#10;Description automatically generated">
            <a:extLst>
              <a:ext uri="{FF2B5EF4-FFF2-40B4-BE49-F238E27FC236}">
                <a16:creationId xmlns:a16="http://schemas.microsoft.com/office/drawing/2014/main" id="{92AFE4A5-CDD8-4CD7-8403-7055A4E3D5A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618400" y="3694562"/>
            <a:ext cx="1927584" cy="3915652"/>
          </a:xfrm>
          <a:prstGeom prst="rect">
            <a:avLst/>
          </a:prstGeom>
        </p:spPr>
      </p:pic>
      <p:pic>
        <p:nvPicPr>
          <p:cNvPr id="51" name="Picture 50" descr="Chart, line chart, histogram&#10;&#10;Description automatically generated">
            <a:extLst>
              <a:ext uri="{FF2B5EF4-FFF2-40B4-BE49-F238E27FC236}">
                <a16:creationId xmlns:a16="http://schemas.microsoft.com/office/drawing/2014/main" id="{F20034B0-9023-436D-9E91-748EA35866C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1974768" y="2804404"/>
            <a:ext cx="2600216" cy="4805768"/>
          </a:xfrm>
          <a:prstGeom prst="rect">
            <a:avLst/>
          </a:prstGeom>
        </p:spPr>
      </p:pic>
      <p:pic>
        <p:nvPicPr>
          <p:cNvPr id="52" name="Picture 51" descr="Graphical user interface, chart, histogram&#10;&#10;Description automatically generated">
            <a:extLst>
              <a:ext uri="{FF2B5EF4-FFF2-40B4-BE49-F238E27FC236}">
                <a16:creationId xmlns:a16="http://schemas.microsoft.com/office/drawing/2014/main" id="{601193E5-2C91-44F8-9DEC-3A239E42541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18400" y="19906140"/>
            <a:ext cx="2182216" cy="2845256"/>
          </a:xfrm>
          <a:prstGeom prst="rect">
            <a:avLst/>
          </a:prstGeom>
        </p:spPr>
      </p:pic>
      <p:pic>
        <p:nvPicPr>
          <p:cNvPr id="53" name="Picture 52" descr="Chart, line chart, histogram&#10;&#10;Description automatically generated">
            <a:extLst>
              <a:ext uri="{FF2B5EF4-FFF2-40B4-BE49-F238E27FC236}">
                <a16:creationId xmlns:a16="http://schemas.microsoft.com/office/drawing/2014/main" id="{84A871AD-7EAE-4028-8D32-DA1553E1EF2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1863746" y="19136364"/>
            <a:ext cx="2402012" cy="2845256"/>
          </a:xfrm>
          <a:prstGeom prst="rect">
            <a:avLst/>
          </a:prstGeom>
        </p:spPr>
      </p:pic>
      <p:pic>
        <p:nvPicPr>
          <p:cNvPr id="54" name="Picture 53" descr="Graphical user interface, chart&#10;&#10;Description automatically generated">
            <a:extLst>
              <a:ext uri="{FF2B5EF4-FFF2-40B4-BE49-F238E27FC236}">
                <a16:creationId xmlns:a16="http://schemas.microsoft.com/office/drawing/2014/main" id="{76D41C65-331F-4342-A887-859E23A567D3}"/>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28968" y="11531258"/>
            <a:ext cx="2117016" cy="2056044"/>
          </a:xfrm>
          <a:prstGeom prst="rect">
            <a:avLst/>
          </a:prstGeom>
        </p:spPr>
      </p:pic>
      <p:pic>
        <p:nvPicPr>
          <p:cNvPr id="55" name="Picture 54" descr="Chart, line chart, histogram&#10;&#10;Description automatically generated">
            <a:extLst>
              <a:ext uri="{FF2B5EF4-FFF2-40B4-BE49-F238E27FC236}">
                <a16:creationId xmlns:a16="http://schemas.microsoft.com/office/drawing/2014/main" id="{AE6F6A99-63A4-47D3-9D45-FD41FB74FBF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1933576" y="10948984"/>
            <a:ext cx="2600216" cy="4805768"/>
          </a:xfrm>
          <a:prstGeom prst="rect">
            <a:avLst/>
          </a:prstGeom>
        </p:spPr>
      </p:pic>
      <p:sp>
        <p:nvSpPr>
          <p:cNvPr id="56" name="TextBox 55">
            <a:extLst>
              <a:ext uri="{FF2B5EF4-FFF2-40B4-BE49-F238E27FC236}">
                <a16:creationId xmlns:a16="http://schemas.microsoft.com/office/drawing/2014/main" id="{C21D9871-9E7A-423C-98D2-D3EA2D3178C5}"/>
              </a:ext>
            </a:extLst>
          </p:cNvPr>
          <p:cNvSpPr txBox="1"/>
          <p:nvPr/>
        </p:nvSpPr>
        <p:spPr>
          <a:xfrm>
            <a:off x="-315220" y="2340310"/>
            <a:ext cx="3794824" cy="1077218"/>
          </a:xfrm>
          <a:prstGeom prst="rect">
            <a:avLst/>
          </a:prstGeom>
          <a:noFill/>
        </p:spPr>
        <p:txBody>
          <a:bodyPr wrap="square" rtlCol="0">
            <a:spAutoFit/>
          </a:bodyPr>
          <a:lstStyle/>
          <a:p>
            <a:pPr algn="ctr"/>
            <a:r>
              <a:rPr lang="en-US" sz="3200" b="1" dirty="0">
                <a:highlight>
                  <a:srgbClr val="FFFFFF"/>
                </a:highlight>
              </a:rPr>
              <a:t>Change in </a:t>
            </a:r>
          </a:p>
          <a:p>
            <a:pPr algn="ctr"/>
            <a:r>
              <a:rPr lang="en-US" sz="3200" b="1" dirty="0">
                <a:highlight>
                  <a:srgbClr val="FFFFFF"/>
                </a:highlight>
              </a:rPr>
              <a:t>Velocity</a:t>
            </a:r>
          </a:p>
        </p:txBody>
      </p:sp>
      <p:sp>
        <p:nvSpPr>
          <p:cNvPr id="57" name="TextBox 56">
            <a:extLst>
              <a:ext uri="{FF2B5EF4-FFF2-40B4-BE49-F238E27FC236}">
                <a16:creationId xmlns:a16="http://schemas.microsoft.com/office/drawing/2014/main" id="{24D95BF8-CB37-4CCF-811A-07DD8EA3D5E7}"/>
              </a:ext>
            </a:extLst>
          </p:cNvPr>
          <p:cNvSpPr txBox="1"/>
          <p:nvPr/>
        </p:nvSpPr>
        <p:spPr>
          <a:xfrm>
            <a:off x="-409936" y="10362106"/>
            <a:ext cx="3794824" cy="1077218"/>
          </a:xfrm>
          <a:prstGeom prst="rect">
            <a:avLst/>
          </a:prstGeom>
          <a:noFill/>
        </p:spPr>
        <p:txBody>
          <a:bodyPr wrap="square" rtlCol="0">
            <a:spAutoFit/>
          </a:bodyPr>
          <a:lstStyle/>
          <a:p>
            <a:pPr algn="ctr"/>
            <a:r>
              <a:rPr lang="en-US" sz="3200" b="1" dirty="0">
                <a:highlight>
                  <a:srgbClr val="FFFFFF"/>
                </a:highlight>
              </a:rPr>
              <a:t>Change in </a:t>
            </a:r>
          </a:p>
          <a:p>
            <a:pPr algn="ctr"/>
            <a:r>
              <a:rPr lang="en-US" sz="3200" b="1" dirty="0">
                <a:highlight>
                  <a:srgbClr val="FFFFFF"/>
                </a:highlight>
              </a:rPr>
              <a:t>Angle</a:t>
            </a:r>
          </a:p>
        </p:txBody>
      </p:sp>
      <p:sp>
        <p:nvSpPr>
          <p:cNvPr id="58" name="TextBox 57">
            <a:extLst>
              <a:ext uri="{FF2B5EF4-FFF2-40B4-BE49-F238E27FC236}">
                <a16:creationId xmlns:a16="http://schemas.microsoft.com/office/drawing/2014/main" id="{D9610D62-6FA3-4C29-8C57-5B13DA173ABB}"/>
              </a:ext>
            </a:extLst>
          </p:cNvPr>
          <p:cNvSpPr txBox="1"/>
          <p:nvPr/>
        </p:nvSpPr>
        <p:spPr>
          <a:xfrm>
            <a:off x="-247252" y="18551930"/>
            <a:ext cx="3794824" cy="1077218"/>
          </a:xfrm>
          <a:prstGeom prst="rect">
            <a:avLst/>
          </a:prstGeom>
          <a:noFill/>
        </p:spPr>
        <p:txBody>
          <a:bodyPr wrap="square" rtlCol="0">
            <a:spAutoFit/>
          </a:bodyPr>
          <a:lstStyle/>
          <a:p>
            <a:pPr algn="ctr"/>
            <a:r>
              <a:rPr lang="en-US" sz="3200" b="1" dirty="0">
                <a:highlight>
                  <a:srgbClr val="FFFFFF"/>
                </a:highlight>
              </a:rPr>
              <a:t>Change in </a:t>
            </a:r>
          </a:p>
          <a:p>
            <a:pPr algn="ctr"/>
            <a:r>
              <a:rPr lang="en-US" sz="3200" b="1" dirty="0">
                <a:highlight>
                  <a:srgbClr val="FFFFFF"/>
                </a:highlight>
              </a:rPr>
              <a:t>Mass</a:t>
            </a:r>
          </a:p>
        </p:txBody>
      </p:sp>
      <p:sp>
        <p:nvSpPr>
          <p:cNvPr id="59" name="TextBox 58">
            <a:extLst>
              <a:ext uri="{FF2B5EF4-FFF2-40B4-BE49-F238E27FC236}">
                <a16:creationId xmlns:a16="http://schemas.microsoft.com/office/drawing/2014/main" id="{4E3657D5-68DD-4664-9A07-825AC69DFD18}"/>
              </a:ext>
            </a:extLst>
          </p:cNvPr>
          <p:cNvSpPr txBox="1"/>
          <p:nvPr/>
        </p:nvSpPr>
        <p:spPr>
          <a:xfrm>
            <a:off x="4491692" y="4496194"/>
            <a:ext cx="1820392" cy="584775"/>
          </a:xfrm>
          <a:prstGeom prst="rect">
            <a:avLst/>
          </a:prstGeom>
          <a:noFill/>
        </p:spPr>
        <p:txBody>
          <a:bodyPr wrap="square" rtlCol="0">
            <a:spAutoFit/>
          </a:bodyPr>
          <a:lstStyle/>
          <a:p>
            <a:r>
              <a:rPr lang="en-US" sz="3200" dirty="0">
                <a:highlight>
                  <a:srgbClr val="FFFFFF"/>
                </a:highlight>
              </a:rPr>
              <a:t>2004</a:t>
            </a:r>
            <a:endParaRPr lang="en-US" sz="1600" dirty="0">
              <a:highlight>
                <a:srgbClr val="FFFFFF"/>
              </a:highlight>
            </a:endParaRPr>
          </a:p>
        </p:txBody>
      </p:sp>
      <p:cxnSp>
        <p:nvCxnSpPr>
          <p:cNvPr id="60" name="Straight Arrow Connector 59">
            <a:extLst>
              <a:ext uri="{FF2B5EF4-FFF2-40B4-BE49-F238E27FC236}">
                <a16:creationId xmlns:a16="http://schemas.microsoft.com/office/drawing/2014/main" id="{4811A12C-774A-4378-B3FF-FCBD702FEDFA}"/>
              </a:ext>
            </a:extLst>
          </p:cNvPr>
          <p:cNvCxnSpPr>
            <a:cxnSpLocks/>
          </p:cNvCxnSpPr>
          <p:nvPr/>
        </p:nvCxnSpPr>
        <p:spPr>
          <a:xfrm>
            <a:off x="5401888" y="5180476"/>
            <a:ext cx="943096" cy="615792"/>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3BD3615-35F9-4282-A49D-ACE965BEC60A}"/>
              </a:ext>
            </a:extLst>
          </p:cNvPr>
          <p:cNvSpPr txBox="1"/>
          <p:nvPr/>
        </p:nvSpPr>
        <p:spPr>
          <a:xfrm>
            <a:off x="15245116" y="21964542"/>
            <a:ext cx="1820392" cy="584775"/>
          </a:xfrm>
          <a:prstGeom prst="rect">
            <a:avLst/>
          </a:prstGeom>
          <a:noFill/>
        </p:spPr>
        <p:txBody>
          <a:bodyPr wrap="square" rtlCol="0">
            <a:spAutoFit/>
          </a:bodyPr>
          <a:lstStyle/>
          <a:p>
            <a:r>
              <a:rPr lang="en-US" sz="3200" dirty="0">
                <a:highlight>
                  <a:srgbClr val="FFFFFF"/>
                </a:highlight>
              </a:rPr>
              <a:t>1983</a:t>
            </a:r>
            <a:endParaRPr lang="en-US" sz="1600" dirty="0">
              <a:highlight>
                <a:srgbClr val="FFFFFF"/>
              </a:highlight>
            </a:endParaRPr>
          </a:p>
        </p:txBody>
      </p:sp>
      <p:cxnSp>
        <p:nvCxnSpPr>
          <p:cNvPr id="62" name="Straight Arrow Connector 61">
            <a:extLst>
              <a:ext uri="{FF2B5EF4-FFF2-40B4-BE49-F238E27FC236}">
                <a16:creationId xmlns:a16="http://schemas.microsoft.com/office/drawing/2014/main" id="{067199B4-352A-4E02-9440-2C3686469275}"/>
              </a:ext>
            </a:extLst>
          </p:cNvPr>
          <p:cNvCxnSpPr>
            <a:cxnSpLocks/>
          </p:cNvCxnSpPr>
          <p:nvPr/>
        </p:nvCxnSpPr>
        <p:spPr>
          <a:xfrm flipH="1" flipV="1">
            <a:off x="14598160" y="21981666"/>
            <a:ext cx="814808" cy="253804"/>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E20E71E1-6A6B-4917-A457-C4C03A09098C}"/>
              </a:ext>
            </a:extLst>
          </p:cNvPr>
          <p:cNvSpPr txBox="1"/>
          <p:nvPr/>
        </p:nvSpPr>
        <p:spPr>
          <a:xfrm rot="17549617">
            <a:off x="15991448" y="24711456"/>
            <a:ext cx="1820392" cy="584775"/>
          </a:xfrm>
          <a:prstGeom prst="rect">
            <a:avLst/>
          </a:prstGeom>
          <a:noFill/>
        </p:spPr>
        <p:txBody>
          <a:bodyPr wrap="square" rtlCol="0">
            <a:spAutoFit/>
          </a:bodyPr>
          <a:lstStyle/>
          <a:p>
            <a:r>
              <a:rPr lang="en-US" sz="3200" dirty="0">
                <a:highlight>
                  <a:srgbClr val="FFFFFF"/>
                </a:highlight>
              </a:rPr>
              <a:t>1958</a:t>
            </a:r>
            <a:endParaRPr lang="en-US" sz="1600" dirty="0">
              <a:highlight>
                <a:srgbClr val="FFFFFF"/>
              </a:highlight>
            </a:endParaRPr>
          </a:p>
        </p:txBody>
      </p:sp>
      <p:sp>
        <p:nvSpPr>
          <p:cNvPr id="68" name="TextBox 67">
            <a:extLst>
              <a:ext uri="{FF2B5EF4-FFF2-40B4-BE49-F238E27FC236}">
                <a16:creationId xmlns:a16="http://schemas.microsoft.com/office/drawing/2014/main" id="{38AC86AC-BD3B-4CB1-9E08-4384AF0613C6}"/>
              </a:ext>
            </a:extLst>
          </p:cNvPr>
          <p:cNvSpPr txBox="1"/>
          <p:nvPr/>
        </p:nvSpPr>
        <p:spPr>
          <a:xfrm>
            <a:off x="8590320" y="8689702"/>
            <a:ext cx="1820392" cy="584775"/>
          </a:xfrm>
          <a:prstGeom prst="rect">
            <a:avLst/>
          </a:prstGeom>
          <a:noFill/>
        </p:spPr>
        <p:txBody>
          <a:bodyPr wrap="square" rtlCol="0">
            <a:spAutoFit/>
          </a:bodyPr>
          <a:lstStyle/>
          <a:p>
            <a:r>
              <a:rPr lang="en-US" sz="3200" dirty="0">
                <a:highlight>
                  <a:srgbClr val="FFFFFF"/>
                </a:highlight>
              </a:rPr>
              <a:t>2005</a:t>
            </a:r>
            <a:endParaRPr lang="en-US" sz="1600" dirty="0">
              <a:highlight>
                <a:srgbClr val="FFFFFF"/>
              </a:highlight>
            </a:endParaRPr>
          </a:p>
        </p:txBody>
      </p:sp>
      <p:sp>
        <p:nvSpPr>
          <p:cNvPr id="69" name="TextBox 68">
            <a:extLst>
              <a:ext uri="{FF2B5EF4-FFF2-40B4-BE49-F238E27FC236}">
                <a16:creationId xmlns:a16="http://schemas.microsoft.com/office/drawing/2014/main" id="{96203E2F-D633-4DE1-97FB-A290773E57C7}"/>
              </a:ext>
            </a:extLst>
          </p:cNvPr>
          <p:cNvSpPr txBox="1"/>
          <p:nvPr/>
        </p:nvSpPr>
        <p:spPr>
          <a:xfrm rot="19945867">
            <a:off x="6917408" y="8319524"/>
            <a:ext cx="1820392" cy="584775"/>
          </a:xfrm>
          <a:prstGeom prst="rect">
            <a:avLst/>
          </a:prstGeom>
          <a:noFill/>
        </p:spPr>
        <p:txBody>
          <a:bodyPr wrap="square" rtlCol="0">
            <a:spAutoFit/>
          </a:bodyPr>
          <a:lstStyle/>
          <a:p>
            <a:r>
              <a:rPr lang="en-US" sz="3200" dirty="0">
                <a:highlight>
                  <a:srgbClr val="FFFFFF"/>
                </a:highlight>
              </a:rPr>
              <a:t>2003</a:t>
            </a:r>
            <a:endParaRPr lang="en-US" sz="1600" dirty="0">
              <a:highlight>
                <a:srgbClr val="FFFFFF"/>
              </a:highlight>
            </a:endParaRPr>
          </a:p>
        </p:txBody>
      </p:sp>
      <p:sp>
        <p:nvSpPr>
          <p:cNvPr id="73" name="TextBox 72">
            <a:extLst>
              <a:ext uri="{FF2B5EF4-FFF2-40B4-BE49-F238E27FC236}">
                <a16:creationId xmlns:a16="http://schemas.microsoft.com/office/drawing/2014/main" id="{71C63B3F-795F-426F-A51F-0E66D5BEB4E4}"/>
              </a:ext>
            </a:extLst>
          </p:cNvPr>
          <p:cNvSpPr txBox="1"/>
          <p:nvPr/>
        </p:nvSpPr>
        <p:spPr>
          <a:xfrm>
            <a:off x="4888668" y="421222"/>
            <a:ext cx="1615158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Model Sensitivity to Atmospheric Effect Equations</a:t>
            </a:r>
          </a:p>
        </p:txBody>
      </p:sp>
    </p:spTree>
    <p:extLst>
      <p:ext uri="{BB962C8B-B14F-4D97-AF65-F5344CB8AC3E}">
        <p14:creationId xmlns:p14="http://schemas.microsoft.com/office/powerpoint/2010/main" val="3846639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Chart&#10;&#10;Description automatically generated">
            <a:extLst>
              <a:ext uri="{FF2B5EF4-FFF2-40B4-BE49-F238E27FC236}">
                <a16:creationId xmlns:a16="http://schemas.microsoft.com/office/drawing/2014/main" id="{FA89DA11-C02C-4A45-9792-7E96A7A31C7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54712" y="30676414"/>
            <a:ext cx="28813432" cy="7578660"/>
          </a:xfrm>
          <a:prstGeom prst="rect">
            <a:avLst/>
          </a:prstGeom>
        </p:spPr>
      </p:pic>
      <p:pic>
        <p:nvPicPr>
          <p:cNvPr id="11" name="Picture 10" descr="Chart&#10;&#10;Description automatically generated">
            <a:extLst>
              <a:ext uri="{FF2B5EF4-FFF2-40B4-BE49-F238E27FC236}">
                <a16:creationId xmlns:a16="http://schemas.microsoft.com/office/drawing/2014/main" id="{8F6F2C6C-579C-4690-A58E-68D376E53D3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35100" y="23557190"/>
            <a:ext cx="28813432" cy="7578660"/>
          </a:xfrm>
          <a:prstGeom prst="rect">
            <a:avLst/>
          </a:prstGeom>
        </p:spPr>
      </p:pic>
      <p:pic>
        <p:nvPicPr>
          <p:cNvPr id="9" name="Picture 8" descr="Chart, histogram&#10;&#10;Description automatically generated">
            <a:extLst>
              <a:ext uri="{FF2B5EF4-FFF2-40B4-BE49-F238E27FC236}">
                <a16:creationId xmlns:a16="http://schemas.microsoft.com/office/drawing/2014/main" id="{3B67A401-5A35-4B6F-A67F-B0F617363A5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77632" y="16448066"/>
            <a:ext cx="28813432" cy="7578660"/>
          </a:xfrm>
          <a:prstGeom prst="rect">
            <a:avLst/>
          </a:prstGeom>
        </p:spPr>
      </p:pic>
      <p:pic>
        <p:nvPicPr>
          <p:cNvPr id="7" name="Picture 6" descr="Chart, histogram&#10;&#10;Description automatically generated">
            <a:extLst>
              <a:ext uri="{FF2B5EF4-FFF2-40B4-BE49-F238E27FC236}">
                <a16:creationId xmlns:a16="http://schemas.microsoft.com/office/drawing/2014/main" id="{46D4AFC9-D513-4327-B225-7E5791A4DED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15488" y="9328842"/>
            <a:ext cx="28813432" cy="7578660"/>
          </a:xfrm>
          <a:prstGeom prst="rect">
            <a:avLst/>
          </a:prstGeom>
        </p:spPr>
      </p:pic>
      <p:sp>
        <p:nvSpPr>
          <p:cNvPr id="19" name="TextBox 18">
            <a:extLst>
              <a:ext uri="{FF2B5EF4-FFF2-40B4-BE49-F238E27FC236}">
                <a16:creationId xmlns:a16="http://schemas.microsoft.com/office/drawing/2014/main" id="{4900B923-F305-4DFC-BE85-7213F98F6619}"/>
              </a:ext>
            </a:extLst>
          </p:cNvPr>
          <p:cNvSpPr txBox="1"/>
          <p:nvPr/>
        </p:nvSpPr>
        <p:spPr>
          <a:xfrm>
            <a:off x="15290968" y="10331366"/>
            <a:ext cx="3628456" cy="1446550"/>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Drag </a:t>
            </a:r>
          </a:p>
          <a:p>
            <a:pPr algn="ctr"/>
            <a:r>
              <a:rPr lang="en-US" sz="4400" b="1" dirty="0">
                <a:highlight>
                  <a:srgbClr val="FFFFFF"/>
                </a:highlight>
                <a:latin typeface="Arial" panose="020B0604020202020204" pitchFamily="34" charset="0"/>
                <a:cs typeface="Arial" panose="020B0604020202020204" pitchFamily="34" charset="0"/>
              </a:rPr>
              <a:t>Coeff. </a:t>
            </a:r>
          </a:p>
        </p:txBody>
      </p:sp>
      <p:sp>
        <p:nvSpPr>
          <p:cNvPr id="20" name="TextBox 19">
            <a:extLst>
              <a:ext uri="{FF2B5EF4-FFF2-40B4-BE49-F238E27FC236}">
                <a16:creationId xmlns:a16="http://schemas.microsoft.com/office/drawing/2014/main" id="{6521118E-5CA3-46B6-9715-D8B9ABA06EA3}"/>
              </a:ext>
            </a:extLst>
          </p:cNvPr>
          <p:cNvSpPr txBox="1"/>
          <p:nvPr/>
        </p:nvSpPr>
        <p:spPr>
          <a:xfrm>
            <a:off x="15458068" y="17366260"/>
            <a:ext cx="3628456" cy="1446550"/>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Heat of Ablation</a:t>
            </a:r>
          </a:p>
        </p:txBody>
      </p:sp>
      <p:sp>
        <p:nvSpPr>
          <p:cNvPr id="21" name="TextBox 20">
            <a:extLst>
              <a:ext uri="{FF2B5EF4-FFF2-40B4-BE49-F238E27FC236}">
                <a16:creationId xmlns:a16="http://schemas.microsoft.com/office/drawing/2014/main" id="{4D3942A3-F4AE-44A5-ABEA-662F43D6FFCE}"/>
              </a:ext>
            </a:extLst>
          </p:cNvPr>
          <p:cNvSpPr txBox="1"/>
          <p:nvPr/>
        </p:nvSpPr>
        <p:spPr>
          <a:xfrm>
            <a:off x="14564120" y="24146374"/>
            <a:ext cx="3628456" cy="1446550"/>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Heat </a:t>
            </a:r>
          </a:p>
          <a:p>
            <a:pPr algn="ctr"/>
            <a:r>
              <a:rPr lang="en-US" sz="4400" b="1" dirty="0">
                <a:highlight>
                  <a:srgbClr val="FFFFFF"/>
                </a:highlight>
                <a:latin typeface="Arial" panose="020B0604020202020204" pitchFamily="34" charset="0"/>
                <a:cs typeface="Arial" panose="020B0604020202020204" pitchFamily="34" charset="0"/>
              </a:rPr>
              <a:t>Coeff. </a:t>
            </a:r>
          </a:p>
        </p:txBody>
      </p:sp>
      <p:sp>
        <p:nvSpPr>
          <p:cNvPr id="22" name="TextBox 21">
            <a:extLst>
              <a:ext uri="{FF2B5EF4-FFF2-40B4-BE49-F238E27FC236}">
                <a16:creationId xmlns:a16="http://schemas.microsoft.com/office/drawing/2014/main" id="{E277C64D-766D-49FD-8711-A8DF278D658E}"/>
              </a:ext>
            </a:extLst>
          </p:cNvPr>
          <p:cNvSpPr txBox="1"/>
          <p:nvPr/>
        </p:nvSpPr>
        <p:spPr>
          <a:xfrm>
            <a:off x="14952384" y="31769854"/>
            <a:ext cx="3628456" cy="1446550"/>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Lift </a:t>
            </a:r>
          </a:p>
          <a:p>
            <a:pPr algn="ctr"/>
            <a:r>
              <a:rPr lang="en-US" sz="4400" b="1" dirty="0">
                <a:highlight>
                  <a:srgbClr val="FFFFFF"/>
                </a:highlight>
                <a:latin typeface="Arial" panose="020B0604020202020204" pitchFamily="34" charset="0"/>
                <a:cs typeface="Arial" panose="020B0604020202020204" pitchFamily="34" charset="0"/>
              </a:rPr>
              <a:t>Coeff.</a:t>
            </a:r>
          </a:p>
        </p:txBody>
      </p:sp>
      <p:pic>
        <p:nvPicPr>
          <p:cNvPr id="24" name="Picture 23" descr="Chart, histogram&#10;&#10;Description automatically generated">
            <a:extLst>
              <a:ext uri="{FF2B5EF4-FFF2-40B4-BE49-F238E27FC236}">
                <a16:creationId xmlns:a16="http://schemas.microsoft.com/office/drawing/2014/main" id="{5BAD7494-428E-4AF2-B3B6-58B07C5BDCD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43788" y="1978548"/>
            <a:ext cx="28695176" cy="7819816"/>
          </a:xfrm>
          <a:prstGeom prst="rect">
            <a:avLst/>
          </a:prstGeom>
        </p:spPr>
      </p:pic>
      <p:sp>
        <p:nvSpPr>
          <p:cNvPr id="25" name="TextBox 24">
            <a:extLst>
              <a:ext uri="{FF2B5EF4-FFF2-40B4-BE49-F238E27FC236}">
                <a16:creationId xmlns:a16="http://schemas.microsoft.com/office/drawing/2014/main" id="{37DE5E8E-CC6A-430F-B51B-DAAEA5EEBC40}"/>
              </a:ext>
            </a:extLst>
          </p:cNvPr>
          <p:cNvSpPr txBox="1"/>
          <p:nvPr/>
        </p:nvSpPr>
        <p:spPr>
          <a:xfrm>
            <a:off x="15288848" y="2872372"/>
            <a:ext cx="3628456" cy="1446550"/>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Shape Factor</a:t>
            </a:r>
          </a:p>
        </p:txBody>
      </p:sp>
    </p:spTree>
    <p:extLst>
      <p:ext uri="{BB962C8B-B14F-4D97-AF65-F5344CB8AC3E}">
        <p14:creationId xmlns:p14="http://schemas.microsoft.com/office/powerpoint/2010/main" val="2294650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Chart&#10;&#10;Description automatically generated">
            <a:extLst>
              <a:ext uri="{FF2B5EF4-FFF2-40B4-BE49-F238E27FC236}">
                <a16:creationId xmlns:a16="http://schemas.microsoft.com/office/drawing/2014/main" id="{19F6C6B3-B899-4C97-85B2-CC050C06D9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532" y="32449160"/>
            <a:ext cx="31089600" cy="8973464"/>
          </a:xfrm>
          <a:prstGeom prst="rect">
            <a:avLst/>
          </a:prstGeom>
        </p:spPr>
      </p:pic>
      <p:pic>
        <p:nvPicPr>
          <p:cNvPr id="13" name="Picture 12" descr="Chart&#10;&#10;Description automatically generated">
            <a:extLst>
              <a:ext uri="{FF2B5EF4-FFF2-40B4-BE49-F238E27FC236}">
                <a16:creationId xmlns:a16="http://schemas.microsoft.com/office/drawing/2014/main" id="{FA89DA11-C02C-4A45-9792-7E96A7A31C7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532" y="32427572"/>
            <a:ext cx="31089600" cy="8973464"/>
          </a:xfrm>
          <a:prstGeom prst="rect">
            <a:avLst/>
          </a:prstGeom>
        </p:spPr>
      </p:pic>
      <p:pic>
        <p:nvPicPr>
          <p:cNvPr id="11" name="Picture 10" descr="Chart&#10;&#10;Description automatically generated">
            <a:extLst>
              <a:ext uri="{FF2B5EF4-FFF2-40B4-BE49-F238E27FC236}">
                <a16:creationId xmlns:a16="http://schemas.microsoft.com/office/drawing/2014/main" id="{8F6F2C6C-579C-4690-A58E-68D376E53D3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24047288"/>
            <a:ext cx="31089600" cy="8973464"/>
          </a:xfrm>
          <a:prstGeom prst="rect">
            <a:avLst/>
          </a:prstGeom>
        </p:spPr>
      </p:pic>
      <p:pic>
        <p:nvPicPr>
          <p:cNvPr id="9" name="Picture 8" descr="Chart, histogram&#10;&#10;Description automatically generated">
            <a:extLst>
              <a:ext uri="{FF2B5EF4-FFF2-40B4-BE49-F238E27FC236}">
                <a16:creationId xmlns:a16="http://schemas.microsoft.com/office/drawing/2014/main" id="{3B67A401-5A35-4B6F-A67F-B0F617363A5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5672596"/>
            <a:ext cx="31089600" cy="8973464"/>
          </a:xfrm>
          <a:prstGeom prst="rect">
            <a:avLst/>
          </a:prstGeom>
        </p:spPr>
      </p:pic>
      <p:pic>
        <p:nvPicPr>
          <p:cNvPr id="7" name="Picture 6" descr="Chart, histogram&#10;&#10;Description automatically generated">
            <a:extLst>
              <a:ext uri="{FF2B5EF4-FFF2-40B4-BE49-F238E27FC236}">
                <a16:creationId xmlns:a16="http://schemas.microsoft.com/office/drawing/2014/main" id="{46D4AFC9-D513-4327-B225-7E5791A4DED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532" y="7334836"/>
            <a:ext cx="31089600" cy="8973464"/>
          </a:xfrm>
          <a:prstGeom prst="rect">
            <a:avLst/>
          </a:prstGeom>
        </p:spPr>
      </p:pic>
      <p:sp>
        <p:nvSpPr>
          <p:cNvPr id="22" name="TextBox 21">
            <a:extLst>
              <a:ext uri="{FF2B5EF4-FFF2-40B4-BE49-F238E27FC236}">
                <a16:creationId xmlns:a16="http://schemas.microsoft.com/office/drawing/2014/main" id="{E277C64D-766D-49FD-8711-A8DF278D658E}"/>
              </a:ext>
            </a:extLst>
          </p:cNvPr>
          <p:cNvSpPr txBox="1"/>
          <p:nvPr/>
        </p:nvSpPr>
        <p:spPr>
          <a:xfrm rot="16200000">
            <a:off x="-1325210" y="36348104"/>
            <a:ext cx="6300605"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E. Lift Coefficient</a:t>
            </a:r>
          </a:p>
        </p:txBody>
      </p:sp>
      <p:pic>
        <p:nvPicPr>
          <p:cNvPr id="24" name="Picture 23" descr="Chart, histogram&#10;&#10;Description automatically generated">
            <a:extLst>
              <a:ext uri="{FF2B5EF4-FFF2-40B4-BE49-F238E27FC236}">
                <a16:creationId xmlns:a16="http://schemas.microsoft.com/office/drawing/2014/main" id="{5BAD7494-428E-4AF2-B3B6-58B07C5BDCDB}"/>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8138" y="-1082380"/>
            <a:ext cx="30962004" cy="8973464"/>
          </a:xfrm>
          <a:prstGeom prst="rect">
            <a:avLst/>
          </a:prstGeom>
        </p:spPr>
      </p:pic>
      <p:sp>
        <p:nvSpPr>
          <p:cNvPr id="14" name="TextBox 13">
            <a:extLst>
              <a:ext uri="{FF2B5EF4-FFF2-40B4-BE49-F238E27FC236}">
                <a16:creationId xmlns:a16="http://schemas.microsoft.com/office/drawing/2014/main" id="{BF8A64E9-A8FE-4C56-BE94-A891E77DB5C7}"/>
              </a:ext>
            </a:extLst>
          </p:cNvPr>
          <p:cNvSpPr txBox="1"/>
          <p:nvPr/>
        </p:nvSpPr>
        <p:spPr>
          <a:xfrm rot="19587108">
            <a:off x="15084344" y="21127718"/>
            <a:ext cx="2017952" cy="646331"/>
          </a:xfrm>
          <a:prstGeom prst="rect">
            <a:avLst/>
          </a:prstGeom>
          <a:noFill/>
        </p:spPr>
        <p:txBody>
          <a:bodyPr wrap="square" rtlCol="0">
            <a:spAutoFit/>
          </a:bodyPr>
          <a:lstStyle/>
          <a:p>
            <a:r>
              <a:rPr lang="en-US" sz="3600" dirty="0">
                <a:highlight>
                  <a:srgbClr val="FFFFFF"/>
                </a:highlight>
              </a:rPr>
              <a:t>1.89e6</a:t>
            </a:r>
            <a:endParaRPr lang="en-US" dirty="0">
              <a:highlight>
                <a:srgbClr val="FFFFFF"/>
              </a:highlight>
            </a:endParaRPr>
          </a:p>
        </p:txBody>
      </p:sp>
      <p:sp>
        <p:nvSpPr>
          <p:cNvPr id="15" name="TextBox 14">
            <a:extLst>
              <a:ext uri="{FF2B5EF4-FFF2-40B4-BE49-F238E27FC236}">
                <a16:creationId xmlns:a16="http://schemas.microsoft.com/office/drawing/2014/main" id="{F13F760F-EBBB-4455-B1B2-49F230EC3D95}"/>
              </a:ext>
            </a:extLst>
          </p:cNvPr>
          <p:cNvSpPr txBox="1"/>
          <p:nvPr/>
        </p:nvSpPr>
        <p:spPr>
          <a:xfrm rot="18156089">
            <a:off x="17341876" y="22093298"/>
            <a:ext cx="2017952" cy="646331"/>
          </a:xfrm>
          <a:prstGeom prst="rect">
            <a:avLst/>
          </a:prstGeom>
          <a:noFill/>
        </p:spPr>
        <p:txBody>
          <a:bodyPr wrap="square" rtlCol="0">
            <a:spAutoFit/>
          </a:bodyPr>
          <a:lstStyle/>
          <a:p>
            <a:r>
              <a:rPr lang="en-US" sz="3600" dirty="0">
                <a:highlight>
                  <a:srgbClr val="FFFFFF"/>
                </a:highlight>
              </a:rPr>
              <a:t>8.01e6</a:t>
            </a:r>
            <a:endParaRPr lang="en-US" dirty="0">
              <a:highlight>
                <a:srgbClr val="FFFFFF"/>
              </a:highlight>
            </a:endParaRPr>
          </a:p>
        </p:txBody>
      </p:sp>
      <p:sp>
        <p:nvSpPr>
          <p:cNvPr id="16" name="TextBox 15">
            <a:extLst>
              <a:ext uri="{FF2B5EF4-FFF2-40B4-BE49-F238E27FC236}">
                <a16:creationId xmlns:a16="http://schemas.microsoft.com/office/drawing/2014/main" id="{04FFF023-141C-4D16-B3DC-2D22543ABED5}"/>
              </a:ext>
            </a:extLst>
          </p:cNvPr>
          <p:cNvSpPr txBox="1"/>
          <p:nvPr/>
        </p:nvSpPr>
        <p:spPr>
          <a:xfrm rot="18840915">
            <a:off x="16102584" y="21758342"/>
            <a:ext cx="2017952" cy="646331"/>
          </a:xfrm>
          <a:prstGeom prst="rect">
            <a:avLst/>
          </a:prstGeom>
          <a:noFill/>
        </p:spPr>
        <p:txBody>
          <a:bodyPr wrap="square" rtlCol="0">
            <a:spAutoFit/>
          </a:bodyPr>
          <a:lstStyle/>
          <a:p>
            <a:pPr algn="ctr"/>
            <a:r>
              <a:rPr lang="en-US" sz="3600" dirty="0">
                <a:highlight>
                  <a:srgbClr val="FFFFFF"/>
                </a:highlight>
              </a:rPr>
              <a:t>5e6</a:t>
            </a:r>
            <a:endParaRPr lang="en-US" dirty="0">
              <a:highlight>
                <a:srgbClr val="FFFFFF"/>
              </a:highlight>
            </a:endParaRPr>
          </a:p>
        </p:txBody>
      </p:sp>
      <p:sp>
        <p:nvSpPr>
          <p:cNvPr id="17" name="TextBox 16">
            <a:extLst>
              <a:ext uri="{FF2B5EF4-FFF2-40B4-BE49-F238E27FC236}">
                <a16:creationId xmlns:a16="http://schemas.microsoft.com/office/drawing/2014/main" id="{71EBD8C6-2EE3-45F2-B57C-562F13530793}"/>
              </a:ext>
            </a:extLst>
          </p:cNvPr>
          <p:cNvSpPr txBox="1"/>
          <p:nvPr/>
        </p:nvSpPr>
        <p:spPr>
          <a:xfrm rot="17939242">
            <a:off x="17641152" y="30333594"/>
            <a:ext cx="2017952" cy="646331"/>
          </a:xfrm>
          <a:prstGeom prst="rect">
            <a:avLst/>
          </a:prstGeom>
          <a:noFill/>
        </p:spPr>
        <p:txBody>
          <a:bodyPr wrap="square" rtlCol="0">
            <a:spAutoFit/>
          </a:bodyPr>
          <a:lstStyle/>
          <a:p>
            <a:r>
              <a:rPr lang="en-US" sz="3600" dirty="0">
                <a:highlight>
                  <a:srgbClr val="FFFFFF"/>
                </a:highlight>
              </a:rPr>
              <a:t>0.01</a:t>
            </a:r>
            <a:endParaRPr lang="en-US" dirty="0">
              <a:highlight>
                <a:srgbClr val="FFFFFF"/>
              </a:highlight>
            </a:endParaRPr>
          </a:p>
        </p:txBody>
      </p:sp>
      <p:sp>
        <p:nvSpPr>
          <p:cNvPr id="18" name="TextBox 17">
            <a:extLst>
              <a:ext uri="{FF2B5EF4-FFF2-40B4-BE49-F238E27FC236}">
                <a16:creationId xmlns:a16="http://schemas.microsoft.com/office/drawing/2014/main" id="{298FF52C-482A-4558-8172-04A0E22D174F}"/>
              </a:ext>
            </a:extLst>
          </p:cNvPr>
          <p:cNvSpPr txBox="1"/>
          <p:nvPr/>
        </p:nvSpPr>
        <p:spPr>
          <a:xfrm rot="19959402">
            <a:off x="15417992" y="26252750"/>
            <a:ext cx="2017952" cy="646331"/>
          </a:xfrm>
          <a:prstGeom prst="rect">
            <a:avLst/>
          </a:prstGeom>
          <a:noFill/>
        </p:spPr>
        <p:txBody>
          <a:bodyPr wrap="square" rtlCol="0">
            <a:spAutoFit/>
          </a:bodyPr>
          <a:lstStyle/>
          <a:p>
            <a:pPr algn="ctr"/>
            <a:r>
              <a:rPr lang="en-US" sz="3600" dirty="0">
                <a:highlight>
                  <a:srgbClr val="FFFFFF"/>
                </a:highlight>
              </a:rPr>
              <a:t>0.6</a:t>
            </a:r>
            <a:endParaRPr lang="en-US" dirty="0">
              <a:highlight>
                <a:srgbClr val="FFFFFF"/>
              </a:highlight>
            </a:endParaRPr>
          </a:p>
        </p:txBody>
      </p:sp>
      <p:sp>
        <p:nvSpPr>
          <p:cNvPr id="20" name="TextBox 19">
            <a:extLst>
              <a:ext uri="{FF2B5EF4-FFF2-40B4-BE49-F238E27FC236}">
                <a16:creationId xmlns:a16="http://schemas.microsoft.com/office/drawing/2014/main" id="{988DDE24-6854-4120-A497-8244454ACE39}"/>
              </a:ext>
            </a:extLst>
          </p:cNvPr>
          <p:cNvSpPr txBox="1"/>
          <p:nvPr/>
        </p:nvSpPr>
        <p:spPr>
          <a:xfrm rot="19567180">
            <a:off x="15392976" y="28421008"/>
            <a:ext cx="2017952" cy="646331"/>
          </a:xfrm>
          <a:prstGeom prst="rect">
            <a:avLst/>
          </a:prstGeom>
          <a:noFill/>
        </p:spPr>
        <p:txBody>
          <a:bodyPr wrap="square" rtlCol="0">
            <a:spAutoFit/>
          </a:bodyPr>
          <a:lstStyle/>
          <a:p>
            <a:pPr algn="ctr"/>
            <a:r>
              <a:rPr lang="en-US" sz="3600" dirty="0">
                <a:highlight>
                  <a:srgbClr val="FFFFFF"/>
                </a:highlight>
              </a:rPr>
              <a:t>0.1</a:t>
            </a:r>
            <a:endParaRPr lang="en-US" dirty="0">
              <a:highlight>
                <a:srgbClr val="FFFFFF"/>
              </a:highlight>
            </a:endParaRPr>
          </a:p>
        </p:txBody>
      </p:sp>
      <p:sp>
        <p:nvSpPr>
          <p:cNvPr id="21" name="TextBox 20">
            <a:extLst>
              <a:ext uri="{FF2B5EF4-FFF2-40B4-BE49-F238E27FC236}">
                <a16:creationId xmlns:a16="http://schemas.microsoft.com/office/drawing/2014/main" id="{253504D2-D789-4D81-A15B-460F08F54C56}"/>
              </a:ext>
            </a:extLst>
          </p:cNvPr>
          <p:cNvSpPr txBox="1"/>
          <p:nvPr/>
        </p:nvSpPr>
        <p:spPr>
          <a:xfrm rot="18797508">
            <a:off x="16526000" y="29728728"/>
            <a:ext cx="2017952" cy="646331"/>
          </a:xfrm>
          <a:prstGeom prst="rect">
            <a:avLst/>
          </a:prstGeom>
          <a:noFill/>
        </p:spPr>
        <p:txBody>
          <a:bodyPr wrap="square" rtlCol="0">
            <a:spAutoFit/>
          </a:bodyPr>
          <a:lstStyle/>
          <a:p>
            <a:pPr algn="ctr"/>
            <a:r>
              <a:rPr lang="en-US" sz="3600" dirty="0">
                <a:highlight>
                  <a:srgbClr val="FFFFFF"/>
                </a:highlight>
              </a:rPr>
              <a:t>0.02</a:t>
            </a:r>
            <a:endParaRPr lang="en-US" dirty="0">
              <a:highlight>
                <a:srgbClr val="FFFFFF"/>
              </a:highlight>
            </a:endParaRPr>
          </a:p>
        </p:txBody>
      </p:sp>
      <p:sp>
        <p:nvSpPr>
          <p:cNvPr id="23" name="TextBox 22">
            <a:extLst>
              <a:ext uri="{FF2B5EF4-FFF2-40B4-BE49-F238E27FC236}">
                <a16:creationId xmlns:a16="http://schemas.microsoft.com/office/drawing/2014/main" id="{0009F865-D109-4742-AF83-723731D731EF}"/>
              </a:ext>
            </a:extLst>
          </p:cNvPr>
          <p:cNvSpPr txBox="1"/>
          <p:nvPr/>
        </p:nvSpPr>
        <p:spPr>
          <a:xfrm rot="16200000">
            <a:off x="-873103" y="11368314"/>
            <a:ext cx="539639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B. Drag Coefficient</a:t>
            </a:r>
          </a:p>
        </p:txBody>
      </p:sp>
      <p:sp>
        <p:nvSpPr>
          <p:cNvPr id="26" name="TextBox 25">
            <a:extLst>
              <a:ext uri="{FF2B5EF4-FFF2-40B4-BE49-F238E27FC236}">
                <a16:creationId xmlns:a16="http://schemas.microsoft.com/office/drawing/2014/main" id="{55F342E5-3E4F-4675-9CF2-AABEF15B4F35}"/>
              </a:ext>
            </a:extLst>
          </p:cNvPr>
          <p:cNvSpPr txBox="1"/>
          <p:nvPr/>
        </p:nvSpPr>
        <p:spPr>
          <a:xfrm rot="16200000">
            <a:off x="-412680" y="2781236"/>
            <a:ext cx="4814097"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A. Shape Factor</a:t>
            </a:r>
          </a:p>
        </p:txBody>
      </p:sp>
      <p:sp>
        <p:nvSpPr>
          <p:cNvPr id="27" name="TextBox 26">
            <a:extLst>
              <a:ext uri="{FF2B5EF4-FFF2-40B4-BE49-F238E27FC236}">
                <a16:creationId xmlns:a16="http://schemas.microsoft.com/office/drawing/2014/main" id="{BBFFB77B-9AE8-46DB-A6FC-2302F745937D}"/>
              </a:ext>
            </a:extLst>
          </p:cNvPr>
          <p:cNvSpPr txBox="1"/>
          <p:nvPr/>
        </p:nvSpPr>
        <p:spPr>
          <a:xfrm rot="16200000">
            <a:off x="-873103" y="19732080"/>
            <a:ext cx="539639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C. Heat of Ablation</a:t>
            </a:r>
          </a:p>
        </p:txBody>
      </p:sp>
      <p:sp>
        <p:nvSpPr>
          <p:cNvPr id="28" name="TextBox 27">
            <a:extLst>
              <a:ext uri="{FF2B5EF4-FFF2-40B4-BE49-F238E27FC236}">
                <a16:creationId xmlns:a16="http://schemas.microsoft.com/office/drawing/2014/main" id="{75DCB01F-02E1-4947-98D2-E58D64E6308D}"/>
              </a:ext>
            </a:extLst>
          </p:cNvPr>
          <p:cNvSpPr txBox="1"/>
          <p:nvPr/>
        </p:nvSpPr>
        <p:spPr>
          <a:xfrm rot="16200000">
            <a:off x="-1463354" y="27825179"/>
            <a:ext cx="6585887"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D. Heat Transfer Coeff. </a:t>
            </a:r>
          </a:p>
        </p:txBody>
      </p:sp>
      <p:sp>
        <p:nvSpPr>
          <p:cNvPr id="29" name="TextBox 28">
            <a:extLst>
              <a:ext uri="{FF2B5EF4-FFF2-40B4-BE49-F238E27FC236}">
                <a16:creationId xmlns:a16="http://schemas.microsoft.com/office/drawing/2014/main" id="{B60B230B-6F29-4B00-989B-14EDEA3D630C}"/>
              </a:ext>
            </a:extLst>
          </p:cNvPr>
          <p:cNvSpPr txBox="1"/>
          <p:nvPr/>
        </p:nvSpPr>
        <p:spPr>
          <a:xfrm rot="17239222">
            <a:off x="17475941" y="13463215"/>
            <a:ext cx="2017952" cy="646331"/>
          </a:xfrm>
          <a:prstGeom prst="rect">
            <a:avLst/>
          </a:prstGeom>
          <a:noFill/>
        </p:spPr>
        <p:txBody>
          <a:bodyPr wrap="square" rtlCol="0">
            <a:spAutoFit/>
          </a:bodyPr>
          <a:lstStyle/>
          <a:p>
            <a:r>
              <a:rPr lang="en-US" sz="3600" dirty="0">
                <a:highlight>
                  <a:srgbClr val="FFFFFF"/>
                </a:highlight>
              </a:rPr>
              <a:t>2.0</a:t>
            </a:r>
            <a:endParaRPr lang="en-US" dirty="0">
              <a:highlight>
                <a:srgbClr val="FFFFFF"/>
              </a:highlight>
            </a:endParaRPr>
          </a:p>
        </p:txBody>
      </p:sp>
      <p:sp>
        <p:nvSpPr>
          <p:cNvPr id="30" name="TextBox 29">
            <a:extLst>
              <a:ext uri="{FF2B5EF4-FFF2-40B4-BE49-F238E27FC236}">
                <a16:creationId xmlns:a16="http://schemas.microsoft.com/office/drawing/2014/main" id="{80C0C106-BFF3-497C-8944-EB6A0947D983}"/>
              </a:ext>
            </a:extLst>
          </p:cNvPr>
          <p:cNvSpPr txBox="1"/>
          <p:nvPr/>
        </p:nvSpPr>
        <p:spPr>
          <a:xfrm rot="18668031">
            <a:off x="16257879" y="13213157"/>
            <a:ext cx="2017952" cy="646331"/>
          </a:xfrm>
          <a:prstGeom prst="rect">
            <a:avLst/>
          </a:prstGeom>
          <a:noFill/>
        </p:spPr>
        <p:txBody>
          <a:bodyPr wrap="square" rtlCol="0">
            <a:spAutoFit/>
          </a:bodyPr>
          <a:lstStyle/>
          <a:p>
            <a:r>
              <a:rPr lang="en-US" sz="3600" dirty="0">
                <a:highlight>
                  <a:srgbClr val="FFFFFF"/>
                </a:highlight>
              </a:rPr>
              <a:t>0.47</a:t>
            </a:r>
            <a:endParaRPr lang="en-US" dirty="0">
              <a:highlight>
                <a:srgbClr val="FFFFFF"/>
              </a:highlight>
            </a:endParaRPr>
          </a:p>
        </p:txBody>
      </p:sp>
      <p:sp>
        <p:nvSpPr>
          <p:cNvPr id="31" name="TextBox 30">
            <a:extLst>
              <a:ext uri="{FF2B5EF4-FFF2-40B4-BE49-F238E27FC236}">
                <a16:creationId xmlns:a16="http://schemas.microsoft.com/office/drawing/2014/main" id="{FCB77D98-D11C-436C-8ACA-A7C73790D263}"/>
              </a:ext>
            </a:extLst>
          </p:cNvPr>
          <p:cNvSpPr txBox="1"/>
          <p:nvPr/>
        </p:nvSpPr>
        <p:spPr>
          <a:xfrm rot="19469586">
            <a:off x="6717434" y="12717856"/>
            <a:ext cx="2017952" cy="646331"/>
          </a:xfrm>
          <a:prstGeom prst="rect">
            <a:avLst/>
          </a:prstGeom>
          <a:noFill/>
        </p:spPr>
        <p:txBody>
          <a:bodyPr wrap="square" rtlCol="0">
            <a:spAutoFit/>
          </a:bodyPr>
          <a:lstStyle/>
          <a:p>
            <a:r>
              <a:rPr lang="en-US" sz="3600" dirty="0">
                <a:highlight>
                  <a:srgbClr val="FFFFFF"/>
                </a:highlight>
              </a:rPr>
              <a:t>2.0</a:t>
            </a:r>
            <a:endParaRPr lang="en-US" dirty="0">
              <a:highlight>
                <a:srgbClr val="FFFFFF"/>
              </a:highlight>
            </a:endParaRPr>
          </a:p>
        </p:txBody>
      </p:sp>
      <p:sp>
        <p:nvSpPr>
          <p:cNvPr id="33" name="TextBox 32">
            <a:extLst>
              <a:ext uri="{FF2B5EF4-FFF2-40B4-BE49-F238E27FC236}">
                <a16:creationId xmlns:a16="http://schemas.microsoft.com/office/drawing/2014/main" id="{7BF786C9-E218-4A25-99FA-C93CBC1AF760}"/>
              </a:ext>
            </a:extLst>
          </p:cNvPr>
          <p:cNvSpPr txBox="1"/>
          <p:nvPr/>
        </p:nvSpPr>
        <p:spPr>
          <a:xfrm rot="18668031">
            <a:off x="7441934" y="13798524"/>
            <a:ext cx="2017952" cy="646331"/>
          </a:xfrm>
          <a:prstGeom prst="rect">
            <a:avLst/>
          </a:prstGeom>
          <a:noFill/>
        </p:spPr>
        <p:txBody>
          <a:bodyPr wrap="square" rtlCol="0">
            <a:spAutoFit/>
          </a:bodyPr>
          <a:lstStyle/>
          <a:p>
            <a:r>
              <a:rPr lang="en-US" sz="3600" dirty="0">
                <a:highlight>
                  <a:srgbClr val="FFFFFF"/>
                </a:highlight>
              </a:rPr>
              <a:t>0.47</a:t>
            </a:r>
            <a:endParaRPr lang="en-US" dirty="0">
              <a:highlight>
                <a:srgbClr val="FFFFFF"/>
              </a:highlight>
            </a:endParaRPr>
          </a:p>
        </p:txBody>
      </p:sp>
      <p:sp>
        <p:nvSpPr>
          <p:cNvPr id="34" name="TextBox 33">
            <a:extLst>
              <a:ext uri="{FF2B5EF4-FFF2-40B4-BE49-F238E27FC236}">
                <a16:creationId xmlns:a16="http://schemas.microsoft.com/office/drawing/2014/main" id="{4757BA01-F59E-435A-995B-5335C7424E0B}"/>
              </a:ext>
            </a:extLst>
          </p:cNvPr>
          <p:cNvSpPr txBox="1"/>
          <p:nvPr/>
        </p:nvSpPr>
        <p:spPr>
          <a:xfrm rot="19959402">
            <a:off x="5913854" y="29794439"/>
            <a:ext cx="2017952" cy="646331"/>
          </a:xfrm>
          <a:prstGeom prst="rect">
            <a:avLst/>
          </a:prstGeom>
          <a:noFill/>
        </p:spPr>
        <p:txBody>
          <a:bodyPr wrap="square" rtlCol="0">
            <a:spAutoFit/>
          </a:bodyPr>
          <a:lstStyle/>
          <a:p>
            <a:pPr algn="ctr"/>
            <a:r>
              <a:rPr lang="en-US" sz="3600" dirty="0">
                <a:highlight>
                  <a:srgbClr val="FFFFFF"/>
                </a:highlight>
              </a:rPr>
              <a:t>0.6</a:t>
            </a:r>
            <a:endParaRPr lang="en-US" dirty="0">
              <a:highlight>
                <a:srgbClr val="FFFFFF"/>
              </a:highlight>
            </a:endParaRPr>
          </a:p>
        </p:txBody>
      </p:sp>
      <p:sp>
        <p:nvSpPr>
          <p:cNvPr id="35" name="TextBox 34">
            <a:extLst>
              <a:ext uri="{FF2B5EF4-FFF2-40B4-BE49-F238E27FC236}">
                <a16:creationId xmlns:a16="http://schemas.microsoft.com/office/drawing/2014/main" id="{333F2C17-6413-4AF5-AF09-3CF0A1F9BC3A}"/>
              </a:ext>
            </a:extLst>
          </p:cNvPr>
          <p:cNvSpPr txBox="1"/>
          <p:nvPr/>
        </p:nvSpPr>
        <p:spPr>
          <a:xfrm rot="19567180">
            <a:off x="6909002" y="30520439"/>
            <a:ext cx="2017952" cy="646331"/>
          </a:xfrm>
          <a:prstGeom prst="rect">
            <a:avLst/>
          </a:prstGeom>
          <a:noFill/>
        </p:spPr>
        <p:txBody>
          <a:bodyPr wrap="square" rtlCol="0">
            <a:spAutoFit/>
          </a:bodyPr>
          <a:lstStyle/>
          <a:p>
            <a:pPr algn="ctr"/>
            <a:r>
              <a:rPr lang="en-US" sz="3600" dirty="0">
                <a:highlight>
                  <a:srgbClr val="FFFFFF"/>
                </a:highlight>
              </a:rPr>
              <a:t>0.1</a:t>
            </a:r>
            <a:endParaRPr lang="en-US" dirty="0">
              <a:highlight>
                <a:srgbClr val="FFFFFF"/>
              </a:highlight>
            </a:endParaRPr>
          </a:p>
        </p:txBody>
      </p:sp>
      <p:sp>
        <p:nvSpPr>
          <p:cNvPr id="36" name="TextBox 35">
            <a:extLst>
              <a:ext uri="{FF2B5EF4-FFF2-40B4-BE49-F238E27FC236}">
                <a16:creationId xmlns:a16="http://schemas.microsoft.com/office/drawing/2014/main" id="{204C55B7-B164-4DE1-A895-A277D90960DF}"/>
              </a:ext>
            </a:extLst>
          </p:cNvPr>
          <p:cNvSpPr txBox="1"/>
          <p:nvPr/>
        </p:nvSpPr>
        <p:spPr>
          <a:xfrm rot="17939242">
            <a:off x="8238555" y="30373231"/>
            <a:ext cx="2017952" cy="646331"/>
          </a:xfrm>
          <a:prstGeom prst="rect">
            <a:avLst/>
          </a:prstGeom>
          <a:noFill/>
        </p:spPr>
        <p:txBody>
          <a:bodyPr wrap="square" rtlCol="0">
            <a:spAutoFit/>
          </a:bodyPr>
          <a:lstStyle/>
          <a:p>
            <a:r>
              <a:rPr lang="en-US" sz="3600" dirty="0">
                <a:highlight>
                  <a:srgbClr val="FFFFFF"/>
                </a:highlight>
              </a:rPr>
              <a:t>0.01</a:t>
            </a:r>
            <a:endParaRPr lang="en-US" dirty="0">
              <a:highlight>
                <a:srgbClr val="FFFFFF"/>
              </a:highlight>
            </a:endParaRPr>
          </a:p>
        </p:txBody>
      </p:sp>
      <p:sp>
        <p:nvSpPr>
          <p:cNvPr id="37" name="TextBox 36">
            <a:extLst>
              <a:ext uri="{FF2B5EF4-FFF2-40B4-BE49-F238E27FC236}">
                <a16:creationId xmlns:a16="http://schemas.microsoft.com/office/drawing/2014/main" id="{7EE84893-2090-4BBC-BD1E-295921070029}"/>
              </a:ext>
            </a:extLst>
          </p:cNvPr>
          <p:cNvSpPr txBox="1"/>
          <p:nvPr/>
        </p:nvSpPr>
        <p:spPr>
          <a:xfrm rot="18800735">
            <a:off x="7321262" y="21962293"/>
            <a:ext cx="2017952" cy="646331"/>
          </a:xfrm>
          <a:prstGeom prst="rect">
            <a:avLst/>
          </a:prstGeom>
          <a:noFill/>
        </p:spPr>
        <p:txBody>
          <a:bodyPr wrap="square" rtlCol="0">
            <a:spAutoFit/>
          </a:bodyPr>
          <a:lstStyle/>
          <a:p>
            <a:r>
              <a:rPr lang="en-US" sz="3600" dirty="0">
                <a:highlight>
                  <a:srgbClr val="FFFFFF"/>
                </a:highlight>
              </a:rPr>
              <a:t>1.89e6</a:t>
            </a:r>
            <a:endParaRPr lang="en-US" dirty="0">
              <a:highlight>
                <a:srgbClr val="FFFFFF"/>
              </a:highlight>
            </a:endParaRPr>
          </a:p>
        </p:txBody>
      </p:sp>
      <p:sp>
        <p:nvSpPr>
          <p:cNvPr id="38" name="TextBox 37">
            <a:extLst>
              <a:ext uri="{FF2B5EF4-FFF2-40B4-BE49-F238E27FC236}">
                <a16:creationId xmlns:a16="http://schemas.microsoft.com/office/drawing/2014/main" id="{8E0CA172-F5DA-475F-BB23-9FF7249F27A2}"/>
              </a:ext>
            </a:extLst>
          </p:cNvPr>
          <p:cNvSpPr txBox="1"/>
          <p:nvPr/>
        </p:nvSpPr>
        <p:spPr>
          <a:xfrm rot="18156089">
            <a:off x="8193335" y="22081021"/>
            <a:ext cx="2017952" cy="646331"/>
          </a:xfrm>
          <a:prstGeom prst="rect">
            <a:avLst/>
          </a:prstGeom>
          <a:noFill/>
        </p:spPr>
        <p:txBody>
          <a:bodyPr wrap="square" rtlCol="0">
            <a:spAutoFit/>
          </a:bodyPr>
          <a:lstStyle/>
          <a:p>
            <a:r>
              <a:rPr lang="en-US" sz="3600" dirty="0">
                <a:highlight>
                  <a:srgbClr val="FFFFFF"/>
                </a:highlight>
              </a:rPr>
              <a:t>8.01e6</a:t>
            </a:r>
            <a:endParaRPr lang="en-US" dirty="0">
              <a:highlight>
                <a:srgbClr val="FFFFFF"/>
              </a:highlight>
            </a:endParaRPr>
          </a:p>
        </p:txBody>
      </p:sp>
      <p:sp>
        <p:nvSpPr>
          <p:cNvPr id="39" name="TextBox 38">
            <a:extLst>
              <a:ext uri="{FF2B5EF4-FFF2-40B4-BE49-F238E27FC236}">
                <a16:creationId xmlns:a16="http://schemas.microsoft.com/office/drawing/2014/main" id="{D1143D3C-8EFC-4A51-8A90-ED50F01CC6A1}"/>
              </a:ext>
            </a:extLst>
          </p:cNvPr>
          <p:cNvSpPr txBox="1"/>
          <p:nvPr/>
        </p:nvSpPr>
        <p:spPr>
          <a:xfrm rot="20656585">
            <a:off x="6270805" y="2640051"/>
            <a:ext cx="2017952" cy="646331"/>
          </a:xfrm>
          <a:prstGeom prst="rect">
            <a:avLst/>
          </a:prstGeom>
          <a:noFill/>
        </p:spPr>
        <p:txBody>
          <a:bodyPr wrap="square" rtlCol="0">
            <a:spAutoFit/>
          </a:bodyPr>
          <a:lstStyle/>
          <a:p>
            <a:r>
              <a:rPr lang="en-US" sz="3600" dirty="0">
                <a:highlight>
                  <a:srgbClr val="FFFFFF"/>
                </a:highlight>
              </a:rPr>
              <a:t>1995</a:t>
            </a:r>
            <a:endParaRPr lang="en-US" dirty="0">
              <a:highlight>
                <a:srgbClr val="FFFFFF"/>
              </a:highlight>
            </a:endParaRPr>
          </a:p>
        </p:txBody>
      </p:sp>
      <p:sp>
        <p:nvSpPr>
          <p:cNvPr id="40" name="TextBox 39">
            <a:extLst>
              <a:ext uri="{FF2B5EF4-FFF2-40B4-BE49-F238E27FC236}">
                <a16:creationId xmlns:a16="http://schemas.microsoft.com/office/drawing/2014/main" id="{E2437D5E-A06C-4EB9-946D-E58D7EF8EFE6}"/>
              </a:ext>
            </a:extLst>
          </p:cNvPr>
          <p:cNvSpPr txBox="1"/>
          <p:nvPr/>
        </p:nvSpPr>
        <p:spPr>
          <a:xfrm rot="20302821">
            <a:off x="15656958" y="2213073"/>
            <a:ext cx="2017952" cy="646331"/>
          </a:xfrm>
          <a:prstGeom prst="rect">
            <a:avLst/>
          </a:prstGeom>
          <a:noFill/>
        </p:spPr>
        <p:txBody>
          <a:bodyPr wrap="square" rtlCol="0">
            <a:spAutoFit/>
          </a:bodyPr>
          <a:lstStyle/>
          <a:p>
            <a:r>
              <a:rPr lang="en-US" sz="3600" dirty="0">
                <a:highlight>
                  <a:srgbClr val="FFFFFF"/>
                </a:highlight>
              </a:rPr>
              <a:t>1995</a:t>
            </a:r>
            <a:endParaRPr lang="en-US" dirty="0">
              <a:highlight>
                <a:srgbClr val="FFFFFF"/>
              </a:highlight>
            </a:endParaRPr>
          </a:p>
        </p:txBody>
      </p:sp>
      <p:sp>
        <p:nvSpPr>
          <p:cNvPr id="41" name="TextBox 40">
            <a:extLst>
              <a:ext uri="{FF2B5EF4-FFF2-40B4-BE49-F238E27FC236}">
                <a16:creationId xmlns:a16="http://schemas.microsoft.com/office/drawing/2014/main" id="{28B9B4D0-B3A6-41DC-AF5B-BA999D610484}"/>
              </a:ext>
            </a:extLst>
          </p:cNvPr>
          <p:cNvSpPr txBox="1"/>
          <p:nvPr/>
        </p:nvSpPr>
        <p:spPr>
          <a:xfrm rot="18962854">
            <a:off x="8814076" y="5525129"/>
            <a:ext cx="2017952" cy="646331"/>
          </a:xfrm>
          <a:prstGeom prst="rect">
            <a:avLst/>
          </a:prstGeom>
          <a:noFill/>
        </p:spPr>
        <p:txBody>
          <a:bodyPr wrap="square" rtlCol="0">
            <a:spAutoFit/>
          </a:bodyPr>
          <a:lstStyle/>
          <a:p>
            <a:r>
              <a:rPr lang="en-US" sz="3600" dirty="0">
                <a:highlight>
                  <a:srgbClr val="FFFFFF"/>
                </a:highlight>
              </a:rPr>
              <a:t>1.21</a:t>
            </a:r>
            <a:endParaRPr lang="en-US" dirty="0">
              <a:highlight>
                <a:srgbClr val="FFFFFF"/>
              </a:highlight>
            </a:endParaRPr>
          </a:p>
        </p:txBody>
      </p:sp>
      <p:sp>
        <p:nvSpPr>
          <p:cNvPr id="42" name="TextBox 41">
            <a:extLst>
              <a:ext uri="{FF2B5EF4-FFF2-40B4-BE49-F238E27FC236}">
                <a16:creationId xmlns:a16="http://schemas.microsoft.com/office/drawing/2014/main" id="{A5234103-8701-406C-90FA-E8C2FC2F55A6}"/>
              </a:ext>
            </a:extLst>
          </p:cNvPr>
          <p:cNvSpPr txBox="1"/>
          <p:nvPr/>
        </p:nvSpPr>
        <p:spPr>
          <a:xfrm rot="19654900">
            <a:off x="17825738" y="5582383"/>
            <a:ext cx="2017952" cy="646331"/>
          </a:xfrm>
          <a:prstGeom prst="rect">
            <a:avLst/>
          </a:prstGeom>
          <a:noFill/>
        </p:spPr>
        <p:txBody>
          <a:bodyPr wrap="square" rtlCol="0">
            <a:spAutoFit/>
          </a:bodyPr>
          <a:lstStyle/>
          <a:p>
            <a:r>
              <a:rPr lang="en-US" sz="3600" dirty="0">
                <a:highlight>
                  <a:srgbClr val="FFFFFF"/>
                </a:highlight>
              </a:rPr>
              <a:t>1.21</a:t>
            </a:r>
            <a:endParaRPr lang="en-US" dirty="0">
              <a:highlight>
                <a:srgbClr val="FFFFFF"/>
              </a:highlight>
            </a:endParaRPr>
          </a:p>
        </p:txBody>
      </p:sp>
      <p:sp>
        <p:nvSpPr>
          <p:cNvPr id="43" name="TextBox 42">
            <a:extLst>
              <a:ext uri="{FF2B5EF4-FFF2-40B4-BE49-F238E27FC236}">
                <a16:creationId xmlns:a16="http://schemas.microsoft.com/office/drawing/2014/main" id="{2ED19EB1-07CE-4E6B-AA76-402161EC2629}"/>
              </a:ext>
            </a:extLst>
          </p:cNvPr>
          <p:cNvSpPr txBox="1"/>
          <p:nvPr/>
        </p:nvSpPr>
        <p:spPr>
          <a:xfrm rot="20120417">
            <a:off x="16974748" y="4772506"/>
            <a:ext cx="2017952" cy="646331"/>
          </a:xfrm>
          <a:prstGeom prst="rect">
            <a:avLst/>
          </a:prstGeom>
          <a:noFill/>
        </p:spPr>
        <p:txBody>
          <a:bodyPr wrap="square" rtlCol="0">
            <a:spAutoFit/>
          </a:bodyPr>
          <a:lstStyle/>
          <a:p>
            <a:r>
              <a:rPr lang="en-US" sz="3600" dirty="0">
                <a:highlight>
                  <a:srgbClr val="FFFFFF"/>
                </a:highlight>
              </a:rPr>
              <a:t>4.28</a:t>
            </a:r>
            <a:endParaRPr lang="en-US" dirty="0">
              <a:highlight>
                <a:srgbClr val="FFFFFF"/>
              </a:highlight>
            </a:endParaRPr>
          </a:p>
        </p:txBody>
      </p:sp>
      <p:sp>
        <p:nvSpPr>
          <p:cNvPr id="44" name="TextBox 43">
            <a:extLst>
              <a:ext uri="{FF2B5EF4-FFF2-40B4-BE49-F238E27FC236}">
                <a16:creationId xmlns:a16="http://schemas.microsoft.com/office/drawing/2014/main" id="{D08CD614-1309-487D-ADB5-BBFC77AED787}"/>
              </a:ext>
            </a:extLst>
          </p:cNvPr>
          <p:cNvSpPr txBox="1"/>
          <p:nvPr/>
        </p:nvSpPr>
        <p:spPr>
          <a:xfrm rot="20120417">
            <a:off x="7726482" y="5118283"/>
            <a:ext cx="2017952" cy="646331"/>
          </a:xfrm>
          <a:prstGeom prst="rect">
            <a:avLst/>
          </a:prstGeom>
          <a:noFill/>
        </p:spPr>
        <p:txBody>
          <a:bodyPr wrap="square" rtlCol="0">
            <a:spAutoFit/>
          </a:bodyPr>
          <a:lstStyle/>
          <a:p>
            <a:r>
              <a:rPr lang="en-US" sz="3600" dirty="0">
                <a:highlight>
                  <a:srgbClr val="FFFFFF"/>
                </a:highlight>
              </a:rPr>
              <a:t>4.28</a:t>
            </a:r>
            <a:endParaRPr lang="en-US" dirty="0">
              <a:highlight>
                <a:srgbClr val="FFFFFF"/>
              </a:highlight>
            </a:endParaRPr>
          </a:p>
        </p:txBody>
      </p:sp>
      <p:sp>
        <p:nvSpPr>
          <p:cNvPr id="46" name="TextBox 45">
            <a:extLst>
              <a:ext uri="{FF2B5EF4-FFF2-40B4-BE49-F238E27FC236}">
                <a16:creationId xmlns:a16="http://schemas.microsoft.com/office/drawing/2014/main" id="{75205B2A-0415-47B7-9609-28FCE5CC43C0}"/>
              </a:ext>
            </a:extLst>
          </p:cNvPr>
          <p:cNvSpPr txBox="1"/>
          <p:nvPr/>
        </p:nvSpPr>
        <p:spPr>
          <a:xfrm rot="16200000">
            <a:off x="-1325210" y="36369692"/>
            <a:ext cx="6300605"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E. Lift Coefficient</a:t>
            </a:r>
          </a:p>
        </p:txBody>
      </p:sp>
    </p:spTree>
    <p:extLst>
      <p:ext uri="{BB962C8B-B14F-4D97-AF65-F5344CB8AC3E}">
        <p14:creationId xmlns:p14="http://schemas.microsoft.com/office/powerpoint/2010/main" val="196553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2050" descr="Chart&#10;&#10;Description automatically generated with low confidence">
            <a:extLst>
              <a:ext uri="{FF2B5EF4-FFF2-40B4-BE49-F238E27FC236}">
                <a16:creationId xmlns:a16="http://schemas.microsoft.com/office/drawing/2014/main" id="{A459CCF2-2736-4810-94AF-CBB57EF8786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tretch>
            <a:fillRect/>
          </a:stretch>
        </p:blipFill>
        <p:spPr>
          <a:xfrm>
            <a:off x="717878" y="2565188"/>
            <a:ext cx="11747188" cy="17853600"/>
          </a:xfrm>
          <a:prstGeom prst="rect">
            <a:avLst/>
          </a:prstGeom>
        </p:spPr>
      </p:pic>
      <p:pic>
        <p:nvPicPr>
          <p:cNvPr id="30" name="Picture 29" descr="Diagram&#10;&#10;Description automatically generated">
            <a:extLst>
              <a:ext uri="{FF2B5EF4-FFF2-40B4-BE49-F238E27FC236}">
                <a16:creationId xmlns:a16="http://schemas.microsoft.com/office/drawing/2014/main" id="{D59A9AE7-95FC-48C2-A6D0-5EE39D6A47F7}"/>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rcRect/>
          <a:stretch/>
        </p:blipFill>
        <p:spPr>
          <a:xfrm>
            <a:off x="10843640" y="2565192"/>
            <a:ext cx="11385480" cy="17853600"/>
          </a:xfrm>
          <a:prstGeom prst="rect">
            <a:avLst/>
          </a:prstGeom>
        </p:spPr>
      </p:pic>
      <p:sp>
        <p:nvSpPr>
          <p:cNvPr id="36" name="Oval 35">
            <a:extLst>
              <a:ext uri="{FF2B5EF4-FFF2-40B4-BE49-F238E27FC236}">
                <a16:creationId xmlns:a16="http://schemas.microsoft.com/office/drawing/2014/main" id="{AC64AF32-5BFE-404F-B553-A97D4E962326}"/>
              </a:ext>
            </a:extLst>
          </p:cNvPr>
          <p:cNvSpPr/>
          <p:nvPr/>
        </p:nvSpPr>
        <p:spPr>
          <a:xfrm>
            <a:off x="7745002" y="14102546"/>
            <a:ext cx="182876" cy="212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37" name="Oval 36">
            <a:extLst>
              <a:ext uri="{FF2B5EF4-FFF2-40B4-BE49-F238E27FC236}">
                <a16:creationId xmlns:a16="http://schemas.microsoft.com/office/drawing/2014/main" id="{6424B4FA-AEA4-458B-84A3-3A2B163E4FF4}"/>
              </a:ext>
            </a:extLst>
          </p:cNvPr>
          <p:cNvSpPr/>
          <p:nvPr/>
        </p:nvSpPr>
        <p:spPr>
          <a:xfrm>
            <a:off x="9441446" y="15833370"/>
            <a:ext cx="182876" cy="212004"/>
          </a:xfrm>
          <a:prstGeom prst="ellipse">
            <a:avLst/>
          </a:prstGeom>
          <a:solidFill>
            <a:srgbClr val="006CAF"/>
          </a:solidFill>
          <a:ln>
            <a:solidFill>
              <a:srgbClr val="006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38" name="Oval 37">
            <a:extLst>
              <a:ext uri="{FF2B5EF4-FFF2-40B4-BE49-F238E27FC236}">
                <a16:creationId xmlns:a16="http://schemas.microsoft.com/office/drawing/2014/main" id="{A595E6C3-6C57-4C15-A05B-3A406EB13334}"/>
              </a:ext>
            </a:extLst>
          </p:cNvPr>
          <p:cNvSpPr/>
          <p:nvPr/>
        </p:nvSpPr>
        <p:spPr>
          <a:xfrm>
            <a:off x="7219002" y="17602582"/>
            <a:ext cx="182876" cy="212004"/>
          </a:xfrm>
          <a:prstGeom prst="ellipse">
            <a:avLst/>
          </a:prstGeom>
          <a:solidFill>
            <a:srgbClr val="D25200"/>
          </a:solidFill>
          <a:ln>
            <a:solidFill>
              <a:srgbClr val="D2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39" name="Oval 38">
            <a:extLst>
              <a:ext uri="{FF2B5EF4-FFF2-40B4-BE49-F238E27FC236}">
                <a16:creationId xmlns:a16="http://schemas.microsoft.com/office/drawing/2014/main" id="{EDF35A0C-1D9A-44E9-91C8-72CC605C986C}"/>
              </a:ext>
            </a:extLst>
          </p:cNvPr>
          <p:cNvSpPr/>
          <p:nvPr/>
        </p:nvSpPr>
        <p:spPr>
          <a:xfrm>
            <a:off x="13717086" y="14033534"/>
            <a:ext cx="182876" cy="212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40" name="Oval 39">
            <a:extLst>
              <a:ext uri="{FF2B5EF4-FFF2-40B4-BE49-F238E27FC236}">
                <a16:creationId xmlns:a16="http://schemas.microsoft.com/office/drawing/2014/main" id="{88B038F1-9927-4D8F-92CD-D87E8EF95978}"/>
              </a:ext>
            </a:extLst>
          </p:cNvPr>
          <p:cNvSpPr/>
          <p:nvPr/>
        </p:nvSpPr>
        <p:spPr>
          <a:xfrm>
            <a:off x="13245738" y="15852122"/>
            <a:ext cx="182876" cy="212004"/>
          </a:xfrm>
          <a:prstGeom prst="ellipse">
            <a:avLst/>
          </a:prstGeom>
          <a:solidFill>
            <a:srgbClr val="006CAF"/>
          </a:solidFill>
          <a:ln>
            <a:solidFill>
              <a:srgbClr val="006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41" name="Oval 40">
            <a:extLst>
              <a:ext uri="{FF2B5EF4-FFF2-40B4-BE49-F238E27FC236}">
                <a16:creationId xmlns:a16="http://schemas.microsoft.com/office/drawing/2014/main" id="{8CC01980-20C3-4F78-ACFE-F0EA2507FDB7}"/>
              </a:ext>
            </a:extLst>
          </p:cNvPr>
          <p:cNvSpPr/>
          <p:nvPr/>
        </p:nvSpPr>
        <p:spPr>
          <a:xfrm>
            <a:off x="12550942" y="17626150"/>
            <a:ext cx="182876" cy="212004"/>
          </a:xfrm>
          <a:prstGeom prst="ellipse">
            <a:avLst/>
          </a:prstGeom>
          <a:solidFill>
            <a:srgbClr val="D25200"/>
          </a:solidFill>
          <a:ln>
            <a:solidFill>
              <a:srgbClr val="D2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pic>
        <p:nvPicPr>
          <p:cNvPr id="2053" name="Picture 2052" descr="Chart&#10;&#10;Description automatically generated">
            <a:extLst>
              <a:ext uri="{FF2B5EF4-FFF2-40B4-BE49-F238E27FC236}">
                <a16:creationId xmlns:a16="http://schemas.microsoft.com/office/drawing/2014/main" id="{9A04F2FC-F078-47DD-8921-5D3565F74FD9}"/>
              </a:ext>
            </a:extLst>
          </p:cNvPr>
          <p:cNvPicPr>
            <a:picLocks noChangeAspect="1"/>
          </p:cNvPicPr>
          <p:nvPr/>
        </p:nvPicPr>
        <p:blipFill rotWithShape="1">
          <a:blip r:embed="rId7" cstate="hqprint">
            <a:extLst>
              <a:ext uri="{BEBA8EAE-BF5A-486C-A8C5-ECC9F3942E4B}">
                <a14:imgProps xmlns:a14="http://schemas.microsoft.com/office/drawing/2010/main">
                  <a14:imgLayer r:embed="rId8">
                    <a14:imgEffect>
                      <a14:sharpenSoften amount="25000"/>
                    </a14:imgEffect>
                  </a14:imgLayer>
                </a14:imgProps>
              </a:ext>
              <a:ext uri="{28A0092B-C50C-407E-A947-70E740481C1C}">
                <a14:useLocalDpi xmlns:a14="http://schemas.microsoft.com/office/drawing/2010/main"/>
              </a:ext>
            </a:extLst>
          </a:blip>
          <a:srcRect/>
          <a:stretch/>
        </p:blipFill>
        <p:spPr>
          <a:xfrm>
            <a:off x="20602164" y="2588652"/>
            <a:ext cx="9546288" cy="17826392"/>
          </a:xfrm>
          <a:prstGeom prst="rect">
            <a:avLst/>
          </a:prstGeom>
        </p:spPr>
      </p:pic>
      <p:sp>
        <p:nvSpPr>
          <p:cNvPr id="42" name="Oval 41">
            <a:extLst>
              <a:ext uri="{FF2B5EF4-FFF2-40B4-BE49-F238E27FC236}">
                <a16:creationId xmlns:a16="http://schemas.microsoft.com/office/drawing/2014/main" id="{C07852CD-941A-4501-9637-792E5B4641E0}"/>
              </a:ext>
            </a:extLst>
          </p:cNvPr>
          <p:cNvSpPr/>
          <p:nvPr/>
        </p:nvSpPr>
        <p:spPr>
          <a:xfrm>
            <a:off x="22899610" y="14074406"/>
            <a:ext cx="182876" cy="21200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44" name="Oval 43">
            <a:extLst>
              <a:ext uri="{FF2B5EF4-FFF2-40B4-BE49-F238E27FC236}">
                <a16:creationId xmlns:a16="http://schemas.microsoft.com/office/drawing/2014/main" id="{4284B3AA-C49B-470B-8D6C-C209CA21FBEB}"/>
              </a:ext>
            </a:extLst>
          </p:cNvPr>
          <p:cNvSpPr/>
          <p:nvPr/>
        </p:nvSpPr>
        <p:spPr>
          <a:xfrm>
            <a:off x="21407230" y="17602578"/>
            <a:ext cx="182876" cy="212004"/>
          </a:xfrm>
          <a:prstGeom prst="ellipse">
            <a:avLst/>
          </a:prstGeom>
          <a:solidFill>
            <a:srgbClr val="D25200"/>
          </a:solidFill>
          <a:ln>
            <a:solidFill>
              <a:srgbClr val="D2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43" name="Oval 42">
            <a:extLst>
              <a:ext uri="{FF2B5EF4-FFF2-40B4-BE49-F238E27FC236}">
                <a16:creationId xmlns:a16="http://schemas.microsoft.com/office/drawing/2014/main" id="{24FF1769-9C62-4106-B0D1-C13D013DD5E8}"/>
              </a:ext>
            </a:extLst>
          </p:cNvPr>
          <p:cNvSpPr/>
          <p:nvPr/>
        </p:nvSpPr>
        <p:spPr>
          <a:xfrm>
            <a:off x="21799022" y="15846994"/>
            <a:ext cx="182876" cy="212004"/>
          </a:xfrm>
          <a:prstGeom prst="ellipse">
            <a:avLst/>
          </a:prstGeom>
          <a:solidFill>
            <a:srgbClr val="006CAF"/>
          </a:solidFill>
          <a:ln>
            <a:solidFill>
              <a:srgbClr val="006C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14" name="TextBox 13">
            <a:extLst>
              <a:ext uri="{FF2B5EF4-FFF2-40B4-BE49-F238E27FC236}">
                <a16:creationId xmlns:a16="http://schemas.microsoft.com/office/drawing/2014/main" id="{2DEDDA04-D3DF-4F77-B7D7-FC0060E87C48}"/>
              </a:ext>
            </a:extLst>
          </p:cNvPr>
          <p:cNvSpPr txBox="1"/>
          <p:nvPr/>
        </p:nvSpPr>
        <p:spPr>
          <a:xfrm>
            <a:off x="2962859" y="2639070"/>
            <a:ext cx="5635800" cy="707886"/>
          </a:xfrm>
          <a:prstGeom prst="rect">
            <a:avLst/>
          </a:prstGeom>
          <a:noFill/>
        </p:spPr>
        <p:txBody>
          <a:bodyPr wrap="square" rtlCol="0">
            <a:spAutoFit/>
          </a:bodyPr>
          <a:lstStyle/>
          <a:p>
            <a:pPr algn="ctr" defTabSz="578872"/>
            <a:r>
              <a:rPr lang="en-US" sz="4000" b="1" dirty="0">
                <a:highlight>
                  <a:srgbClr val="FFFFFF"/>
                </a:highlight>
                <a:latin typeface="Arial" panose="020B0604020202020204" pitchFamily="34" charset="0"/>
                <a:cs typeface="Arial" panose="020B0604020202020204" pitchFamily="34" charset="0"/>
              </a:rPr>
              <a:t>Venus</a:t>
            </a:r>
          </a:p>
        </p:txBody>
      </p:sp>
      <p:sp>
        <p:nvSpPr>
          <p:cNvPr id="15" name="TextBox 14">
            <a:extLst>
              <a:ext uri="{FF2B5EF4-FFF2-40B4-BE49-F238E27FC236}">
                <a16:creationId xmlns:a16="http://schemas.microsoft.com/office/drawing/2014/main" id="{3B9D302A-F52D-44D1-BC9A-F65E7E36388B}"/>
              </a:ext>
            </a:extLst>
          </p:cNvPr>
          <p:cNvSpPr txBox="1"/>
          <p:nvPr/>
        </p:nvSpPr>
        <p:spPr>
          <a:xfrm>
            <a:off x="12774778" y="2639070"/>
            <a:ext cx="5635800" cy="707886"/>
          </a:xfrm>
          <a:prstGeom prst="rect">
            <a:avLst/>
          </a:prstGeom>
          <a:noFill/>
        </p:spPr>
        <p:txBody>
          <a:bodyPr wrap="square" rtlCol="0">
            <a:spAutoFit/>
          </a:bodyPr>
          <a:lstStyle/>
          <a:p>
            <a:pPr algn="ctr" defTabSz="578872"/>
            <a:r>
              <a:rPr lang="en-US" sz="4000" b="1" dirty="0">
                <a:highlight>
                  <a:srgbClr val="FFFFFF"/>
                </a:highlight>
                <a:latin typeface="Arial" panose="020B0604020202020204" pitchFamily="34" charset="0"/>
                <a:cs typeface="Arial" panose="020B0604020202020204" pitchFamily="34" charset="0"/>
              </a:rPr>
              <a:t>Earth</a:t>
            </a:r>
          </a:p>
        </p:txBody>
      </p:sp>
      <p:sp>
        <p:nvSpPr>
          <p:cNvPr id="16" name="TextBox 15">
            <a:extLst>
              <a:ext uri="{FF2B5EF4-FFF2-40B4-BE49-F238E27FC236}">
                <a16:creationId xmlns:a16="http://schemas.microsoft.com/office/drawing/2014/main" id="{D2F1681C-60F5-4284-BA39-6515768DBB0F}"/>
              </a:ext>
            </a:extLst>
          </p:cNvPr>
          <p:cNvSpPr txBox="1"/>
          <p:nvPr/>
        </p:nvSpPr>
        <p:spPr>
          <a:xfrm>
            <a:off x="22593065" y="2639070"/>
            <a:ext cx="5635800" cy="707886"/>
          </a:xfrm>
          <a:prstGeom prst="rect">
            <a:avLst/>
          </a:prstGeom>
          <a:noFill/>
        </p:spPr>
        <p:txBody>
          <a:bodyPr wrap="square" rtlCol="0">
            <a:spAutoFit/>
          </a:bodyPr>
          <a:lstStyle/>
          <a:p>
            <a:pPr algn="ctr" defTabSz="578872"/>
            <a:r>
              <a:rPr lang="en-US" sz="4000" b="1" dirty="0">
                <a:highlight>
                  <a:srgbClr val="FFFFFF"/>
                </a:highlight>
                <a:latin typeface="Arial" panose="020B0604020202020204" pitchFamily="34" charset="0"/>
                <a:cs typeface="Arial" panose="020B0604020202020204" pitchFamily="34" charset="0"/>
              </a:rPr>
              <a:t>Mars</a:t>
            </a:r>
          </a:p>
        </p:txBody>
      </p:sp>
      <p:sp>
        <p:nvSpPr>
          <p:cNvPr id="17" name="TextBox 16">
            <a:extLst>
              <a:ext uri="{FF2B5EF4-FFF2-40B4-BE49-F238E27FC236}">
                <a16:creationId xmlns:a16="http://schemas.microsoft.com/office/drawing/2014/main" id="{B8B6300A-F6DE-4E4B-8817-2A6954894DE1}"/>
              </a:ext>
            </a:extLst>
          </p:cNvPr>
          <p:cNvSpPr txBox="1"/>
          <p:nvPr/>
        </p:nvSpPr>
        <p:spPr>
          <a:xfrm rot="16200000">
            <a:off x="-2055791" y="8754905"/>
            <a:ext cx="5635800" cy="707886"/>
          </a:xfrm>
          <a:prstGeom prst="rect">
            <a:avLst/>
          </a:prstGeom>
          <a:noFill/>
        </p:spPr>
        <p:txBody>
          <a:bodyPr wrap="square" rtlCol="0">
            <a:spAutoFit/>
          </a:bodyPr>
          <a:lstStyle/>
          <a:p>
            <a:pPr algn="ctr" defTabSz="578872"/>
            <a:r>
              <a:rPr lang="en-US" sz="4000" b="1" dirty="0">
                <a:highlight>
                  <a:srgbClr val="FFFFFF"/>
                </a:highlight>
                <a:latin typeface="Arial" panose="020B0604020202020204" pitchFamily="34" charset="0"/>
                <a:cs typeface="Arial" panose="020B0604020202020204" pitchFamily="34" charset="0"/>
              </a:rPr>
              <a:t>Altitude (km)</a:t>
            </a:r>
          </a:p>
        </p:txBody>
      </p:sp>
    </p:spTree>
    <p:extLst>
      <p:ext uri="{BB962C8B-B14F-4D97-AF65-F5344CB8AC3E}">
        <p14:creationId xmlns:p14="http://schemas.microsoft.com/office/powerpoint/2010/main" val="139230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Oval 422">
            <a:extLst>
              <a:ext uri="{FF2B5EF4-FFF2-40B4-BE49-F238E27FC236}">
                <a16:creationId xmlns:a16="http://schemas.microsoft.com/office/drawing/2014/main" id="{E93EAE8E-5F2A-424A-BE13-3E6D157623B5}"/>
              </a:ext>
            </a:extLst>
          </p:cNvPr>
          <p:cNvSpPr/>
          <p:nvPr/>
        </p:nvSpPr>
        <p:spPr>
          <a:xfrm rot="10800000">
            <a:off x="16339926" y="4822284"/>
            <a:ext cx="443932" cy="438640"/>
          </a:xfrm>
          <a:prstGeom prst="ellipse">
            <a:avLst/>
          </a:prstGeom>
          <a:solidFill>
            <a:schemeClr val="bg1"/>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424" name="Partial Circle 423">
            <a:extLst>
              <a:ext uri="{FF2B5EF4-FFF2-40B4-BE49-F238E27FC236}">
                <a16:creationId xmlns:a16="http://schemas.microsoft.com/office/drawing/2014/main" id="{7520DB1C-B024-462E-AC14-28FDE71E70DF}"/>
              </a:ext>
            </a:extLst>
          </p:cNvPr>
          <p:cNvSpPr/>
          <p:nvPr/>
        </p:nvSpPr>
        <p:spPr>
          <a:xfrm flipV="1">
            <a:off x="4393334" y="11192210"/>
            <a:ext cx="22369740" cy="23351484"/>
          </a:xfrm>
          <a:prstGeom prst="pie">
            <a:avLst>
              <a:gd name="adj1" fmla="val 0"/>
              <a:gd name="adj2" fmla="val 10827857"/>
            </a:avLst>
          </a:prstGeom>
          <a:solidFill>
            <a:srgbClr val="E7E7E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92" dirty="0">
              <a:solidFill>
                <a:schemeClr val="tx1"/>
              </a:solidFill>
            </a:endParaRPr>
          </a:p>
        </p:txBody>
      </p:sp>
      <p:cxnSp>
        <p:nvCxnSpPr>
          <p:cNvPr id="425" name="Straight Connector 424">
            <a:extLst>
              <a:ext uri="{FF2B5EF4-FFF2-40B4-BE49-F238E27FC236}">
                <a16:creationId xmlns:a16="http://schemas.microsoft.com/office/drawing/2014/main" id="{608BDE24-E3AD-4908-AC81-C83E15B00330}"/>
              </a:ext>
            </a:extLst>
          </p:cNvPr>
          <p:cNvCxnSpPr>
            <a:cxnSpLocks/>
          </p:cNvCxnSpPr>
          <p:nvPr/>
        </p:nvCxnSpPr>
        <p:spPr>
          <a:xfrm flipH="1">
            <a:off x="15565962" y="14249928"/>
            <a:ext cx="7566196" cy="856598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6" name="Straight Connector 425">
            <a:extLst>
              <a:ext uri="{FF2B5EF4-FFF2-40B4-BE49-F238E27FC236}">
                <a16:creationId xmlns:a16="http://schemas.microsoft.com/office/drawing/2014/main" id="{B25C7D53-839F-4C51-B94A-8C186D53EFD4}"/>
              </a:ext>
            </a:extLst>
          </p:cNvPr>
          <p:cNvCxnSpPr>
            <a:cxnSpLocks/>
          </p:cNvCxnSpPr>
          <p:nvPr/>
        </p:nvCxnSpPr>
        <p:spPr>
          <a:xfrm flipH="1">
            <a:off x="15588936" y="15471644"/>
            <a:ext cx="8678936" cy="732516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7" name="Straight Connector 426">
            <a:extLst>
              <a:ext uri="{FF2B5EF4-FFF2-40B4-BE49-F238E27FC236}">
                <a16:creationId xmlns:a16="http://schemas.microsoft.com/office/drawing/2014/main" id="{E8DDE1AA-CC21-4B4E-9611-78494E64FB48}"/>
              </a:ext>
            </a:extLst>
          </p:cNvPr>
          <p:cNvCxnSpPr>
            <a:cxnSpLocks/>
          </p:cNvCxnSpPr>
          <p:nvPr/>
        </p:nvCxnSpPr>
        <p:spPr>
          <a:xfrm flipH="1">
            <a:off x="15574506" y="19347178"/>
            <a:ext cx="9102316" cy="3468788"/>
          </a:xfrm>
          <a:prstGeom prst="line">
            <a:avLst/>
          </a:prstGeom>
          <a:ln w="9525" cap="flat" cmpd="sng" algn="ctr">
            <a:solidFill>
              <a:schemeClr val="dk1"/>
            </a:solidFill>
            <a:prstDash val="dash"/>
            <a:round/>
            <a:headEnd type="diamond" w="med" len="med"/>
            <a:tailEnd type="none" w="med" len="med"/>
          </a:ln>
        </p:spPr>
        <p:style>
          <a:lnRef idx="0">
            <a:scrgbClr r="0" g="0" b="0"/>
          </a:lnRef>
          <a:fillRef idx="0">
            <a:scrgbClr r="0" g="0" b="0"/>
          </a:fillRef>
          <a:effectRef idx="0">
            <a:scrgbClr r="0" g="0" b="0"/>
          </a:effectRef>
          <a:fontRef idx="minor">
            <a:schemeClr val="tx1"/>
          </a:fontRef>
        </p:style>
      </p:cxnSp>
      <p:cxnSp>
        <p:nvCxnSpPr>
          <p:cNvPr id="428" name="Straight Connector 427">
            <a:extLst>
              <a:ext uri="{FF2B5EF4-FFF2-40B4-BE49-F238E27FC236}">
                <a16:creationId xmlns:a16="http://schemas.microsoft.com/office/drawing/2014/main" id="{5CD422FA-F8CA-422E-9F7F-AD3C66419B9A}"/>
              </a:ext>
            </a:extLst>
          </p:cNvPr>
          <p:cNvCxnSpPr>
            <a:cxnSpLocks/>
          </p:cNvCxnSpPr>
          <p:nvPr/>
        </p:nvCxnSpPr>
        <p:spPr>
          <a:xfrm flipH="1">
            <a:off x="15555500" y="13281192"/>
            <a:ext cx="6304568" cy="9547888"/>
          </a:xfrm>
          <a:prstGeom prst="line">
            <a:avLst/>
          </a:prstGeom>
          <a:ln w="9525" cap="flat" cmpd="sng" algn="ctr">
            <a:solidFill>
              <a:schemeClr val="dk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429" name="Partial Circle 428">
            <a:extLst>
              <a:ext uri="{FF2B5EF4-FFF2-40B4-BE49-F238E27FC236}">
                <a16:creationId xmlns:a16="http://schemas.microsoft.com/office/drawing/2014/main" id="{4E028570-7180-45AB-8737-6D43E2DBB37D}"/>
              </a:ext>
            </a:extLst>
          </p:cNvPr>
          <p:cNvSpPr/>
          <p:nvPr/>
        </p:nvSpPr>
        <p:spPr>
          <a:xfrm flipV="1">
            <a:off x="6755088" y="13931610"/>
            <a:ext cx="17579424" cy="17928468"/>
          </a:xfrm>
          <a:prstGeom prst="pie">
            <a:avLst>
              <a:gd name="adj1" fmla="val 18792"/>
              <a:gd name="adj2" fmla="val 10809123"/>
            </a:avLst>
          </a:prstGeom>
          <a:solidFill>
            <a:srgbClr val="CDCD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92" dirty="0">
              <a:solidFill>
                <a:schemeClr val="tx1"/>
              </a:solidFill>
            </a:endParaRPr>
          </a:p>
        </p:txBody>
      </p:sp>
      <p:cxnSp>
        <p:nvCxnSpPr>
          <p:cNvPr id="430" name="Straight Connector 429">
            <a:extLst>
              <a:ext uri="{FF2B5EF4-FFF2-40B4-BE49-F238E27FC236}">
                <a16:creationId xmlns:a16="http://schemas.microsoft.com/office/drawing/2014/main" id="{5DF19FA8-118C-4216-BB06-F9CD588C3442}"/>
              </a:ext>
            </a:extLst>
          </p:cNvPr>
          <p:cNvCxnSpPr>
            <a:cxnSpLocks/>
          </p:cNvCxnSpPr>
          <p:nvPr/>
        </p:nvCxnSpPr>
        <p:spPr>
          <a:xfrm flipH="1">
            <a:off x="1326902" y="21343158"/>
            <a:ext cx="5661244" cy="174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1" name="Oval 430">
            <a:extLst>
              <a:ext uri="{FF2B5EF4-FFF2-40B4-BE49-F238E27FC236}">
                <a16:creationId xmlns:a16="http://schemas.microsoft.com/office/drawing/2014/main" id="{9A9FA1A4-0D12-4059-903C-13C435CA9481}"/>
              </a:ext>
            </a:extLst>
          </p:cNvPr>
          <p:cNvSpPr/>
          <p:nvPr/>
        </p:nvSpPr>
        <p:spPr>
          <a:xfrm>
            <a:off x="8942938" y="14983740"/>
            <a:ext cx="184876" cy="19428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sp>
        <p:nvSpPr>
          <p:cNvPr id="432" name="Oval 431">
            <a:extLst>
              <a:ext uri="{FF2B5EF4-FFF2-40B4-BE49-F238E27FC236}">
                <a16:creationId xmlns:a16="http://schemas.microsoft.com/office/drawing/2014/main" id="{01BFE1EE-57BB-410D-A629-92007CC31ED2}"/>
              </a:ext>
            </a:extLst>
          </p:cNvPr>
          <p:cNvSpPr/>
          <p:nvPr/>
        </p:nvSpPr>
        <p:spPr>
          <a:xfrm>
            <a:off x="9098238" y="14841556"/>
            <a:ext cx="184876" cy="19428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33" name="Chord 432">
            <a:extLst>
              <a:ext uri="{FF2B5EF4-FFF2-40B4-BE49-F238E27FC236}">
                <a16:creationId xmlns:a16="http://schemas.microsoft.com/office/drawing/2014/main" id="{9A09038E-AA94-4551-B18E-1B5020C9955D}"/>
              </a:ext>
            </a:extLst>
          </p:cNvPr>
          <p:cNvSpPr/>
          <p:nvPr/>
        </p:nvSpPr>
        <p:spPr>
          <a:xfrm rot="18165906">
            <a:off x="8312678" y="17093654"/>
            <a:ext cx="493260" cy="544196"/>
          </a:xfrm>
          <a:prstGeom prst="chord">
            <a:avLst>
              <a:gd name="adj1" fmla="val 942681"/>
              <a:gd name="adj2" fmla="val 1042128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34" name="Chord 433">
            <a:extLst>
              <a:ext uri="{FF2B5EF4-FFF2-40B4-BE49-F238E27FC236}">
                <a16:creationId xmlns:a16="http://schemas.microsoft.com/office/drawing/2014/main" id="{68AB75EA-42D1-4B6F-96D7-BE5E253EE1C1}"/>
              </a:ext>
            </a:extLst>
          </p:cNvPr>
          <p:cNvSpPr/>
          <p:nvPr/>
        </p:nvSpPr>
        <p:spPr>
          <a:xfrm rot="19201811">
            <a:off x="9588948" y="15901800"/>
            <a:ext cx="391904" cy="413928"/>
          </a:xfrm>
          <a:prstGeom prst="chord">
            <a:avLst>
              <a:gd name="adj1" fmla="val 328262"/>
              <a:gd name="adj2" fmla="val 1029095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35" name="Chord 434">
            <a:extLst>
              <a:ext uri="{FF2B5EF4-FFF2-40B4-BE49-F238E27FC236}">
                <a16:creationId xmlns:a16="http://schemas.microsoft.com/office/drawing/2014/main" id="{2876C4C5-5051-4C52-8AAD-1F6CB1EE2629}"/>
              </a:ext>
            </a:extLst>
          </p:cNvPr>
          <p:cNvSpPr/>
          <p:nvPr/>
        </p:nvSpPr>
        <p:spPr>
          <a:xfrm rot="18949618">
            <a:off x="9839100" y="15689160"/>
            <a:ext cx="391904" cy="413928"/>
          </a:xfrm>
          <a:prstGeom prst="chord">
            <a:avLst>
              <a:gd name="adj1" fmla="val 659383"/>
              <a:gd name="adj2" fmla="val 10757731"/>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sp>
        <p:nvSpPr>
          <p:cNvPr id="436" name="Chord 435">
            <a:extLst>
              <a:ext uri="{FF2B5EF4-FFF2-40B4-BE49-F238E27FC236}">
                <a16:creationId xmlns:a16="http://schemas.microsoft.com/office/drawing/2014/main" id="{563429C5-C550-4C3C-A340-CECDDD5016E0}"/>
              </a:ext>
            </a:extLst>
          </p:cNvPr>
          <p:cNvSpPr/>
          <p:nvPr/>
        </p:nvSpPr>
        <p:spPr>
          <a:xfrm rot="19739707">
            <a:off x="10963528" y="14896668"/>
            <a:ext cx="391904" cy="413928"/>
          </a:xfrm>
          <a:prstGeom prst="chord">
            <a:avLst>
              <a:gd name="adj1" fmla="val 383391"/>
              <a:gd name="adj2" fmla="val 10358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sp>
        <p:nvSpPr>
          <p:cNvPr id="437" name="Chord 436">
            <a:extLst>
              <a:ext uri="{FF2B5EF4-FFF2-40B4-BE49-F238E27FC236}">
                <a16:creationId xmlns:a16="http://schemas.microsoft.com/office/drawing/2014/main" id="{CBD69F95-7507-4599-AA96-818BD687F707}"/>
              </a:ext>
            </a:extLst>
          </p:cNvPr>
          <p:cNvSpPr/>
          <p:nvPr/>
        </p:nvSpPr>
        <p:spPr>
          <a:xfrm rot="19983296">
            <a:off x="11985600" y="14365460"/>
            <a:ext cx="391904" cy="413928"/>
          </a:xfrm>
          <a:prstGeom prst="chord">
            <a:avLst>
              <a:gd name="adj1" fmla="val 909139"/>
              <a:gd name="adj2" fmla="val 1011243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38" name="TextBox 437">
            <a:extLst>
              <a:ext uri="{FF2B5EF4-FFF2-40B4-BE49-F238E27FC236}">
                <a16:creationId xmlns:a16="http://schemas.microsoft.com/office/drawing/2014/main" id="{B4B301A5-EEFB-4B56-BB9A-BC508BD67C41}"/>
              </a:ext>
            </a:extLst>
          </p:cNvPr>
          <p:cNvSpPr txBox="1"/>
          <p:nvPr/>
        </p:nvSpPr>
        <p:spPr>
          <a:xfrm>
            <a:off x="7794788" y="19337630"/>
            <a:ext cx="412535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Complex</a:t>
            </a:r>
          </a:p>
        </p:txBody>
      </p:sp>
      <p:sp>
        <p:nvSpPr>
          <p:cNvPr id="439" name="TextBox 438">
            <a:extLst>
              <a:ext uri="{FF2B5EF4-FFF2-40B4-BE49-F238E27FC236}">
                <a16:creationId xmlns:a16="http://schemas.microsoft.com/office/drawing/2014/main" id="{454C7D56-E36F-46B4-814F-B40E85288389}"/>
              </a:ext>
            </a:extLst>
          </p:cNvPr>
          <p:cNvSpPr txBox="1"/>
          <p:nvPr/>
        </p:nvSpPr>
        <p:spPr>
          <a:xfrm>
            <a:off x="8612560" y="17585058"/>
            <a:ext cx="412535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Simple</a:t>
            </a:r>
          </a:p>
        </p:txBody>
      </p:sp>
      <p:sp>
        <p:nvSpPr>
          <p:cNvPr id="440" name="TextBox 439">
            <a:extLst>
              <a:ext uri="{FF2B5EF4-FFF2-40B4-BE49-F238E27FC236}">
                <a16:creationId xmlns:a16="http://schemas.microsoft.com/office/drawing/2014/main" id="{DF4A93DA-B324-4BEF-82B2-62B7615EF779}"/>
              </a:ext>
            </a:extLst>
          </p:cNvPr>
          <p:cNvSpPr txBox="1"/>
          <p:nvPr/>
        </p:nvSpPr>
        <p:spPr>
          <a:xfrm>
            <a:off x="9834434" y="16226240"/>
            <a:ext cx="3305572" cy="563231"/>
          </a:xfrm>
          <a:prstGeom prst="rect">
            <a:avLst/>
          </a:prstGeom>
          <a:noFill/>
        </p:spPr>
        <p:txBody>
          <a:bodyPr wrap="square" rtlCol="0">
            <a:spAutoFit/>
          </a:bodyPr>
          <a:lstStyle/>
          <a:p>
            <a:r>
              <a:rPr lang="en-US" sz="3060" i="1" dirty="0">
                <a:latin typeface="Cambria Math" panose="02040503050406030204" pitchFamily="18" charset="0"/>
                <a:ea typeface="Cambria Math" panose="02040503050406030204" pitchFamily="18" charset="0"/>
                <a:cs typeface="Times New Roman" panose="02020603050405020304" pitchFamily="18" charset="0"/>
              </a:rPr>
              <a:t>Multi-Floored*</a:t>
            </a:r>
          </a:p>
        </p:txBody>
      </p:sp>
      <p:sp>
        <p:nvSpPr>
          <p:cNvPr id="441" name="TextBox 440">
            <a:extLst>
              <a:ext uri="{FF2B5EF4-FFF2-40B4-BE49-F238E27FC236}">
                <a16:creationId xmlns:a16="http://schemas.microsoft.com/office/drawing/2014/main" id="{B667D110-FE1B-4241-8E73-AE475BDBB012}"/>
              </a:ext>
            </a:extLst>
          </p:cNvPr>
          <p:cNvSpPr txBox="1"/>
          <p:nvPr/>
        </p:nvSpPr>
        <p:spPr>
          <a:xfrm>
            <a:off x="11576738" y="14957864"/>
            <a:ext cx="1749668" cy="563231"/>
          </a:xfrm>
          <a:prstGeom prst="rect">
            <a:avLst/>
          </a:prstGeom>
          <a:noFill/>
        </p:spPr>
        <p:txBody>
          <a:bodyPr wrap="square" rtlCol="0">
            <a:spAutoFit/>
          </a:bodyPr>
          <a:lstStyle/>
          <a:p>
            <a:r>
              <a:rPr lang="en-US" sz="3060" i="1" dirty="0">
                <a:latin typeface="Cambria Math" panose="02040503050406030204" pitchFamily="18" charset="0"/>
                <a:ea typeface="Cambria Math" panose="02040503050406030204" pitchFamily="18" charset="0"/>
                <a:cs typeface="Times New Roman" panose="02020603050405020304" pitchFamily="18" charset="0"/>
              </a:rPr>
              <a:t>Field*</a:t>
            </a:r>
          </a:p>
        </p:txBody>
      </p:sp>
      <p:sp>
        <p:nvSpPr>
          <p:cNvPr id="442" name="TextBox 441">
            <a:extLst>
              <a:ext uri="{FF2B5EF4-FFF2-40B4-BE49-F238E27FC236}">
                <a16:creationId xmlns:a16="http://schemas.microsoft.com/office/drawing/2014/main" id="{6166E0E5-2A85-4847-993E-177DB12AB4C8}"/>
              </a:ext>
            </a:extLst>
          </p:cNvPr>
          <p:cNvSpPr txBox="1"/>
          <p:nvPr/>
        </p:nvSpPr>
        <p:spPr>
          <a:xfrm>
            <a:off x="3309900" y="15674128"/>
            <a:ext cx="2466824"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Ablation</a:t>
            </a:r>
          </a:p>
        </p:txBody>
      </p:sp>
      <p:sp>
        <p:nvSpPr>
          <p:cNvPr id="443" name="TextBox 442">
            <a:extLst>
              <a:ext uri="{FF2B5EF4-FFF2-40B4-BE49-F238E27FC236}">
                <a16:creationId xmlns:a16="http://schemas.microsoft.com/office/drawing/2014/main" id="{0726E695-B5BD-44A2-9A64-5C7BC58E18C2}"/>
              </a:ext>
            </a:extLst>
          </p:cNvPr>
          <p:cNvSpPr txBox="1"/>
          <p:nvPr/>
        </p:nvSpPr>
        <p:spPr>
          <a:xfrm>
            <a:off x="4533492" y="13719608"/>
            <a:ext cx="3221896"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Fragmentation</a:t>
            </a:r>
          </a:p>
        </p:txBody>
      </p:sp>
      <p:sp>
        <p:nvSpPr>
          <p:cNvPr id="444" name="TextBox 443">
            <a:extLst>
              <a:ext uri="{FF2B5EF4-FFF2-40B4-BE49-F238E27FC236}">
                <a16:creationId xmlns:a16="http://schemas.microsoft.com/office/drawing/2014/main" id="{48D58665-3899-40BC-BFA4-E040A61A63C3}"/>
              </a:ext>
            </a:extLst>
          </p:cNvPr>
          <p:cNvSpPr txBox="1"/>
          <p:nvPr/>
        </p:nvSpPr>
        <p:spPr>
          <a:xfrm>
            <a:off x="6859130" y="12156712"/>
            <a:ext cx="262805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Dispersion</a:t>
            </a:r>
          </a:p>
        </p:txBody>
      </p:sp>
      <p:sp>
        <p:nvSpPr>
          <p:cNvPr id="445" name="TextBox 444">
            <a:extLst>
              <a:ext uri="{FF2B5EF4-FFF2-40B4-BE49-F238E27FC236}">
                <a16:creationId xmlns:a16="http://schemas.microsoft.com/office/drawing/2014/main" id="{9D6B7430-B0AB-4276-9182-E2FF8E3EA3C7}"/>
              </a:ext>
            </a:extLst>
          </p:cNvPr>
          <p:cNvSpPr txBox="1"/>
          <p:nvPr/>
        </p:nvSpPr>
        <p:spPr>
          <a:xfrm>
            <a:off x="9042158" y="10912652"/>
            <a:ext cx="3191020"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Disintegration</a:t>
            </a:r>
          </a:p>
        </p:txBody>
      </p:sp>
      <p:sp>
        <p:nvSpPr>
          <p:cNvPr id="446" name="TextBox 445">
            <a:extLst>
              <a:ext uri="{FF2B5EF4-FFF2-40B4-BE49-F238E27FC236}">
                <a16:creationId xmlns:a16="http://schemas.microsoft.com/office/drawing/2014/main" id="{B5C31B98-FFF3-4DC4-A779-D49F7616C806}"/>
              </a:ext>
            </a:extLst>
          </p:cNvPr>
          <p:cNvSpPr txBox="1"/>
          <p:nvPr/>
        </p:nvSpPr>
        <p:spPr>
          <a:xfrm>
            <a:off x="12255292" y="13123908"/>
            <a:ext cx="2528856" cy="563231"/>
          </a:xfrm>
          <a:prstGeom prst="rect">
            <a:avLst/>
          </a:prstGeom>
          <a:noFill/>
        </p:spPr>
        <p:txBody>
          <a:bodyPr wrap="square" rtlCol="0">
            <a:spAutoFit/>
          </a:bodyPr>
          <a:lstStyle/>
          <a:p>
            <a:pPr algn="ctr"/>
            <a:r>
              <a:rPr lang="en-US" sz="3060" i="1" dirty="0">
                <a:latin typeface="Cambria Math" panose="02040503050406030204" pitchFamily="18" charset="0"/>
                <a:ea typeface="Cambria Math" panose="02040503050406030204" pitchFamily="18" charset="0"/>
                <a:cs typeface="Times New Roman" panose="02020603050405020304" pitchFamily="18" charset="0"/>
              </a:rPr>
              <a:t>Airburst*</a:t>
            </a:r>
          </a:p>
        </p:txBody>
      </p:sp>
      <p:cxnSp>
        <p:nvCxnSpPr>
          <p:cNvPr id="447" name="Straight Connector 446">
            <a:extLst>
              <a:ext uri="{FF2B5EF4-FFF2-40B4-BE49-F238E27FC236}">
                <a16:creationId xmlns:a16="http://schemas.microsoft.com/office/drawing/2014/main" id="{7C28FC21-815E-40C6-8BAB-5AAB9BAFCEFA}"/>
              </a:ext>
            </a:extLst>
          </p:cNvPr>
          <p:cNvCxnSpPr>
            <a:cxnSpLocks/>
          </p:cNvCxnSpPr>
          <p:nvPr/>
        </p:nvCxnSpPr>
        <p:spPr>
          <a:xfrm flipH="1">
            <a:off x="1902232" y="18656736"/>
            <a:ext cx="3166928"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8" name="Straight Connector 447">
            <a:extLst>
              <a:ext uri="{FF2B5EF4-FFF2-40B4-BE49-F238E27FC236}">
                <a16:creationId xmlns:a16="http://schemas.microsoft.com/office/drawing/2014/main" id="{6712A9D8-F2C7-4FEC-A0EE-750021035E82}"/>
              </a:ext>
            </a:extLst>
          </p:cNvPr>
          <p:cNvCxnSpPr>
            <a:cxnSpLocks/>
          </p:cNvCxnSpPr>
          <p:nvPr/>
        </p:nvCxnSpPr>
        <p:spPr>
          <a:xfrm flipH="1">
            <a:off x="3103888" y="16391212"/>
            <a:ext cx="3166928"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9" name="Straight Connector 448">
            <a:extLst>
              <a:ext uri="{FF2B5EF4-FFF2-40B4-BE49-F238E27FC236}">
                <a16:creationId xmlns:a16="http://schemas.microsoft.com/office/drawing/2014/main" id="{EF83FC59-01DB-4107-9654-6BD5622111CF}"/>
              </a:ext>
            </a:extLst>
          </p:cNvPr>
          <p:cNvCxnSpPr>
            <a:cxnSpLocks/>
          </p:cNvCxnSpPr>
          <p:nvPr/>
        </p:nvCxnSpPr>
        <p:spPr>
          <a:xfrm flipH="1">
            <a:off x="4576484" y="14434236"/>
            <a:ext cx="3166928"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0" name="Straight Connector 449">
            <a:extLst>
              <a:ext uri="{FF2B5EF4-FFF2-40B4-BE49-F238E27FC236}">
                <a16:creationId xmlns:a16="http://schemas.microsoft.com/office/drawing/2014/main" id="{B4994836-E6AF-4F33-B053-E5497B9B3B5E}"/>
              </a:ext>
            </a:extLst>
          </p:cNvPr>
          <p:cNvCxnSpPr>
            <a:cxnSpLocks/>
          </p:cNvCxnSpPr>
          <p:nvPr/>
        </p:nvCxnSpPr>
        <p:spPr>
          <a:xfrm flipH="1">
            <a:off x="6690520" y="12911192"/>
            <a:ext cx="3166928"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1" name="Straight Connector 450">
            <a:extLst>
              <a:ext uri="{FF2B5EF4-FFF2-40B4-BE49-F238E27FC236}">
                <a16:creationId xmlns:a16="http://schemas.microsoft.com/office/drawing/2014/main" id="{E8C1DF31-D410-407C-98EF-17B835470D1A}"/>
              </a:ext>
            </a:extLst>
          </p:cNvPr>
          <p:cNvCxnSpPr>
            <a:cxnSpLocks/>
          </p:cNvCxnSpPr>
          <p:nvPr/>
        </p:nvCxnSpPr>
        <p:spPr>
          <a:xfrm flipH="1">
            <a:off x="8991972" y="11695088"/>
            <a:ext cx="3166928"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2" name="TextBox 451">
            <a:extLst>
              <a:ext uri="{FF2B5EF4-FFF2-40B4-BE49-F238E27FC236}">
                <a16:creationId xmlns:a16="http://schemas.microsoft.com/office/drawing/2014/main" id="{0C5C2ECA-A0A4-4FFC-BB48-5BA341B83C16}"/>
              </a:ext>
            </a:extLst>
          </p:cNvPr>
          <p:cNvSpPr txBox="1"/>
          <p:nvPr/>
        </p:nvSpPr>
        <p:spPr>
          <a:xfrm>
            <a:off x="24179288" y="14816464"/>
            <a:ext cx="317175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Temperature</a:t>
            </a:r>
          </a:p>
        </p:txBody>
      </p:sp>
      <p:sp>
        <p:nvSpPr>
          <p:cNvPr id="453" name="TextBox 452">
            <a:extLst>
              <a:ext uri="{FF2B5EF4-FFF2-40B4-BE49-F238E27FC236}">
                <a16:creationId xmlns:a16="http://schemas.microsoft.com/office/drawing/2014/main" id="{0D953CB5-B609-4DD2-BCB9-FEA2DDBF8200}"/>
              </a:ext>
            </a:extLst>
          </p:cNvPr>
          <p:cNvSpPr txBox="1"/>
          <p:nvPr/>
        </p:nvSpPr>
        <p:spPr>
          <a:xfrm>
            <a:off x="23161314" y="13651744"/>
            <a:ext cx="246789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Pressure</a:t>
            </a:r>
          </a:p>
        </p:txBody>
      </p:sp>
      <p:sp>
        <p:nvSpPr>
          <p:cNvPr id="454" name="TextBox 453">
            <a:extLst>
              <a:ext uri="{FF2B5EF4-FFF2-40B4-BE49-F238E27FC236}">
                <a16:creationId xmlns:a16="http://schemas.microsoft.com/office/drawing/2014/main" id="{5E81193F-28CC-420F-85AC-5459155FCDD4}"/>
              </a:ext>
            </a:extLst>
          </p:cNvPr>
          <p:cNvSpPr txBox="1"/>
          <p:nvPr/>
        </p:nvSpPr>
        <p:spPr>
          <a:xfrm>
            <a:off x="25108206" y="16147844"/>
            <a:ext cx="2148396"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Density</a:t>
            </a:r>
          </a:p>
        </p:txBody>
      </p:sp>
      <p:sp>
        <p:nvSpPr>
          <p:cNvPr id="455" name="TextBox 454">
            <a:extLst>
              <a:ext uri="{FF2B5EF4-FFF2-40B4-BE49-F238E27FC236}">
                <a16:creationId xmlns:a16="http://schemas.microsoft.com/office/drawing/2014/main" id="{6D48334D-EA9C-42F1-ACD6-2EE6682853BA}"/>
              </a:ext>
            </a:extLst>
          </p:cNvPr>
          <p:cNvSpPr txBox="1"/>
          <p:nvPr/>
        </p:nvSpPr>
        <p:spPr>
          <a:xfrm>
            <a:off x="13951134" y="11627310"/>
            <a:ext cx="3431084" cy="287140"/>
          </a:xfrm>
          <a:prstGeom prst="rect">
            <a:avLst/>
          </a:prstGeom>
          <a:noFill/>
        </p:spPr>
        <p:txBody>
          <a:bodyPr wrap="square" rtlCol="0">
            <a:prstTxWarp prst="textArchUp">
              <a:avLst>
                <a:gd name="adj" fmla="val 11429731"/>
              </a:avLst>
            </a:prstTxWarp>
            <a:spAutoFit/>
          </a:bodyPr>
          <a:lstStyle/>
          <a:p>
            <a:pPr algn="ctr"/>
            <a:r>
              <a:rPr lang="en-US" sz="3060" b="1" dirty="0">
                <a:latin typeface="Cambria Math" panose="02040503050406030204" pitchFamily="18" charset="0"/>
                <a:ea typeface="Cambria Math" panose="02040503050406030204" pitchFamily="18" charset="0"/>
                <a:cs typeface="Times New Roman" panose="02020603050405020304" pitchFamily="18" charset="0"/>
              </a:rPr>
              <a:t>Top of Atmosphere</a:t>
            </a:r>
          </a:p>
        </p:txBody>
      </p:sp>
      <p:sp>
        <p:nvSpPr>
          <p:cNvPr id="456" name="TextBox 455">
            <a:extLst>
              <a:ext uri="{FF2B5EF4-FFF2-40B4-BE49-F238E27FC236}">
                <a16:creationId xmlns:a16="http://schemas.microsoft.com/office/drawing/2014/main" id="{1EE6AC6A-D943-4EEF-B738-37A9DE308DA2}"/>
              </a:ext>
            </a:extLst>
          </p:cNvPr>
          <p:cNvSpPr txBox="1"/>
          <p:nvPr/>
        </p:nvSpPr>
        <p:spPr>
          <a:xfrm>
            <a:off x="13815906" y="13708050"/>
            <a:ext cx="3431084" cy="287140"/>
          </a:xfrm>
          <a:prstGeom prst="rect">
            <a:avLst/>
          </a:prstGeom>
          <a:noFill/>
        </p:spPr>
        <p:txBody>
          <a:bodyPr wrap="square" rtlCol="0">
            <a:prstTxWarp prst="textArchUp">
              <a:avLst>
                <a:gd name="adj" fmla="val 11429731"/>
              </a:avLst>
            </a:prstTxWarp>
            <a:spAutoFit/>
          </a:bodyPr>
          <a:lstStyle/>
          <a:p>
            <a:pPr algn="ctr"/>
            <a:r>
              <a:rPr lang="en-US" sz="3060" b="1" dirty="0">
                <a:latin typeface="Cambria Math" panose="02040503050406030204" pitchFamily="18" charset="0"/>
                <a:ea typeface="Cambria Math" panose="02040503050406030204" pitchFamily="18" charset="0"/>
                <a:cs typeface="Times New Roman" panose="02020603050405020304" pitchFamily="18" charset="0"/>
              </a:rPr>
              <a:t>Surface</a:t>
            </a:r>
          </a:p>
        </p:txBody>
      </p:sp>
      <p:sp>
        <p:nvSpPr>
          <p:cNvPr id="457" name="TextBox 456">
            <a:extLst>
              <a:ext uri="{FF2B5EF4-FFF2-40B4-BE49-F238E27FC236}">
                <a16:creationId xmlns:a16="http://schemas.microsoft.com/office/drawing/2014/main" id="{F4536A0D-1023-4123-B8D9-7924706A6CFE}"/>
              </a:ext>
            </a:extLst>
          </p:cNvPr>
          <p:cNvSpPr txBox="1"/>
          <p:nvPr/>
        </p:nvSpPr>
        <p:spPr>
          <a:xfrm>
            <a:off x="19247324" y="11464534"/>
            <a:ext cx="3067496" cy="563231"/>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Gravity</a:t>
            </a:r>
          </a:p>
        </p:txBody>
      </p:sp>
      <p:sp>
        <p:nvSpPr>
          <p:cNvPr id="458" name="Explosion: 8 Points 457">
            <a:extLst>
              <a:ext uri="{FF2B5EF4-FFF2-40B4-BE49-F238E27FC236}">
                <a16:creationId xmlns:a16="http://schemas.microsoft.com/office/drawing/2014/main" id="{0F53F093-D1AE-484C-AA6C-B4A7810220C5}"/>
              </a:ext>
            </a:extLst>
          </p:cNvPr>
          <p:cNvSpPr/>
          <p:nvPr/>
        </p:nvSpPr>
        <p:spPr>
          <a:xfrm>
            <a:off x="13043624" y="12659274"/>
            <a:ext cx="443936" cy="443356"/>
          </a:xfrm>
          <a:prstGeom prst="irregularSeal1">
            <a:avLst/>
          </a:prstGeom>
          <a:solidFill>
            <a:schemeClr val="bg1"/>
          </a:solidFill>
          <a:ln w="9525">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59" name="TextBox 458">
            <a:extLst>
              <a:ext uri="{FF2B5EF4-FFF2-40B4-BE49-F238E27FC236}">
                <a16:creationId xmlns:a16="http://schemas.microsoft.com/office/drawing/2014/main" id="{41318077-32D3-432A-8A19-1B61E0F9D3B9}"/>
              </a:ext>
            </a:extLst>
          </p:cNvPr>
          <p:cNvSpPr txBox="1"/>
          <p:nvPr/>
        </p:nvSpPr>
        <p:spPr>
          <a:xfrm>
            <a:off x="18167110" y="12786550"/>
            <a:ext cx="1826628" cy="563231"/>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g </a:t>
            </a:r>
            <a:r>
              <a:rPr lang="en-US" sz="3060" baseline="-25000" dirty="0">
                <a:latin typeface="Cambria Math" panose="02040503050406030204" pitchFamily="18" charset="0"/>
                <a:ea typeface="Cambria Math" panose="02040503050406030204" pitchFamily="18" charset="0"/>
                <a:cs typeface="Times New Roman" panose="02020603050405020304" pitchFamily="18" charset="0"/>
              </a:rPr>
              <a:t>T</a:t>
            </a:r>
          </a:p>
        </p:txBody>
      </p:sp>
      <p:sp>
        <p:nvSpPr>
          <p:cNvPr id="460" name="TextBox 459">
            <a:extLst>
              <a:ext uri="{FF2B5EF4-FFF2-40B4-BE49-F238E27FC236}">
                <a16:creationId xmlns:a16="http://schemas.microsoft.com/office/drawing/2014/main" id="{C063262D-6C50-4C3D-B2BF-3B6C058FF322}"/>
              </a:ext>
            </a:extLst>
          </p:cNvPr>
          <p:cNvSpPr txBox="1"/>
          <p:nvPr/>
        </p:nvSpPr>
        <p:spPr>
          <a:xfrm>
            <a:off x="21012026" y="14562024"/>
            <a:ext cx="1826628" cy="563231"/>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P(z)</a:t>
            </a:r>
          </a:p>
        </p:txBody>
      </p:sp>
      <p:sp>
        <p:nvSpPr>
          <p:cNvPr id="461" name="TextBox 460">
            <a:extLst>
              <a:ext uri="{FF2B5EF4-FFF2-40B4-BE49-F238E27FC236}">
                <a16:creationId xmlns:a16="http://schemas.microsoft.com/office/drawing/2014/main" id="{63D3BEDD-E9F8-4EA3-A314-7D3CC1973302}"/>
              </a:ext>
            </a:extLst>
          </p:cNvPr>
          <p:cNvSpPr txBox="1"/>
          <p:nvPr/>
        </p:nvSpPr>
        <p:spPr>
          <a:xfrm>
            <a:off x="21999558" y="15674760"/>
            <a:ext cx="1826628" cy="563231"/>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T(z)</a:t>
            </a:r>
          </a:p>
        </p:txBody>
      </p:sp>
      <p:sp>
        <p:nvSpPr>
          <p:cNvPr id="462" name="TextBox 461">
            <a:extLst>
              <a:ext uri="{FF2B5EF4-FFF2-40B4-BE49-F238E27FC236}">
                <a16:creationId xmlns:a16="http://schemas.microsoft.com/office/drawing/2014/main" id="{35869425-F816-43E7-986F-4A19CBCE7F27}"/>
              </a:ext>
            </a:extLst>
          </p:cNvPr>
          <p:cNvSpPr txBox="1"/>
          <p:nvPr/>
        </p:nvSpPr>
        <p:spPr>
          <a:xfrm>
            <a:off x="22949706" y="21218642"/>
            <a:ext cx="1826628" cy="642035"/>
          </a:xfrm>
          <a:prstGeom prst="rect">
            <a:avLst/>
          </a:prstGeom>
          <a:noFill/>
        </p:spPr>
        <p:txBody>
          <a:bodyPr wrap="square" rtlCol="0">
            <a:spAutoFit/>
          </a:bodyPr>
          <a:lstStyle/>
          <a:p>
            <a:pPr algn="ctr"/>
            <a:r>
              <a:rPr lang="el-GR" sz="3572" dirty="0">
                <a:latin typeface="Cambria Math" panose="02040503050406030204" pitchFamily="18" charset="0"/>
                <a:ea typeface="Cambria Math" panose="02040503050406030204" pitchFamily="18" charset="0"/>
                <a:cs typeface="Times New Roman" panose="02020603050405020304" pitchFamily="18" charset="0"/>
              </a:rPr>
              <a:t>ρ</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T</a:t>
            </a:r>
          </a:p>
        </p:txBody>
      </p:sp>
      <p:sp>
        <p:nvSpPr>
          <p:cNvPr id="463" name="TextBox 462">
            <a:extLst>
              <a:ext uri="{FF2B5EF4-FFF2-40B4-BE49-F238E27FC236}">
                <a16:creationId xmlns:a16="http://schemas.microsoft.com/office/drawing/2014/main" id="{CA681E69-4EA7-4992-8B29-A32C77E23504}"/>
              </a:ext>
            </a:extLst>
          </p:cNvPr>
          <p:cNvSpPr txBox="1"/>
          <p:nvPr/>
        </p:nvSpPr>
        <p:spPr>
          <a:xfrm>
            <a:off x="22674904" y="16619518"/>
            <a:ext cx="2060600" cy="642035"/>
          </a:xfrm>
          <a:prstGeom prst="rect">
            <a:avLst/>
          </a:prstGeom>
          <a:noFill/>
        </p:spPr>
        <p:txBody>
          <a:bodyPr wrap="square" rtlCol="0">
            <a:spAutoFit/>
          </a:bodyPr>
          <a:lstStyle/>
          <a:p>
            <a:pPr algn="ctr"/>
            <a:r>
              <a:rPr lang="en-US" sz="3572" dirty="0">
                <a:latin typeface="Cambria Math" panose="02040503050406030204" pitchFamily="18" charset="0"/>
                <a:ea typeface="Cambria Math" panose="02040503050406030204" pitchFamily="18" charset="0"/>
                <a:cs typeface="Times New Roman" panose="02020603050405020304" pitchFamily="18" charset="0"/>
              </a:rPr>
              <a:t> </a:t>
            </a:r>
            <a:r>
              <a:rPr lang="el-GR" sz="3060" dirty="0">
                <a:latin typeface="Cambria Math" panose="02040503050406030204" pitchFamily="18" charset="0"/>
                <a:ea typeface="Cambria Math" panose="02040503050406030204" pitchFamily="18" charset="0"/>
                <a:cs typeface="Times New Roman" panose="02020603050405020304" pitchFamily="18" charset="0"/>
              </a:rPr>
              <a:t>ρ</a:t>
            </a:r>
            <a:r>
              <a:rPr lang="en-US" sz="3572" baseline="-25000" dirty="0">
                <a:latin typeface="Cambria Math" panose="02040503050406030204" pitchFamily="18" charset="0"/>
                <a:ea typeface="Cambria Math" panose="02040503050406030204" pitchFamily="18" charset="0"/>
                <a:cs typeface="Times New Roman" panose="02020603050405020304" pitchFamily="18" charset="0"/>
              </a:rPr>
              <a:t>a </a:t>
            </a:r>
            <a:r>
              <a:rPr lang="en-US" sz="3572" dirty="0">
                <a:latin typeface="Cambria Math" panose="02040503050406030204" pitchFamily="18" charset="0"/>
                <a:ea typeface="Cambria Math" panose="02040503050406030204" pitchFamily="18" charset="0"/>
                <a:cs typeface="Times New Roman" panose="02020603050405020304" pitchFamily="18" charset="0"/>
              </a:rPr>
              <a:t>(z)</a:t>
            </a:r>
          </a:p>
        </p:txBody>
      </p:sp>
      <p:sp>
        <p:nvSpPr>
          <p:cNvPr id="464" name="TextBox 463">
            <a:extLst>
              <a:ext uri="{FF2B5EF4-FFF2-40B4-BE49-F238E27FC236}">
                <a16:creationId xmlns:a16="http://schemas.microsoft.com/office/drawing/2014/main" id="{8DCAA54D-1D00-47C9-89E4-2C0E90651DA3}"/>
              </a:ext>
            </a:extLst>
          </p:cNvPr>
          <p:cNvSpPr txBox="1"/>
          <p:nvPr/>
        </p:nvSpPr>
        <p:spPr>
          <a:xfrm>
            <a:off x="3228402" y="21526550"/>
            <a:ext cx="1350748" cy="642035"/>
          </a:xfrm>
          <a:prstGeom prst="rect">
            <a:avLst/>
          </a:prstGeom>
          <a:noFill/>
        </p:spPr>
        <p:txBody>
          <a:bodyPr wrap="square" rtlCol="0">
            <a:spAutoFit/>
          </a:bodyPr>
          <a:lstStyle/>
          <a:p>
            <a:pPr algn="ctr"/>
            <a:r>
              <a:rPr lang="en-US" sz="3572" dirty="0">
                <a:latin typeface="Cambria Math" panose="02040503050406030204" pitchFamily="18" charset="0"/>
                <a:ea typeface="Cambria Math" panose="02040503050406030204" pitchFamily="18" charset="0"/>
                <a:cs typeface="Times New Roman" panose="02020603050405020304" pitchFamily="18" charset="0"/>
              </a:rPr>
              <a:t>V</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i</a:t>
            </a:r>
          </a:p>
        </p:txBody>
      </p:sp>
      <p:sp>
        <p:nvSpPr>
          <p:cNvPr id="465" name="TextBox 464">
            <a:extLst>
              <a:ext uri="{FF2B5EF4-FFF2-40B4-BE49-F238E27FC236}">
                <a16:creationId xmlns:a16="http://schemas.microsoft.com/office/drawing/2014/main" id="{C4468F66-BD3E-4DB9-87BE-E01DE3C399A7}"/>
              </a:ext>
            </a:extLst>
          </p:cNvPr>
          <p:cNvSpPr txBox="1"/>
          <p:nvPr/>
        </p:nvSpPr>
        <p:spPr>
          <a:xfrm>
            <a:off x="4559322" y="16333258"/>
            <a:ext cx="1826628" cy="642035"/>
          </a:xfrm>
          <a:prstGeom prst="rect">
            <a:avLst/>
          </a:prstGeom>
          <a:noFill/>
        </p:spPr>
        <p:txBody>
          <a:bodyPr wrap="square" rtlCol="0">
            <a:spAutoFit/>
          </a:bodyPr>
          <a:lstStyle/>
          <a:p>
            <a:pPr algn="ctr"/>
            <a:r>
              <a:rPr lang="en-US" sz="3572" dirty="0">
                <a:latin typeface="Cambria Math" panose="02040503050406030204" pitchFamily="18" charset="0"/>
                <a:ea typeface="Cambria Math" panose="02040503050406030204" pitchFamily="18" charset="0"/>
                <a:cs typeface="Times New Roman" panose="02020603050405020304" pitchFamily="18" charset="0"/>
              </a:rPr>
              <a:t>m </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i</a:t>
            </a:r>
          </a:p>
        </p:txBody>
      </p:sp>
      <p:sp>
        <p:nvSpPr>
          <p:cNvPr id="466" name="TextBox 465">
            <a:extLst>
              <a:ext uri="{FF2B5EF4-FFF2-40B4-BE49-F238E27FC236}">
                <a16:creationId xmlns:a16="http://schemas.microsoft.com/office/drawing/2014/main" id="{E70DFC3A-09FC-4B44-BBBA-58D648C071AF}"/>
              </a:ext>
            </a:extLst>
          </p:cNvPr>
          <p:cNvSpPr txBox="1"/>
          <p:nvPr/>
        </p:nvSpPr>
        <p:spPr>
          <a:xfrm>
            <a:off x="7173210" y="17079002"/>
            <a:ext cx="1329716" cy="642035"/>
          </a:xfrm>
          <a:prstGeom prst="rect">
            <a:avLst/>
          </a:prstGeom>
          <a:noFill/>
        </p:spPr>
        <p:txBody>
          <a:bodyPr wrap="square" rtlCol="0">
            <a:spAutoFit/>
          </a:bodyPr>
          <a:lstStyle/>
          <a:p>
            <a:pPr algn="ctr"/>
            <a:r>
              <a:rPr lang="en-US" sz="3572" dirty="0">
                <a:latin typeface="Cambria Math" panose="02040503050406030204" pitchFamily="18" charset="0"/>
                <a:ea typeface="Cambria Math" panose="02040503050406030204" pitchFamily="18" charset="0"/>
                <a:cs typeface="Times New Roman" panose="02020603050405020304" pitchFamily="18" charset="0"/>
              </a:rPr>
              <a:t>m</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f</a:t>
            </a:r>
          </a:p>
        </p:txBody>
      </p:sp>
      <p:sp>
        <p:nvSpPr>
          <p:cNvPr id="467" name="TextBox 466">
            <a:extLst>
              <a:ext uri="{FF2B5EF4-FFF2-40B4-BE49-F238E27FC236}">
                <a16:creationId xmlns:a16="http://schemas.microsoft.com/office/drawing/2014/main" id="{1A792CA5-B267-45F0-8C7F-594B94B901C8}"/>
              </a:ext>
            </a:extLst>
          </p:cNvPr>
          <p:cNvSpPr txBox="1"/>
          <p:nvPr/>
        </p:nvSpPr>
        <p:spPr>
          <a:xfrm>
            <a:off x="8489438" y="15556678"/>
            <a:ext cx="1368052" cy="642035"/>
          </a:xfrm>
          <a:prstGeom prst="rect">
            <a:avLst/>
          </a:prstGeom>
          <a:noFill/>
        </p:spPr>
        <p:txBody>
          <a:bodyPr wrap="square" rtlCol="0">
            <a:spAutoFit/>
          </a:bodyPr>
          <a:lstStyle/>
          <a:p>
            <a:pPr algn="ctr"/>
            <a:r>
              <a:rPr lang="en-US" sz="3572" dirty="0">
                <a:latin typeface="Cambria Math" panose="02040503050406030204" pitchFamily="18" charset="0"/>
                <a:ea typeface="Cambria Math" panose="02040503050406030204" pitchFamily="18" charset="0"/>
                <a:cs typeface="Times New Roman" panose="02020603050405020304" pitchFamily="18" charset="0"/>
              </a:rPr>
              <a:t>N</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f</a:t>
            </a:r>
          </a:p>
        </p:txBody>
      </p:sp>
      <p:sp>
        <p:nvSpPr>
          <p:cNvPr id="468" name="TextBox 467">
            <a:extLst>
              <a:ext uri="{FF2B5EF4-FFF2-40B4-BE49-F238E27FC236}">
                <a16:creationId xmlns:a16="http://schemas.microsoft.com/office/drawing/2014/main" id="{6F019242-CBF0-4E1A-9C9C-7368AAE2324A}"/>
              </a:ext>
            </a:extLst>
          </p:cNvPr>
          <p:cNvSpPr txBox="1"/>
          <p:nvPr/>
        </p:nvSpPr>
        <p:spPr>
          <a:xfrm>
            <a:off x="5967442" y="14437154"/>
            <a:ext cx="1826628" cy="642035"/>
          </a:xfrm>
          <a:prstGeom prst="rect">
            <a:avLst/>
          </a:prstGeom>
          <a:noFill/>
        </p:spPr>
        <p:txBody>
          <a:bodyPr wrap="square" rtlCol="0">
            <a:spAutoFit/>
          </a:bodyPr>
          <a:lstStyle/>
          <a:p>
            <a:pPr algn="ctr"/>
            <a:r>
              <a:rPr lang="en-US" sz="3572" dirty="0">
                <a:latin typeface="Cambria Math" panose="02040503050406030204" pitchFamily="18" charset="0"/>
                <a:ea typeface="Cambria Math" panose="02040503050406030204" pitchFamily="18" charset="0"/>
                <a:cs typeface="Times New Roman" panose="02020603050405020304" pitchFamily="18" charset="0"/>
              </a:rPr>
              <a:t>N</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i</a:t>
            </a:r>
          </a:p>
        </p:txBody>
      </p:sp>
      <p:sp>
        <p:nvSpPr>
          <p:cNvPr id="469" name="TextBox 468">
            <a:extLst>
              <a:ext uri="{FF2B5EF4-FFF2-40B4-BE49-F238E27FC236}">
                <a16:creationId xmlns:a16="http://schemas.microsoft.com/office/drawing/2014/main" id="{35F62DE8-D383-4E9F-80A8-9F42CD25A897}"/>
              </a:ext>
            </a:extLst>
          </p:cNvPr>
          <p:cNvSpPr txBox="1"/>
          <p:nvPr/>
        </p:nvSpPr>
        <p:spPr>
          <a:xfrm>
            <a:off x="3830340" y="18675246"/>
            <a:ext cx="1119224" cy="642035"/>
          </a:xfrm>
          <a:prstGeom prst="rect">
            <a:avLst/>
          </a:prstGeom>
          <a:noFill/>
        </p:spPr>
        <p:txBody>
          <a:bodyPr wrap="square" rtlCol="0">
            <a:spAutoFit/>
          </a:bodyPr>
          <a:lstStyle/>
          <a:p>
            <a:pPr algn="ctr"/>
            <a:r>
              <a:rPr lang="el-GR" sz="3572" dirty="0">
                <a:latin typeface="Cambria Math" panose="02040503050406030204" pitchFamily="18" charset="0"/>
                <a:ea typeface="Cambria Math" panose="02040503050406030204" pitchFamily="18" charset="0"/>
                <a:cs typeface="Times New Roman" panose="02020603050405020304" pitchFamily="18" charset="0"/>
              </a:rPr>
              <a:t>θ</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i</a:t>
            </a:r>
          </a:p>
        </p:txBody>
      </p:sp>
      <p:sp>
        <p:nvSpPr>
          <p:cNvPr id="470" name="TextBox 469">
            <a:extLst>
              <a:ext uri="{FF2B5EF4-FFF2-40B4-BE49-F238E27FC236}">
                <a16:creationId xmlns:a16="http://schemas.microsoft.com/office/drawing/2014/main" id="{066386B0-34B1-4732-9554-D18CECAC6442}"/>
              </a:ext>
            </a:extLst>
          </p:cNvPr>
          <p:cNvSpPr txBox="1"/>
          <p:nvPr/>
        </p:nvSpPr>
        <p:spPr>
          <a:xfrm>
            <a:off x="6220110" y="19365854"/>
            <a:ext cx="1123620" cy="642035"/>
          </a:xfrm>
          <a:prstGeom prst="rect">
            <a:avLst/>
          </a:prstGeom>
          <a:noFill/>
        </p:spPr>
        <p:txBody>
          <a:bodyPr wrap="square" rtlCol="0">
            <a:spAutoFit/>
          </a:bodyPr>
          <a:lstStyle/>
          <a:p>
            <a:pPr algn="ctr"/>
            <a:r>
              <a:rPr lang="el-GR" sz="3572" dirty="0">
                <a:latin typeface="Cambria Math" panose="02040503050406030204" pitchFamily="18" charset="0"/>
                <a:ea typeface="Cambria Math" panose="02040503050406030204" pitchFamily="18" charset="0"/>
                <a:cs typeface="Times New Roman" panose="02020603050405020304" pitchFamily="18" charset="0"/>
              </a:rPr>
              <a:t>θ</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f</a:t>
            </a:r>
          </a:p>
        </p:txBody>
      </p:sp>
      <p:sp>
        <p:nvSpPr>
          <p:cNvPr id="471" name="Freeform: Shape 470">
            <a:extLst>
              <a:ext uri="{FF2B5EF4-FFF2-40B4-BE49-F238E27FC236}">
                <a16:creationId xmlns:a16="http://schemas.microsoft.com/office/drawing/2014/main" id="{3C87F3B7-77F2-414C-BA68-CF17B9B9B5E9}"/>
              </a:ext>
            </a:extLst>
          </p:cNvPr>
          <p:cNvSpPr/>
          <p:nvPr/>
        </p:nvSpPr>
        <p:spPr>
          <a:xfrm rot="720508">
            <a:off x="5051826" y="18890088"/>
            <a:ext cx="2456804" cy="279800"/>
          </a:xfrm>
          <a:custGeom>
            <a:avLst/>
            <a:gdLst>
              <a:gd name="connsiteX0" fmla="*/ 0 w 1112221"/>
              <a:gd name="connsiteY0" fmla="*/ 6961 h 216813"/>
              <a:gd name="connsiteX1" fmla="*/ 535021 w 1112221"/>
              <a:gd name="connsiteY1" fmla="*/ 21553 h 216813"/>
              <a:gd name="connsiteX2" fmla="*/ 1026268 w 1112221"/>
              <a:gd name="connsiteY2" fmla="*/ 186923 h 216813"/>
              <a:gd name="connsiteX3" fmla="*/ 1108953 w 1112221"/>
              <a:gd name="connsiteY3" fmla="*/ 216106 h 216813"/>
            </a:gdLst>
            <a:ahLst/>
            <a:cxnLst>
              <a:cxn ang="0">
                <a:pos x="connsiteX0" y="connsiteY0"/>
              </a:cxn>
              <a:cxn ang="0">
                <a:pos x="connsiteX1" y="connsiteY1"/>
              </a:cxn>
              <a:cxn ang="0">
                <a:pos x="connsiteX2" y="connsiteY2"/>
              </a:cxn>
              <a:cxn ang="0">
                <a:pos x="connsiteX3" y="connsiteY3"/>
              </a:cxn>
            </a:cxnLst>
            <a:rect l="l" t="t" r="r" b="b"/>
            <a:pathLst>
              <a:path w="1112221" h="216813">
                <a:moveTo>
                  <a:pt x="0" y="6961"/>
                </a:moveTo>
                <a:cubicBezTo>
                  <a:pt x="181988" y="-740"/>
                  <a:pt x="363976" y="-8441"/>
                  <a:pt x="535021" y="21553"/>
                </a:cubicBezTo>
                <a:cubicBezTo>
                  <a:pt x="706066" y="51547"/>
                  <a:pt x="930613" y="154498"/>
                  <a:pt x="1026268" y="186923"/>
                </a:cubicBezTo>
                <a:cubicBezTo>
                  <a:pt x="1121923" y="219348"/>
                  <a:pt x="1115438" y="217727"/>
                  <a:pt x="1108953" y="216106"/>
                </a:cubicBezTo>
              </a:path>
            </a:pathLst>
          </a:cu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latin typeface="Cambria Math" panose="02040503050406030204" pitchFamily="18" charset="0"/>
              <a:ea typeface="Cambria Math" panose="02040503050406030204" pitchFamily="18" charset="0"/>
            </a:endParaRPr>
          </a:p>
        </p:txBody>
      </p:sp>
      <p:sp>
        <p:nvSpPr>
          <p:cNvPr id="472" name="Freeform: Shape 471">
            <a:extLst>
              <a:ext uri="{FF2B5EF4-FFF2-40B4-BE49-F238E27FC236}">
                <a16:creationId xmlns:a16="http://schemas.microsoft.com/office/drawing/2014/main" id="{813294B0-109F-4AC4-89A9-15889CDFA808}"/>
              </a:ext>
            </a:extLst>
          </p:cNvPr>
          <p:cNvSpPr/>
          <p:nvPr/>
        </p:nvSpPr>
        <p:spPr>
          <a:xfrm>
            <a:off x="6261560" y="16408412"/>
            <a:ext cx="2300784" cy="963200"/>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dirty="0">
              <a:latin typeface="Cambria Math" panose="02040503050406030204" pitchFamily="18" charset="0"/>
              <a:ea typeface="Cambria Math" panose="02040503050406030204" pitchFamily="18" charset="0"/>
            </a:endParaRPr>
          </a:p>
        </p:txBody>
      </p:sp>
      <p:sp>
        <p:nvSpPr>
          <p:cNvPr id="473" name="Freeform: Shape 472">
            <a:extLst>
              <a:ext uri="{FF2B5EF4-FFF2-40B4-BE49-F238E27FC236}">
                <a16:creationId xmlns:a16="http://schemas.microsoft.com/office/drawing/2014/main" id="{00AC72E8-6A87-4E71-9BC6-1A97FCE9BE6F}"/>
              </a:ext>
            </a:extLst>
          </p:cNvPr>
          <p:cNvSpPr/>
          <p:nvPr/>
        </p:nvSpPr>
        <p:spPr>
          <a:xfrm>
            <a:off x="7872704" y="14394994"/>
            <a:ext cx="2010568" cy="1574940"/>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latin typeface="Cambria Math" panose="02040503050406030204" pitchFamily="18" charset="0"/>
              <a:ea typeface="Cambria Math" panose="02040503050406030204" pitchFamily="18" charset="0"/>
            </a:endParaRPr>
          </a:p>
        </p:txBody>
      </p:sp>
      <p:sp>
        <p:nvSpPr>
          <p:cNvPr id="474" name="Freeform: Shape 473">
            <a:extLst>
              <a:ext uri="{FF2B5EF4-FFF2-40B4-BE49-F238E27FC236}">
                <a16:creationId xmlns:a16="http://schemas.microsoft.com/office/drawing/2014/main" id="{55A5D6BB-0E76-4FCC-89EC-593C993F7BD6}"/>
              </a:ext>
            </a:extLst>
          </p:cNvPr>
          <p:cNvSpPr/>
          <p:nvPr/>
        </p:nvSpPr>
        <p:spPr>
          <a:xfrm>
            <a:off x="11184488" y="13439866"/>
            <a:ext cx="1025816" cy="1149852"/>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latin typeface="Cambria Math" panose="02040503050406030204" pitchFamily="18" charset="0"/>
              <a:ea typeface="Cambria Math" panose="02040503050406030204" pitchFamily="18" charset="0"/>
            </a:endParaRPr>
          </a:p>
        </p:txBody>
      </p:sp>
      <p:sp>
        <p:nvSpPr>
          <p:cNvPr id="475" name="Freeform: Shape 474">
            <a:extLst>
              <a:ext uri="{FF2B5EF4-FFF2-40B4-BE49-F238E27FC236}">
                <a16:creationId xmlns:a16="http://schemas.microsoft.com/office/drawing/2014/main" id="{11BE64EF-3741-478D-BB5E-FE2B4B9286D1}"/>
              </a:ext>
            </a:extLst>
          </p:cNvPr>
          <p:cNvSpPr/>
          <p:nvPr/>
        </p:nvSpPr>
        <p:spPr>
          <a:xfrm rot="12298105">
            <a:off x="10337648" y="13856518"/>
            <a:ext cx="1059760" cy="1099908"/>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dirty="0">
              <a:latin typeface="Cambria Math" panose="02040503050406030204" pitchFamily="18" charset="0"/>
              <a:ea typeface="Cambria Math" panose="02040503050406030204" pitchFamily="18" charset="0"/>
            </a:endParaRPr>
          </a:p>
        </p:txBody>
      </p:sp>
      <p:cxnSp>
        <p:nvCxnSpPr>
          <p:cNvPr id="476" name="Straight Connector 475">
            <a:extLst>
              <a:ext uri="{FF2B5EF4-FFF2-40B4-BE49-F238E27FC236}">
                <a16:creationId xmlns:a16="http://schemas.microsoft.com/office/drawing/2014/main" id="{7D64162F-C1CB-4CEA-B0D4-9EBFAEFA1DFA}"/>
              </a:ext>
            </a:extLst>
          </p:cNvPr>
          <p:cNvCxnSpPr>
            <a:cxnSpLocks/>
          </p:cNvCxnSpPr>
          <p:nvPr/>
        </p:nvCxnSpPr>
        <p:spPr>
          <a:xfrm flipV="1">
            <a:off x="10619412" y="13388788"/>
            <a:ext cx="582640" cy="298896"/>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7" name="Freeform: Shape 476">
            <a:extLst>
              <a:ext uri="{FF2B5EF4-FFF2-40B4-BE49-F238E27FC236}">
                <a16:creationId xmlns:a16="http://schemas.microsoft.com/office/drawing/2014/main" id="{1662388B-BF9E-47C3-8DCC-7E27C4B3A1EB}"/>
              </a:ext>
            </a:extLst>
          </p:cNvPr>
          <p:cNvSpPr/>
          <p:nvPr/>
        </p:nvSpPr>
        <p:spPr>
          <a:xfrm rot="12298105" flipH="1" flipV="1">
            <a:off x="12029046" y="11896608"/>
            <a:ext cx="1383620" cy="600416"/>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latin typeface="Cambria Math" panose="02040503050406030204" pitchFamily="18" charset="0"/>
              <a:ea typeface="Cambria Math" panose="02040503050406030204" pitchFamily="18" charset="0"/>
            </a:endParaRPr>
          </a:p>
        </p:txBody>
      </p:sp>
      <p:sp>
        <p:nvSpPr>
          <p:cNvPr id="478" name="Freeform: Shape 477">
            <a:extLst>
              <a:ext uri="{FF2B5EF4-FFF2-40B4-BE49-F238E27FC236}">
                <a16:creationId xmlns:a16="http://schemas.microsoft.com/office/drawing/2014/main" id="{BBE9F7FA-39C8-4833-A743-569744E3324A}"/>
              </a:ext>
            </a:extLst>
          </p:cNvPr>
          <p:cNvSpPr/>
          <p:nvPr/>
        </p:nvSpPr>
        <p:spPr>
          <a:xfrm rot="12298105" flipH="1" flipV="1">
            <a:off x="9874984" y="13137656"/>
            <a:ext cx="1112480" cy="178392"/>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4592">
              <a:latin typeface="Cambria Math" panose="02040503050406030204" pitchFamily="18" charset="0"/>
              <a:ea typeface="Cambria Math" panose="02040503050406030204" pitchFamily="18" charset="0"/>
            </a:endParaRPr>
          </a:p>
        </p:txBody>
      </p:sp>
      <p:cxnSp>
        <p:nvCxnSpPr>
          <p:cNvPr id="479" name="Straight Connector 478">
            <a:extLst>
              <a:ext uri="{FF2B5EF4-FFF2-40B4-BE49-F238E27FC236}">
                <a16:creationId xmlns:a16="http://schemas.microsoft.com/office/drawing/2014/main" id="{551C4921-36E0-4FE1-B8DA-C9B7948BE32C}"/>
              </a:ext>
            </a:extLst>
          </p:cNvPr>
          <p:cNvCxnSpPr>
            <a:cxnSpLocks/>
            <a:stCxn id="429" idx="1"/>
          </p:cNvCxnSpPr>
          <p:nvPr/>
        </p:nvCxnSpPr>
        <p:spPr>
          <a:xfrm flipH="1">
            <a:off x="15499310" y="13931610"/>
            <a:ext cx="45532" cy="8942388"/>
          </a:xfrm>
          <a:prstGeom prst="line">
            <a:avLst/>
          </a:prstGeom>
          <a:ln>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480" name="TextBox 479">
            <a:extLst>
              <a:ext uri="{FF2B5EF4-FFF2-40B4-BE49-F238E27FC236}">
                <a16:creationId xmlns:a16="http://schemas.microsoft.com/office/drawing/2014/main" id="{0D84E26A-405F-49B6-842A-F30CE8403FA7}"/>
              </a:ext>
            </a:extLst>
          </p:cNvPr>
          <p:cNvSpPr txBox="1"/>
          <p:nvPr/>
        </p:nvSpPr>
        <p:spPr>
          <a:xfrm>
            <a:off x="15610300" y="21406856"/>
            <a:ext cx="3271792" cy="1034129"/>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Target </a:t>
            </a:r>
          </a:p>
          <a:p>
            <a:r>
              <a:rPr lang="en-US" sz="3060" dirty="0">
                <a:latin typeface="Cambria Math" panose="02040503050406030204" pitchFamily="18" charset="0"/>
                <a:ea typeface="Cambria Math" panose="02040503050406030204" pitchFamily="18" charset="0"/>
                <a:cs typeface="Times New Roman" panose="02020603050405020304" pitchFamily="18" charset="0"/>
              </a:rPr>
              <a:t>Radius </a:t>
            </a:r>
          </a:p>
        </p:txBody>
      </p:sp>
      <p:sp>
        <p:nvSpPr>
          <p:cNvPr id="481" name="TextBox 480">
            <a:extLst>
              <a:ext uri="{FF2B5EF4-FFF2-40B4-BE49-F238E27FC236}">
                <a16:creationId xmlns:a16="http://schemas.microsoft.com/office/drawing/2014/main" id="{34C058A5-1FFB-425C-B4F5-93DE6904DCCD}"/>
              </a:ext>
            </a:extLst>
          </p:cNvPr>
          <p:cNvSpPr txBox="1"/>
          <p:nvPr/>
        </p:nvSpPr>
        <p:spPr>
          <a:xfrm>
            <a:off x="15196958" y="20496902"/>
            <a:ext cx="1826628" cy="563231"/>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R</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T</a:t>
            </a:r>
          </a:p>
        </p:txBody>
      </p:sp>
      <p:sp>
        <p:nvSpPr>
          <p:cNvPr id="482" name="TextBox 481">
            <a:extLst>
              <a:ext uri="{FF2B5EF4-FFF2-40B4-BE49-F238E27FC236}">
                <a16:creationId xmlns:a16="http://schemas.microsoft.com/office/drawing/2014/main" id="{18FE8A69-9296-40E1-931C-F1709111D12E}"/>
              </a:ext>
            </a:extLst>
          </p:cNvPr>
          <p:cNvSpPr txBox="1"/>
          <p:nvPr/>
        </p:nvSpPr>
        <p:spPr>
          <a:xfrm>
            <a:off x="21659202" y="21101814"/>
            <a:ext cx="1999460" cy="1034129"/>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Surface</a:t>
            </a:r>
          </a:p>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Density</a:t>
            </a:r>
          </a:p>
        </p:txBody>
      </p:sp>
      <p:sp>
        <p:nvSpPr>
          <p:cNvPr id="483" name="TextBox 482">
            <a:extLst>
              <a:ext uri="{FF2B5EF4-FFF2-40B4-BE49-F238E27FC236}">
                <a16:creationId xmlns:a16="http://schemas.microsoft.com/office/drawing/2014/main" id="{3C7CC1F3-0460-4A5F-A707-D6679D536004}"/>
              </a:ext>
            </a:extLst>
          </p:cNvPr>
          <p:cNvSpPr txBox="1"/>
          <p:nvPr/>
        </p:nvSpPr>
        <p:spPr>
          <a:xfrm>
            <a:off x="21949946" y="12661228"/>
            <a:ext cx="2271956"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Altitude</a:t>
            </a:r>
          </a:p>
        </p:txBody>
      </p:sp>
      <p:sp>
        <p:nvSpPr>
          <p:cNvPr id="484" name="TextBox 483">
            <a:extLst>
              <a:ext uri="{FF2B5EF4-FFF2-40B4-BE49-F238E27FC236}">
                <a16:creationId xmlns:a16="http://schemas.microsoft.com/office/drawing/2014/main" id="{85D81489-A526-4C6D-BCE4-C3448FAC1760}"/>
              </a:ext>
            </a:extLst>
          </p:cNvPr>
          <p:cNvSpPr txBox="1"/>
          <p:nvPr/>
        </p:nvSpPr>
        <p:spPr>
          <a:xfrm>
            <a:off x="19919402" y="13867258"/>
            <a:ext cx="1826628" cy="563231"/>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z</a:t>
            </a:r>
          </a:p>
        </p:txBody>
      </p:sp>
      <p:cxnSp>
        <p:nvCxnSpPr>
          <p:cNvPr id="485" name="Straight Connector 484">
            <a:extLst>
              <a:ext uri="{FF2B5EF4-FFF2-40B4-BE49-F238E27FC236}">
                <a16:creationId xmlns:a16="http://schemas.microsoft.com/office/drawing/2014/main" id="{FA7D9421-E97F-4A67-AB9E-F203B4A6958B}"/>
              </a:ext>
            </a:extLst>
          </p:cNvPr>
          <p:cNvCxnSpPr>
            <a:cxnSpLocks/>
          </p:cNvCxnSpPr>
          <p:nvPr/>
        </p:nvCxnSpPr>
        <p:spPr>
          <a:xfrm flipH="1">
            <a:off x="18831682" y="12125532"/>
            <a:ext cx="1070124" cy="2445048"/>
          </a:xfrm>
          <a:prstGeom prst="line">
            <a:avLst/>
          </a:prstGeom>
          <a:ln w="9525"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486" name="Straight Connector 485">
            <a:extLst>
              <a:ext uri="{FF2B5EF4-FFF2-40B4-BE49-F238E27FC236}">
                <a16:creationId xmlns:a16="http://schemas.microsoft.com/office/drawing/2014/main" id="{B64913D4-F106-4485-A449-2C5220DC29C4}"/>
              </a:ext>
            </a:extLst>
          </p:cNvPr>
          <p:cNvCxnSpPr>
            <a:cxnSpLocks/>
          </p:cNvCxnSpPr>
          <p:nvPr/>
        </p:nvCxnSpPr>
        <p:spPr>
          <a:xfrm flipH="1">
            <a:off x="22961386" y="16728400"/>
            <a:ext cx="2160596" cy="141596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87" name="Chord 486">
            <a:extLst>
              <a:ext uri="{FF2B5EF4-FFF2-40B4-BE49-F238E27FC236}">
                <a16:creationId xmlns:a16="http://schemas.microsoft.com/office/drawing/2014/main" id="{0A53196C-ADD9-4930-8785-66E3483B6D41}"/>
              </a:ext>
            </a:extLst>
          </p:cNvPr>
          <p:cNvSpPr/>
          <p:nvPr/>
        </p:nvSpPr>
        <p:spPr>
          <a:xfrm rot="16410463">
            <a:off x="6422230" y="20911310"/>
            <a:ext cx="787540" cy="818932"/>
          </a:xfrm>
          <a:prstGeom prst="chord">
            <a:avLst>
              <a:gd name="adj1" fmla="val 1476388"/>
              <a:gd name="adj2" fmla="val 1007879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sp>
        <p:nvSpPr>
          <p:cNvPr id="488" name="TextBox 487">
            <a:extLst>
              <a:ext uri="{FF2B5EF4-FFF2-40B4-BE49-F238E27FC236}">
                <a16:creationId xmlns:a16="http://schemas.microsoft.com/office/drawing/2014/main" id="{72E95EFF-381A-4F64-A863-33168C660641}"/>
              </a:ext>
            </a:extLst>
          </p:cNvPr>
          <p:cNvSpPr txBox="1"/>
          <p:nvPr/>
        </p:nvSpPr>
        <p:spPr>
          <a:xfrm>
            <a:off x="5779228" y="21461106"/>
            <a:ext cx="1209720" cy="642035"/>
          </a:xfrm>
          <a:prstGeom prst="rect">
            <a:avLst/>
          </a:prstGeom>
          <a:noFill/>
        </p:spPr>
        <p:txBody>
          <a:bodyPr wrap="square" rtlCol="0">
            <a:spAutoFit/>
          </a:bodyPr>
          <a:lstStyle/>
          <a:p>
            <a:pPr algn="ctr"/>
            <a:r>
              <a:rPr lang="en-US" sz="3572" dirty="0">
                <a:latin typeface="Cambria Math" panose="02040503050406030204" pitchFamily="18" charset="0"/>
                <a:ea typeface="Cambria Math" panose="02040503050406030204" pitchFamily="18" charset="0"/>
                <a:cs typeface="Times New Roman" panose="02020603050405020304" pitchFamily="18" charset="0"/>
              </a:rPr>
              <a:t>V</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f</a:t>
            </a:r>
          </a:p>
        </p:txBody>
      </p:sp>
      <p:grpSp>
        <p:nvGrpSpPr>
          <p:cNvPr id="489" name="Group 488">
            <a:extLst>
              <a:ext uri="{FF2B5EF4-FFF2-40B4-BE49-F238E27FC236}">
                <a16:creationId xmlns:a16="http://schemas.microsoft.com/office/drawing/2014/main" id="{EDA2170C-7835-419E-BE56-7A78A4707882}"/>
              </a:ext>
            </a:extLst>
          </p:cNvPr>
          <p:cNvGrpSpPr/>
          <p:nvPr/>
        </p:nvGrpSpPr>
        <p:grpSpPr>
          <a:xfrm rot="10800000">
            <a:off x="5434954" y="21118124"/>
            <a:ext cx="767668" cy="441072"/>
            <a:chOff x="4883484" y="6160915"/>
            <a:chExt cx="301046" cy="172969"/>
          </a:xfrm>
        </p:grpSpPr>
        <p:sp>
          <p:nvSpPr>
            <p:cNvPr id="490" name="Oval 489">
              <a:extLst>
                <a:ext uri="{FF2B5EF4-FFF2-40B4-BE49-F238E27FC236}">
                  <a16:creationId xmlns:a16="http://schemas.microsoft.com/office/drawing/2014/main" id="{0C12EF2B-8BC5-4878-90A1-4327CDB6EBC3}"/>
                </a:ext>
              </a:extLst>
            </p:cNvPr>
            <p:cNvSpPr/>
            <p:nvPr/>
          </p:nvSpPr>
          <p:spPr>
            <a:xfrm>
              <a:off x="5010439" y="6161598"/>
              <a:ext cx="174091" cy="172016"/>
            </a:xfrm>
            <a:prstGeom prst="ellipse">
              <a:avLst/>
            </a:prstGeom>
            <a:solidFill>
              <a:schemeClr val="bg2">
                <a:lumMod val="25000"/>
              </a:schemeClr>
            </a:solidFill>
            <a:ln>
              <a:solidFill>
                <a:schemeClr val="bg2">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91" name="Oval 490">
              <a:extLst>
                <a:ext uri="{FF2B5EF4-FFF2-40B4-BE49-F238E27FC236}">
                  <a16:creationId xmlns:a16="http://schemas.microsoft.com/office/drawing/2014/main" id="{21A6FE31-048A-434F-8471-269A95B44259}"/>
                </a:ext>
              </a:extLst>
            </p:cNvPr>
            <p:cNvSpPr/>
            <p:nvPr/>
          </p:nvSpPr>
          <p:spPr>
            <a:xfrm>
              <a:off x="4967133" y="6160915"/>
              <a:ext cx="174091" cy="172016"/>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92" name="Oval 491">
              <a:extLst>
                <a:ext uri="{FF2B5EF4-FFF2-40B4-BE49-F238E27FC236}">
                  <a16:creationId xmlns:a16="http://schemas.microsoft.com/office/drawing/2014/main" id="{D398FEA4-21BF-474B-99C7-E87800D31F82}"/>
                </a:ext>
              </a:extLst>
            </p:cNvPr>
            <p:cNvSpPr/>
            <p:nvPr/>
          </p:nvSpPr>
          <p:spPr>
            <a:xfrm>
              <a:off x="4923393" y="6161868"/>
              <a:ext cx="174091" cy="172016"/>
            </a:xfrm>
            <a:prstGeom prst="ellipse">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93" name="Oval 492">
              <a:extLst>
                <a:ext uri="{FF2B5EF4-FFF2-40B4-BE49-F238E27FC236}">
                  <a16:creationId xmlns:a16="http://schemas.microsoft.com/office/drawing/2014/main" id="{7894E964-0A1C-4AA7-80B6-8880F04BC410}"/>
                </a:ext>
              </a:extLst>
            </p:cNvPr>
            <p:cNvSpPr/>
            <p:nvPr/>
          </p:nvSpPr>
          <p:spPr>
            <a:xfrm>
              <a:off x="4883484" y="6160915"/>
              <a:ext cx="174091" cy="172016"/>
            </a:xfrm>
            <a:prstGeom prst="ellipse">
              <a:avLst/>
            </a:prstGeom>
            <a:solidFill>
              <a:schemeClr val="bg1">
                <a:lumMod val="9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grpSp>
      <p:grpSp>
        <p:nvGrpSpPr>
          <p:cNvPr id="494" name="Group 493">
            <a:extLst>
              <a:ext uri="{FF2B5EF4-FFF2-40B4-BE49-F238E27FC236}">
                <a16:creationId xmlns:a16="http://schemas.microsoft.com/office/drawing/2014/main" id="{324ED900-525E-4E64-870D-8D206D16A1B6}"/>
              </a:ext>
            </a:extLst>
          </p:cNvPr>
          <p:cNvGrpSpPr/>
          <p:nvPr/>
        </p:nvGrpSpPr>
        <p:grpSpPr>
          <a:xfrm rot="10800000">
            <a:off x="3831800" y="21082296"/>
            <a:ext cx="894832" cy="463824"/>
            <a:chOff x="5421412" y="6153226"/>
            <a:chExt cx="350914" cy="181891"/>
          </a:xfrm>
        </p:grpSpPr>
        <p:sp>
          <p:nvSpPr>
            <p:cNvPr id="495" name="Oval 494">
              <a:extLst>
                <a:ext uri="{FF2B5EF4-FFF2-40B4-BE49-F238E27FC236}">
                  <a16:creationId xmlns:a16="http://schemas.microsoft.com/office/drawing/2014/main" id="{F241D28E-11A3-4192-9A7D-5AF448BEC098}"/>
                </a:ext>
              </a:extLst>
            </p:cNvPr>
            <p:cNvSpPr/>
            <p:nvPr/>
          </p:nvSpPr>
          <p:spPr>
            <a:xfrm>
              <a:off x="5598235" y="6163101"/>
              <a:ext cx="174091" cy="172016"/>
            </a:xfrm>
            <a:prstGeom prst="ellipse">
              <a:avLst/>
            </a:prstGeom>
            <a:solidFill>
              <a:schemeClr val="bg2">
                <a:lumMod val="25000"/>
              </a:schemeClr>
            </a:solidFill>
            <a:ln>
              <a:solidFill>
                <a:schemeClr val="bg2">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96" name="Oval 495">
              <a:extLst>
                <a:ext uri="{FF2B5EF4-FFF2-40B4-BE49-F238E27FC236}">
                  <a16:creationId xmlns:a16="http://schemas.microsoft.com/office/drawing/2014/main" id="{1DE7CB3F-2B39-43E0-8375-2DD23446CF6C}"/>
                </a:ext>
              </a:extLst>
            </p:cNvPr>
            <p:cNvSpPr/>
            <p:nvPr/>
          </p:nvSpPr>
          <p:spPr>
            <a:xfrm>
              <a:off x="5544303" y="6160915"/>
              <a:ext cx="174091" cy="172016"/>
            </a:xfrm>
            <a:prstGeom prst="ellipse">
              <a:avLst/>
            </a:prstGeom>
            <a:solidFill>
              <a:schemeClr val="tx1">
                <a:lumMod val="50000"/>
                <a:lumOff val="50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97" name="Oval 496">
              <a:extLst>
                <a:ext uri="{FF2B5EF4-FFF2-40B4-BE49-F238E27FC236}">
                  <a16:creationId xmlns:a16="http://schemas.microsoft.com/office/drawing/2014/main" id="{2BA01529-868A-42F3-A451-ABF0C2A1153B}"/>
                </a:ext>
              </a:extLst>
            </p:cNvPr>
            <p:cNvSpPr/>
            <p:nvPr/>
          </p:nvSpPr>
          <p:spPr>
            <a:xfrm>
              <a:off x="5487302" y="6160915"/>
              <a:ext cx="174091" cy="172016"/>
            </a:xfrm>
            <a:prstGeom prst="ellipse">
              <a:avLst/>
            </a:prstGeom>
            <a:solidFill>
              <a:schemeClr val="bg1">
                <a:lumMod val="75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498" name="Oval 497">
              <a:extLst>
                <a:ext uri="{FF2B5EF4-FFF2-40B4-BE49-F238E27FC236}">
                  <a16:creationId xmlns:a16="http://schemas.microsoft.com/office/drawing/2014/main" id="{D1F77C89-A968-4D87-8FCC-51BA5FD9F4E1}"/>
                </a:ext>
              </a:extLst>
            </p:cNvPr>
            <p:cNvSpPr/>
            <p:nvPr/>
          </p:nvSpPr>
          <p:spPr>
            <a:xfrm>
              <a:off x="5421412" y="6153226"/>
              <a:ext cx="179555" cy="181891"/>
            </a:xfrm>
            <a:prstGeom prst="ellipse">
              <a:avLst/>
            </a:prstGeom>
            <a:solidFill>
              <a:schemeClr val="bg1">
                <a:lumMod val="95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grpSp>
      <p:sp>
        <p:nvSpPr>
          <p:cNvPr id="499" name="TextBox 498">
            <a:extLst>
              <a:ext uri="{FF2B5EF4-FFF2-40B4-BE49-F238E27FC236}">
                <a16:creationId xmlns:a16="http://schemas.microsoft.com/office/drawing/2014/main" id="{39E93B70-FEE4-42DD-8AEE-D00FEDCD1767}"/>
              </a:ext>
            </a:extLst>
          </p:cNvPr>
          <p:cNvSpPr txBox="1"/>
          <p:nvPr/>
        </p:nvSpPr>
        <p:spPr>
          <a:xfrm>
            <a:off x="7109958" y="21112544"/>
            <a:ext cx="2639540" cy="1034129"/>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Crater </a:t>
            </a:r>
          </a:p>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Formation</a:t>
            </a:r>
          </a:p>
        </p:txBody>
      </p:sp>
      <p:grpSp>
        <p:nvGrpSpPr>
          <p:cNvPr id="500" name="Group 499">
            <a:extLst>
              <a:ext uri="{FF2B5EF4-FFF2-40B4-BE49-F238E27FC236}">
                <a16:creationId xmlns:a16="http://schemas.microsoft.com/office/drawing/2014/main" id="{6B95932B-9968-4A48-8033-46365FFCEBA0}"/>
              </a:ext>
            </a:extLst>
          </p:cNvPr>
          <p:cNvGrpSpPr/>
          <p:nvPr/>
        </p:nvGrpSpPr>
        <p:grpSpPr>
          <a:xfrm>
            <a:off x="6892374" y="18920964"/>
            <a:ext cx="930484" cy="911592"/>
            <a:chOff x="2958054" y="5500545"/>
            <a:chExt cx="364895" cy="357487"/>
          </a:xfrm>
        </p:grpSpPr>
        <p:sp>
          <p:nvSpPr>
            <p:cNvPr id="501" name="Chord 500">
              <a:extLst>
                <a:ext uri="{FF2B5EF4-FFF2-40B4-BE49-F238E27FC236}">
                  <a16:creationId xmlns:a16="http://schemas.microsoft.com/office/drawing/2014/main" id="{DBECD859-C3F8-4E58-B1A8-583CC86A4539}"/>
                </a:ext>
              </a:extLst>
            </p:cNvPr>
            <p:cNvSpPr/>
            <p:nvPr/>
          </p:nvSpPr>
          <p:spPr>
            <a:xfrm rot="17158397">
              <a:off x="2961758" y="5496841"/>
              <a:ext cx="357487" cy="364895"/>
            </a:xfrm>
            <a:prstGeom prst="chord">
              <a:avLst>
                <a:gd name="adj1" fmla="val 1413277"/>
                <a:gd name="adj2" fmla="val 1004789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sp>
          <p:nvSpPr>
            <p:cNvPr id="502" name="Chord 501">
              <a:extLst>
                <a:ext uri="{FF2B5EF4-FFF2-40B4-BE49-F238E27FC236}">
                  <a16:creationId xmlns:a16="http://schemas.microsoft.com/office/drawing/2014/main" id="{AC607ED0-FAB4-4BA6-9343-6BC9D91F74C7}"/>
                </a:ext>
              </a:extLst>
            </p:cNvPr>
            <p:cNvSpPr/>
            <p:nvPr/>
          </p:nvSpPr>
          <p:spPr>
            <a:xfrm rot="6845128">
              <a:off x="3126260" y="5633727"/>
              <a:ext cx="148918" cy="156436"/>
            </a:xfrm>
            <a:prstGeom prst="chord">
              <a:avLst>
                <a:gd name="adj1" fmla="val 770355"/>
                <a:gd name="adj2" fmla="val 1024329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grpSp>
      <p:sp>
        <p:nvSpPr>
          <p:cNvPr id="503" name="TextBox 502">
            <a:extLst>
              <a:ext uri="{FF2B5EF4-FFF2-40B4-BE49-F238E27FC236}">
                <a16:creationId xmlns:a16="http://schemas.microsoft.com/office/drawing/2014/main" id="{42C23961-A676-44B5-B323-D5BC143FBC33}"/>
              </a:ext>
            </a:extLst>
          </p:cNvPr>
          <p:cNvSpPr txBox="1"/>
          <p:nvPr/>
        </p:nvSpPr>
        <p:spPr>
          <a:xfrm>
            <a:off x="1678324" y="20596612"/>
            <a:ext cx="242743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Velocity</a:t>
            </a:r>
          </a:p>
        </p:txBody>
      </p:sp>
      <p:sp>
        <p:nvSpPr>
          <p:cNvPr id="504" name="TextBox 503">
            <a:extLst>
              <a:ext uri="{FF2B5EF4-FFF2-40B4-BE49-F238E27FC236}">
                <a16:creationId xmlns:a16="http://schemas.microsoft.com/office/drawing/2014/main" id="{B85BDA23-E228-4F42-A69F-3A1BDDB77554}"/>
              </a:ext>
            </a:extLst>
          </p:cNvPr>
          <p:cNvSpPr txBox="1"/>
          <p:nvPr/>
        </p:nvSpPr>
        <p:spPr>
          <a:xfrm>
            <a:off x="2300726" y="17911230"/>
            <a:ext cx="237169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Angle</a:t>
            </a:r>
          </a:p>
        </p:txBody>
      </p:sp>
      <p:sp>
        <p:nvSpPr>
          <p:cNvPr id="505" name="TextBox 504">
            <a:extLst>
              <a:ext uri="{FF2B5EF4-FFF2-40B4-BE49-F238E27FC236}">
                <a16:creationId xmlns:a16="http://schemas.microsoft.com/office/drawing/2014/main" id="{3854A149-87D4-4D25-9997-F25683A52A6A}"/>
              </a:ext>
            </a:extLst>
          </p:cNvPr>
          <p:cNvSpPr txBox="1"/>
          <p:nvPr/>
        </p:nvSpPr>
        <p:spPr>
          <a:xfrm>
            <a:off x="25402436" y="12688960"/>
            <a:ext cx="2997912" cy="1034129"/>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Atmospheric </a:t>
            </a:r>
          </a:p>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Profiles</a:t>
            </a:r>
          </a:p>
        </p:txBody>
      </p:sp>
      <p:sp>
        <p:nvSpPr>
          <p:cNvPr id="506" name="Arc 505">
            <a:extLst>
              <a:ext uri="{FF2B5EF4-FFF2-40B4-BE49-F238E27FC236}">
                <a16:creationId xmlns:a16="http://schemas.microsoft.com/office/drawing/2014/main" id="{10F281C2-2274-445B-B6BC-5098A1A0B567}"/>
              </a:ext>
            </a:extLst>
          </p:cNvPr>
          <p:cNvSpPr/>
          <p:nvPr/>
        </p:nvSpPr>
        <p:spPr>
          <a:xfrm rot="11385922">
            <a:off x="4717796" y="18360786"/>
            <a:ext cx="707040" cy="707196"/>
          </a:xfrm>
          <a:prstGeom prst="arc">
            <a:avLst>
              <a:gd name="adj1" fmla="val 16357730"/>
              <a:gd name="adj2" fmla="val 21525191"/>
            </a:avLst>
          </a:prstGeom>
          <a:ln w="9525">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4592">
              <a:latin typeface="Cambria Math" panose="02040503050406030204" pitchFamily="18" charset="0"/>
              <a:ea typeface="Cambria Math" panose="02040503050406030204" pitchFamily="18" charset="0"/>
            </a:endParaRPr>
          </a:p>
        </p:txBody>
      </p:sp>
      <p:sp>
        <p:nvSpPr>
          <p:cNvPr id="507" name="Rectangle 506">
            <a:extLst>
              <a:ext uri="{FF2B5EF4-FFF2-40B4-BE49-F238E27FC236}">
                <a16:creationId xmlns:a16="http://schemas.microsoft.com/office/drawing/2014/main" id="{C458D944-8195-41DA-A32A-659BCF08BFDE}"/>
              </a:ext>
            </a:extLst>
          </p:cNvPr>
          <p:cNvSpPr/>
          <p:nvPr/>
        </p:nvSpPr>
        <p:spPr>
          <a:xfrm rot="17705313">
            <a:off x="7183748" y="19338118"/>
            <a:ext cx="261296" cy="32921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508" name="Right Brace 507">
            <a:extLst>
              <a:ext uri="{FF2B5EF4-FFF2-40B4-BE49-F238E27FC236}">
                <a16:creationId xmlns:a16="http://schemas.microsoft.com/office/drawing/2014/main" id="{F0E94F79-36E6-4426-8CD2-5076196601C2}"/>
              </a:ext>
            </a:extLst>
          </p:cNvPr>
          <p:cNvSpPr/>
          <p:nvPr/>
        </p:nvSpPr>
        <p:spPr>
          <a:xfrm rot="19109607">
            <a:off x="25677160" y="12647064"/>
            <a:ext cx="1331216" cy="3926640"/>
          </a:xfrm>
          <a:prstGeom prst="rightBrace">
            <a:avLst>
              <a:gd name="adj1" fmla="val 0"/>
              <a:gd name="adj2" fmla="val 47267"/>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4592" dirty="0">
              <a:latin typeface="Cambria Math" panose="02040503050406030204" pitchFamily="18" charset="0"/>
              <a:ea typeface="Cambria Math" panose="02040503050406030204" pitchFamily="18" charset="0"/>
            </a:endParaRPr>
          </a:p>
        </p:txBody>
      </p:sp>
      <p:sp>
        <p:nvSpPr>
          <p:cNvPr id="509" name="TextBox 508">
            <a:extLst>
              <a:ext uri="{FF2B5EF4-FFF2-40B4-BE49-F238E27FC236}">
                <a16:creationId xmlns:a16="http://schemas.microsoft.com/office/drawing/2014/main" id="{F0EED982-7242-49AF-B739-500D16A14873}"/>
              </a:ext>
            </a:extLst>
          </p:cNvPr>
          <p:cNvSpPr txBox="1"/>
          <p:nvPr/>
        </p:nvSpPr>
        <p:spPr>
          <a:xfrm>
            <a:off x="23642224" y="18857514"/>
            <a:ext cx="1185816" cy="523861"/>
          </a:xfrm>
          <a:prstGeom prst="rect">
            <a:avLst/>
          </a:prstGeom>
          <a:noFill/>
        </p:spPr>
        <p:txBody>
          <a:bodyPr wrap="square" rtlCol="0">
            <a:spAutoFit/>
          </a:bodyPr>
          <a:lstStyle/>
          <a:p>
            <a:pPr algn="ctr"/>
            <a:r>
              <a:rPr lang="en-US" sz="2804" dirty="0">
                <a:latin typeface="Cambria Math" panose="02040503050406030204" pitchFamily="18" charset="0"/>
                <a:ea typeface="Cambria Math" panose="02040503050406030204" pitchFamily="18" charset="0"/>
                <a:cs typeface="Times New Roman" panose="02020603050405020304" pitchFamily="18" charset="0"/>
              </a:rPr>
              <a:t>H</a:t>
            </a:r>
            <a:r>
              <a:rPr lang="en-US" sz="3060" baseline="-25000" dirty="0">
                <a:latin typeface="Cambria Math" panose="02040503050406030204" pitchFamily="18" charset="0"/>
                <a:ea typeface="Cambria Math" panose="02040503050406030204" pitchFamily="18" charset="0"/>
                <a:cs typeface="Times New Roman" panose="02020603050405020304" pitchFamily="18" charset="0"/>
              </a:rPr>
              <a:t>T</a:t>
            </a:r>
          </a:p>
        </p:txBody>
      </p:sp>
      <p:sp>
        <p:nvSpPr>
          <p:cNvPr id="510" name="TextBox 509">
            <a:extLst>
              <a:ext uri="{FF2B5EF4-FFF2-40B4-BE49-F238E27FC236}">
                <a16:creationId xmlns:a16="http://schemas.microsoft.com/office/drawing/2014/main" id="{735AEC6B-46B3-4C56-9AFF-C54621001B5D}"/>
              </a:ext>
            </a:extLst>
          </p:cNvPr>
          <p:cNvSpPr txBox="1"/>
          <p:nvPr/>
        </p:nvSpPr>
        <p:spPr>
          <a:xfrm>
            <a:off x="24128962" y="18635412"/>
            <a:ext cx="2215676" cy="1034129"/>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Scale     </a:t>
            </a:r>
          </a:p>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     Height</a:t>
            </a:r>
          </a:p>
        </p:txBody>
      </p:sp>
      <p:sp>
        <p:nvSpPr>
          <p:cNvPr id="511" name="TextBox 510">
            <a:extLst>
              <a:ext uri="{FF2B5EF4-FFF2-40B4-BE49-F238E27FC236}">
                <a16:creationId xmlns:a16="http://schemas.microsoft.com/office/drawing/2014/main" id="{C3FF9DF4-02D5-4019-A012-FBC534616AE4}"/>
              </a:ext>
            </a:extLst>
          </p:cNvPr>
          <p:cNvSpPr txBox="1"/>
          <p:nvPr/>
        </p:nvSpPr>
        <p:spPr>
          <a:xfrm>
            <a:off x="9581906" y="14517672"/>
            <a:ext cx="1568484" cy="642035"/>
          </a:xfrm>
          <a:prstGeom prst="rect">
            <a:avLst/>
          </a:prstGeom>
          <a:noFill/>
          <a:ln>
            <a:noFill/>
          </a:ln>
        </p:spPr>
        <p:txBody>
          <a:bodyPr wrap="square">
            <a:spAutoFit/>
          </a:bodyPr>
          <a:lstStyle/>
          <a:p>
            <a:pPr algn="ctr"/>
            <a:r>
              <a:rPr lang="en-US" sz="3572" dirty="0">
                <a:latin typeface="Cambria Math" panose="02040503050406030204" pitchFamily="18" charset="0"/>
                <a:ea typeface="Cambria Math" panose="02040503050406030204" pitchFamily="18" charset="0"/>
                <a:cs typeface="Times New Roman" panose="02020603050405020304" pitchFamily="18" charset="0"/>
              </a:rPr>
              <a:t>V</a:t>
            </a:r>
            <a:r>
              <a:rPr lang="en-US" sz="508" dirty="0">
                <a:latin typeface="Cambria Math" panose="02040503050406030204" pitchFamily="18" charset="0"/>
                <a:ea typeface="Cambria Math" panose="02040503050406030204" pitchFamily="18" charset="0"/>
                <a:cs typeface="Times New Roman" panose="02020603050405020304" pitchFamily="18" charset="0"/>
              </a:rPr>
              <a:t> </a:t>
            </a:r>
            <a:r>
              <a:rPr lang="en-US" sz="3572" baseline="-25000" dirty="0">
                <a:latin typeface="Cambria Math" panose="02040503050406030204" pitchFamily="18" charset="0"/>
                <a:ea typeface="Cambria Math" panose="02040503050406030204" pitchFamily="18" charset="0"/>
                <a:cs typeface="Times New Roman" panose="02020603050405020304" pitchFamily="18" charset="0"/>
              </a:rPr>
              <a:t>Nf</a:t>
            </a:r>
            <a:endParaRPr lang="en-US" sz="4080" baseline="-250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512" name="Oval 511">
            <a:extLst>
              <a:ext uri="{FF2B5EF4-FFF2-40B4-BE49-F238E27FC236}">
                <a16:creationId xmlns:a16="http://schemas.microsoft.com/office/drawing/2014/main" id="{03F939F5-8589-4A02-9D0C-971A8F1C7EA1}"/>
              </a:ext>
            </a:extLst>
          </p:cNvPr>
          <p:cNvSpPr/>
          <p:nvPr/>
        </p:nvSpPr>
        <p:spPr>
          <a:xfrm rot="20963584">
            <a:off x="11089942" y="13329654"/>
            <a:ext cx="189212" cy="191092"/>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513" name="TextBox 512">
            <a:extLst>
              <a:ext uri="{FF2B5EF4-FFF2-40B4-BE49-F238E27FC236}">
                <a16:creationId xmlns:a16="http://schemas.microsoft.com/office/drawing/2014/main" id="{8F636D73-3B21-4370-865A-13311339D8AD}"/>
              </a:ext>
            </a:extLst>
          </p:cNvPr>
          <p:cNvSpPr txBox="1"/>
          <p:nvPr/>
        </p:nvSpPr>
        <p:spPr>
          <a:xfrm>
            <a:off x="9269806" y="13354848"/>
            <a:ext cx="1513980" cy="642035"/>
          </a:xfrm>
          <a:prstGeom prst="rect">
            <a:avLst/>
          </a:prstGeom>
          <a:noFill/>
        </p:spPr>
        <p:txBody>
          <a:bodyPr wrap="square">
            <a:spAutoFit/>
          </a:bodyPr>
          <a:lstStyle/>
          <a:p>
            <a:pPr algn="ctr"/>
            <a:r>
              <a:rPr lang="en-US" sz="3572" dirty="0">
                <a:latin typeface="Cambria Math" panose="02040503050406030204" pitchFamily="18" charset="0"/>
                <a:ea typeface="Cambria Math" panose="02040503050406030204" pitchFamily="18" charset="0"/>
                <a:cs typeface="Times New Roman" panose="02020603050405020304" pitchFamily="18" charset="0"/>
              </a:rPr>
              <a:t>V</a:t>
            </a:r>
            <a:r>
              <a:rPr lang="en-US" sz="508" dirty="0">
                <a:latin typeface="Cambria Math" panose="02040503050406030204" pitchFamily="18" charset="0"/>
                <a:ea typeface="Cambria Math" panose="02040503050406030204" pitchFamily="18" charset="0"/>
                <a:cs typeface="Times New Roman" panose="02020603050405020304" pitchFamily="18" charset="0"/>
              </a:rPr>
              <a:t> </a:t>
            </a:r>
            <a:r>
              <a:rPr lang="en-US" sz="3572" baseline="-25000" dirty="0">
                <a:latin typeface="Cambria Math" panose="02040503050406030204" pitchFamily="18" charset="0"/>
                <a:ea typeface="Cambria Math" panose="02040503050406030204" pitchFamily="18" charset="0"/>
                <a:cs typeface="Times New Roman" panose="02020603050405020304" pitchFamily="18" charset="0"/>
              </a:rPr>
              <a:t>Ni</a:t>
            </a:r>
            <a:endParaRPr lang="en-US" sz="4080" baseline="-250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514" name="TextBox 513">
            <a:extLst>
              <a:ext uri="{FF2B5EF4-FFF2-40B4-BE49-F238E27FC236}">
                <a16:creationId xmlns:a16="http://schemas.microsoft.com/office/drawing/2014/main" id="{DDCCC748-0642-46B3-A266-C4408DFC3E97}"/>
              </a:ext>
            </a:extLst>
          </p:cNvPr>
          <p:cNvSpPr txBox="1"/>
          <p:nvPr/>
        </p:nvSpPr>
        <p:spPr>
          <a:xfrm>
            <a:off x="21606082" y="17733540"/>
            <a:ext cx="1826628" cy="642035"/>
          </a:xfrm>
          <a:prstGeom prst="rect">
            <a:avLst/>
          </a:prstGeom>
          <a:noFill/>
        </p:spPr>
        <p:txBody>
          <a:bodyPr wrap="square" rtlCol="0">
            <a:spAutoFit/>
          </a:bodyPr>
          <a:lstStyle/>
          <a:p>
            <a:pPr algn="ctr"/>
            <a:r>
              <a:rPr lang="el-GR" sz="3572" dirty="0">
                <a:latin typeface="Cambria Math" panose="02040503050406030204" pitchFamily="18" charset="0"/>
                <a:ea typeface="Cambria Math" panose="02040503050406030204" pitchFamily="18" charset="0"/>
                <a:cs typeface="Times New Roman" panose="02020603050405020304" pitchFamily="18" charset="0"/>
              </a:rPr>
              <a:t>ρ</a:t>
            </a:r>
            <a:r>
              <a:rPr lang="en-US" sz="3572" baseline="-25000" dirty="0">
                <a:latin typeface="Cambria Math" panose="02040503050406030204" pitchFamily="18" charset="0"/>
                <a:ea typeface="Cambria Math" panose="02040503050406030204" pitchFamily="18" charset="0"/>
                <a:cs typeface="Times New Roman" panose="02020603050405020304" pitchFamily="18" charset="0"/>
              </a:rPr>
              <a:t>0</a:t>
            </a:r>
            <a:endParaRPr lang="en-US" sz="4080" baseline="-25000" dirty="0">
              <a:latin typeface="Cambria Math" panose="02040503050406030204" pitchFamily="18" charset="0"/>
              <a:ea typeface="Cambria Math" panose="020405030504060302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5" name="TextBox 514">
                <a:extLst>
                  <a:ext uri="{FF2B5EF4-FFF2-40B4-BE49-F238E27FC236}">
                    <a16:creationId xmlns:a16="http://schemas.microsoft.com/office/drawing/2014/main" id="{0DEA21AE-2A90-4F8D-8440-4E88EFCAF839}"/>
                  </a:ext>
                </a:extLst>
              </p:cNvPr>
              <p:cNvSpPr txBox="1"/>
              <p:nvPr/>
            </p:nvSpPr>
            <p:spPr>
              <a:xfrm>
                <a:off x="3740658" y="13945046"/>
                <a:ext cx="682316" cy="894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ea typeface="Cambria Math" panose="02040503050406030204" pitchFamily="18" charset="0"/>
                            </a:rPr>
                          </m:ctrlPr>
                        </m:fPr>
                        <m:num>
                          <m:r>
                            <a:rPr lang="en-US" sz="3060" i="1">
                              <a:latin typeface="Cambria Math" panose="02040503050406030204" pitchFamily="18" charset="0"/>
                              <a:ea typeface="Cambria Math" panose="02040503050406030204" pitchFamily="18" charset="0"/>
                            </a:rPr>
                            <m:t>𝑑𝑁</m:t>
                          </m:r>
                        </m:num>
                        <m:den>
                          <m:r>
                            <a:rPr lang="en-US" sz="3060" i="1">
                              <a:latin typeface="Cambria Math" panose="02040503050406030204" pitchFamily="18" charset="0"/>
                              <a:ea typeface="Cambria Math" panose="02040503050406030204" pitchFamily="18" charset="0"/>
                            </a:rPr>
                            <m:t>𝑑𝑡</m:t>
                          </m:r>
                        </m:den>
                      </m:f>
                    </m:oMath>
                  </m:oMathPara>
                </a14:m>
                <a:endParaRPr lang="en-US" sz="4592" dirty="0">
                  <a:latin typeface="Cambria Math" panose="02040503050406030204" pitchFamily="18" charset="0"/>
                  <a:ea typeface="Cambria Math" panose="02040503050406030204" pitchFamily="18" charset="0"/>
                </a:endParaRPr>
              </a:p>
            </p:txBody>
          </p:sp>
        </mc:Choice>
        <mc:Fallback xmlns="">
          <p:sp>
            <p:nvSpPr>
              <p:cNvPr id="515" name="TextBox 514">
                <a:extLst>
                  <a:ext uri="{FF2B5EF4-FFF2-40B4-BE49-F238E27FC236}">
                    <a16:creationId xmlns:a16="http://schemas.microsoft.com/office/drawing/2014/main" id="{0DEA21AE-2A90-4F8D-8440-4E88EFCAF839}"/>
                  </a:ext>
                </a:extLst>
              </p:cNvPr>
              <p:cNvSpPr txBox="1">
                <a:spLocks noRot="1" noChangeAspect="1" noMove="1" noResize="1" noEditPoints="1" noAdjustHandles="1" noChangeArrowheads="1" noChangeShapeType="1" noTextEdit="1"/>
              </p:cNvSpPr>
              <p:nvPr/>
            </p:nvSpPr>
            <p:spPr>
              <a:xfrm>
                <a:off x="3740658" y="13945046"/>
                <a:ext cx="682316" cy="8940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6" name="TextBox 515">
                <a:extLst>
                  <a:ext uri="{FF2B5EF4-FFF2-40B4-BE49-F238E27FC236}">
                    <a16:creationId xmlns:a16="http://schemas.microsoft.com/office/drawing/2014/main" id="{2E3480E4-5EBA-4D6D-AACC-626E11FEBBB4}"/>
                  </a:ext>
                </a:extLst>
              </p:cNvPr>
              <p:cNvSpPr txBox="1"/>
              <p:nvPr/>
            </p:nvSpPr>
            <p:spPr>
              <a:xfrm>
                <a:off x="5402090" y="12385502"/>
                <a:ext cx="1455180" cy="894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ea typeface="Cambria Math" panose="02040503050406030204" pitchFamily="18" charset="0"/>
                            </a:rPr>
                          </m:ctrlPr>
                        </m:fPr>
                        <m:num>
                          <m:r>
                            <a:rPr lang="en-US" sz="3060" i="1">
                              <a:latin typeface="Cambria Math" panose="02040503050406030204" pitchFamily="18" charset="0"/>
                              <a:ea typeface="Cambria Math" panose="02040503050406030204" pitchFamily="18" charset="0"/>
                            </a:rPr>
                            <m:t>𝑑</m:t>
                          </m:r>
                          <m:sSub>
                            <m:sSubPr>
                              <m:ctrlPr>
                                <a:rPr lang="en-US" sz="306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sz="3060" i="1" dirty="0">
                                  <a:latin typeface="Cambria Math" panose="02040503050406030204" pitchFamily="18" charset="0"/>
                                  <a:ea typeface="Cambria Math" panose="02040503050406030204" pitchFamily="18" charset="0"/>
                                  <a:cs typeface="Times New Roman" panose="02020603050405020304" pitchFamily="18" charset="0"/>
                                </a:rPr>
                                <m:t>𝑉</m:t>
                              </m:r>
                            </m:e>
                            <m:sub>
                              <m:r>
                                <a:rPr lang="en-US" sz="3060" i="1" dirty="0">
                                  <a:latin typeface="Cambria Math" panose="02040503050406030204" pitchFamily="18" charset="0"/>
                                  <a:ea typeface="Cambria Math" panose="02040503050406030204" pitchFamily="18" charset="0"/>
                                  <a:cs typeface="Times New Roman" panose="02020603050405020304" pitchFamily="18" charset="0"/>
                                </a:rPr>
                                <m:t>𝑁</m:t>
                              </m:r>
                            </m:sub>
                          </m:sSub>
                        </m:num>
                        <m:den>
                          <m:r>
                            <a:rPr lang="en-US" sz="3060" i="1">
                              <a:latin typeface="Cambria Math" panose="02040503050406030204" pitchFamily="18" charset="0"/>
                              <a:ea typeface="Cambria Math" panose="02040503050406030204" pitchFamily="18" charset="0"/>
                            </a:rPr>
                            <m:t>𝑑𝑡</m:t>
                          </m:r>
                        </m:den>
                      </m:f>
                    </m:oMath>
                  </m:oMathPara>
                </a14:m>
                <a:endParaRPr lang="en-US" sz="4592" dirty="0">
                  <a:latin typeface="Cambria Math" panose="02040503050406030204" pitchFamily="18" charset="0"/>
                  <a:ea typeface="Cambria Math" panose="02040503050406030204" pitchFamily="18" charset="0"/>
                </a:endParaRPr>
              </a:p>
            </p:txBody>
          </p:sp>
        </mc:Choice>
        <mc:Fallback xmlns="">
          <p:sp>
            <p:nvSpPr>
              <p:cNvPr id="516" name="TextBox 515">
                <a:extLst>
                  <a:ext uri="{FF2B5EF4-FFF2-40B4-BE49-F238E27FC236}">
                    <a16:creationId xmlns:a16="http://schemas.microsoft.com/office/drawing/2014/main" id="{2E3480E4-5EBA-4D6D-AACC-626E11FEBBB4}"/>
                  </a:ext>
                </a:extLst>
              </p:cNvPr>
              <p:cNvSpPr txBox="1">
                <a:spLocks noRot="1" noChangeAspect="1" noMove="1" noResize="1" noEditPoints="1" noAdjustHandles="1" noChangeArrowheads="1" noChangeShapeType="1" noTextEdit="1"/>
              </p:cNvSpPr>
              <p:nvPr/>
            </p:nvSpPr>
            <p:spPr>
              <a:xfrm>
                <a:off x="5402090" y="12385502"/>
                <a:ext cx="1455180" cy="89402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7" name="TextBox 516">
                <a:extLst>
                  <a:ext uri="{FF2B5EF4-FFF2-40B4-BE49-F238E27FC236}">
                    <a16:creationId xmlns:a16="http://schemas.microsoft.com/office/drawing/2014/main" id="{C2D14CC5-8548-4F42-A986-AE0D8857ACDE}"/>
                  </a:ext>
                </a:extLst>
              </p:cNvPr>
              <p:cNvSpPr txBox="1"/>
              <p:nvPr/>
            </p:nvSpPr>
            <p:spPr>
              <a:xfrm>
                <a:off x="2185542" y="15909546"/>
                <a:ext cx="682316" cy="894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ea typeface="Cambria Math" panose="02040503050406030204" pitchFamily="18" charset="0"/>
                            </a:rPr>
                          </m:ctrlPr>
                        </m:fPr>
                        <m:num>
                          <m:r>
                            <a:rPr lang="en-US" sz="3060" i="1">
                              <a:latin typeface="Cambria Math" panose="02040503050406030204" pitchFamily="18" charset="0"/>
                              <a:ea typeface="Cambria Math" panose="02040503050406030204" pitchFamily="18" charset="0"/>
                            </a:rPr>
                            <m:t>𝑑𝑚</m:t>
                          </m:r>
                        </m:num>
                        <m:den>
                          <m:r>
                            <a:rPr lang="en-US" sz="3060" i="1">
                              <a:latin typeface="Cambria Math" panose="02040503050406030204" pitchFamily="18" charset="0"/>
                              <a:ea typeface="Cambria Math" panose="02040503050406030204" pitchFamily="18" charset="0"/>
                            </a:rPr>
                            <m:t>𝑑𝑡</m:t>
                          </m:r>
                        </m:den>
                      </m:f>
                    </m:oMath>
                  </m:oMathPara>
                </a14:m>
                <a:endParaRPr lang="en-US" sz="4592" dirty="0">
                  <a:latin typeface="Cambria Math" panose="02040503050406030204" pitchFamily="18" charset="0"/>
                  <a:ea typeface="Cambria Math" panose="02040503050406030204" pitchFamily="18" charset="0"/>
                </a:endParaRPr>
              </a:p>
            </p:txBody>
          </p:sp>
        </mc:Choice>
        <mc:Fallback xmlns="">
          <p:sp>
            <p:nvSpPr>
              <p:cNvPr id="517" name="TextBox 516">
                <a:extLst>
                  <a:ext uri="{FF2B5EF4-FFF2-40B4-BE49-F238E27FC236}">
                    <a16:creationId xmlns:a16="http://schemas.microsoft.com/office/drawing/2014/main" id="{C2D14CC5-8548-4F42-A986-AE0D8857ACDE}"/>
                  </a:ext>
                </a:extLst>
              </p:cNvPr>
              <p:cNvSpPr txBox="1">
                <a:spLocks noRot="1" noChangeAspect="1" noMove="1" noResize="1" noEditPoints="1" noAdjustHandles="1" noChangeArrowheads="1" noChangeShapeType="1" noTextEdit="1"/>
              </p:cNvSpPr>
              <p:nvPr/>
            </p:nvSpPr>
            <p:spPr>
              <a:xfrm>
                <a:off x="2185542" y="15909546"/>
                <a:ext cx="682316" cy="8940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8" name="TextBox 517">
                <a:extLst>
                  <a:ext uri="{FF2B5EF4-FFF2-40B4-BE49-F238E27FC236}">
                    <a16:creationId xmlns:a16="http://schemas.microsoft.com/office/drawing/2014/main" id="{9F50580B-662D-4348-862C-F8AE75DCD206}"/>
                  </a:ext>
                </a:extLst>
              </p:cNvPr>
              <p:cNvSpPr txBox="1"/>
              <p:nvPr/>
            </p:nvSpPr>
            <p:spPr>
              <a:xfrm>
                <a:off x="1120218" y="18174710"/>
                <a:ext cx="682316" cy="894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ea typeface="Cambria Math" panose="02040503050406030204" pitchFamily="18" charset="0"/>
                            </a:rPr>
                          </m:ctrlPr>
                        </m:fPr>
                        <m:num>
                          <m:r>
                            <a:rPr lang="en-US" sz="3060" i="1">
                              <a:latin typeface="Cambria Math" panose="02040503050406030204" pitchFamily="18" charset="0"/>
                              <a:ea typeface="Cambria Math" panose="02040503050406030204" pitchFamily="18" charset="0"/>
                            </a:rPr>
                            <m:t>𝑑</m:t>
                          </m:r>
                          <m:r>
                            <a:rPr lang="en-US" sz="3060" i="1">
                              <a:latin typeface="Cambria Math" panose="02040503050406030204" pitchFamily="18" charset="0"/>
                              <a:ea typeface="Cambria Math" panose="02040503050406030204" pitchFamily="18" charset="0"/>
                            </a:rPr>
                            <m:t>𝜃</m:t>
                          </m:r>
                        </m:num>
                        <m:den>
                          <m:r>
                            <a:rPr lang="en-US" sz="3060" i="1">
                              <a:latin typeface="Cambria Math" panose="02040503050406030204" pitchFamily="18" charset="0"/>
                              <a:ea typeface="Cambria Math" panose="02040503050406030204" pitchFamily="18" charset="0"/>
                            </a:rPr>
                            <m:t>𝑑𝑡</m:t>
                          </m:r>
                        </m:den>
                      </m:f>
                    </m:oMath>
                  </m:oMathPara>
                </a14:m>
                <a:endParaRPr lang="en-US" sz="4592" dirty="0">
                  <a:latin typeface="Cambria Math" panose="02040503050406030204" pitchFamily="18" charset="0"/>
                  <a:ea typeface="Cambria Math" panose="02040503050406030204" pitchFamily="18" charset="0"/>
                </a:endParaRPr>
              </a:p>
            </p:txBody>
          </p:sp>
        </mc:Choice>
        <mc:Fallback xmlns="">
          <p:sp>
            <p:nvSpPr>
              <p:cNvPr id="518" name="TextBox 517">
                <a:extLst>
                  <a:ext uri="{FF2B5EF4-FFF2-40B4-BE49-F238E27FC236}">
                    <a16:creationId xmlns:a16="http://schemas.microsoft.com/office/drawing/2014/main" id="{9F50580B-662D-4348-862C-F8AE75DCD206}"/>
                  </a:ext>
                </a:extLst>
              </p:cNvPr>
              <p:cNvSpPr txBox="1">
                <a:spLocks noRot="1" noChangeAspect="1" noMove="1" noResize="1" noEditPoints="1" noAdjustHandles="1" noChangeArrowheads="1" noChangeShapeType="1" noTextEdit="1"/>
              </p:cNvSpPr>
              <p:nvPr/>
            </p:nvSpPr>
            <p:spPr>
              <a:xfrm>
                <a:off x="1120218" y="18174710"/>
                <a:ext cx="682316" cy="8940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9" name="TextBox 518">
                <a:extLst>
                  <a:ext uri="{FF2B5EF4-FFF2-40B4-BE49-F238E27FC236}">
                    <a16:creationId xmlns:a16="http://schemas.microsoft.com/office/drawing/2014/main" id="{4C74B673-4B09-45BD-8C73-A28E4DB5DB36}"/>
                  </a:ext>
                </a:extLst>
              </p:cNvPr>
              <p:cNvSpPr txBox="1"/>
              <p:nvPr/>
            </p:nvSpPr>
            <p:spPr>
              <a:xfrm>
                <a:off x="497854" y="20891678"/>
                <a:ext cx="682316" cy="894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ea typeface="Cambria Math" panose="02040503050406030204" pitchFamily="18" charset="0"/>
                            </a:rPr>
                          </m:ctrlPr>
                        </m:fPr>
                        <m:num>
                          <m:r>
                            <a:rPr lang="en-US" sz="3060" i="1">
                              <a:latin typeface="Cambria Math" panose="02040503050406030204" pitchFamily="18" charset="0"/>
                              <a:ea typeface="Cambria Math" panose="02040503050406030204" pitchFamily="18" charset="0"/>
                            </a:rPr>
                            <m:t>𝑑𝑉</m:t>
                          </m:r>
                        </m:num>
                        <m:den>
                          <m:r>
                            <a:rPr lang="en-US" sz="3060" i="1">
                              <a:latin typeface="Cambria Math" panose="02040503050406030204" pitchFamily="18" charset="0"/>
                              <a:ea typeface="Cambria Math" panose="02040503050406030204" pitchFamily="18" charset="0"/>
                            </a:rPr>
                            <m:t>𝑑𝑡</m:t>
                          </m:r>
                        </m:den>
                      </m:f>
                    </m:oMath>
                  </m:oMathPara>
                </a14:m>
                <a:endParaRPr lang="en-US" sz="4592" dirty="0">
                  <a:latin typeface="Cambria Math" panose="02040503050406030204" pitchFamily="18" charset="0"/>
                  <a:ea typeface="Cambria Math" panose="02040503050406030204" pitchFamily="18" charset="0"/>
                </a:endParaRPr>
              </a:p>
            </p:txBody>
          </p:sp>
        </mc:Choice>
        <mc:Fallback xmlns="">
          <p:sp>
            <p:nvSpPr>
              <p:cNvPr id="519" name="TextBox 518">
                <a:extLst>
                  <a:ext uri="{FF2B5EF4-FFF2-40B4-BE49-F238E27FC236}">
                    <a16:creationId xmlns:a16="http://schemas.microsoft.com/office/drawing/2014/main" id="{4C74B673-4B09-45BD-8C73-A28E4DB5DB36}"/>
                  </a:ext>
                </a:extLst>
              </p:cNvPr>
              <p:cNvSpPr txBox="1">
                <a:spLocks noRot="1" noChangeAspect="1" noMove="1" noResize="1" noEditPoints="1" noAdjustHandles="1" noChangeArrowheads="1" noChangeShapeType="1" noTextEdit="1"/>
              </p:cNvSpPr>
              <p:nvPr/>
            </p:nvSpPr>
            <p:spPr>
              <a:xfrm>
                <a:off x="497854" y="20891678"/>
                <a:ext cx="682316" cy="8940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0" name="TextBox 519">
                <a:extLst>
                  <a:ext uri="{FF2B5EF4-FFF2-40B4-BE49-F238E27FC236}">
                    <a16:creationId xmlns:a16="http://schemas.microsoft.com/office/drawing/2014/main" id="{470978EC-31DE-41A6-AE1A-8092B87DED03}"/>
                  </a:ext>
                </a:extLst>
              </p:cNvPr>
              <p:cNvSpPr txBox="1"/>
              <p:nvPr/>
            </p:nvSpPr>
            <p:spPr>
              <a:xfrm>
                <a:off x="7876258" y="11121206"/>
                <a:ext cx="1455180" cy="894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3060" i="1">
                              <a:latin typeface="Cambria Math" panose="02040503050406030204" pitchFamily="18" charset="0"/>
                              <a:ea typeface="Cambria Math" panose="02040503050406030204" pitchFamily="18" charset="0"/>
                            </a:rPr>
                          </m:ctrlPr>
                        </m:fPr>
                        <m:num>
                          <m:r>
                            <a:rPr lang="en-US" sz="3060" i="1">
                              <a:latin typeface="Cambria Math" panose="02040503050406030204" pitchFamily="18" charset="0"/>
                              <a:ea typeface="Cambria Math" panose="02040503050406030204" pitchFamily="18" charset="0"/>
                            </a:rPr>
                            <m:t>𝑑𝑧</m:t>
                          </m:r>
                        </m:num>
                        <m:den>
                          <m:r>
                            <a:rPr lang="en-US" sz="3060" i="1">
                              <a:latin typeface="Cambria Math" panose="02040503050406030204" pitchFamily="18" charset="0"/>
                              <a:ea typeface="Cambria Math" panose="02040503050406030204" pitchFamily="18" charset="0"/>
                            </a:rPr>
                            <m:t>𝑑𝑡</m:t>
                          </m:r>
                        </m:den>
                      </m:f>
                    </m:oMath>
                  </m:oMathPara>
                </a14:m>
                <a:endParaRPr lang="en-US" sz="4592" dirty="0">
                  <a:latin typeface="Cambria Math" panose="02040503050406030204" pitchFamily="18" charset="0"/>
                  <a:ea typeface="Cambria Math" panose="02040503050406030204" pitchFamily="18" charset="0"/>
                </a:endParaRPr>
              </a:p>
            </p:txBody>
          </p:sp>
        </mc:Choice>
        <mc:Fallback xmlns="">
          <p:sp>
            <p:nvSpPr>
              <p:cNvPr id="520" name="TextBox 519">
                <a:extLst>
                  <a:ext uri="{FF2B5EF4-FFF2-40B4-BE49-F238E27FC236}">
                    <a16:creationId xmlns:a16="http://schemas.microsoft.com/office/drawing/2014/main" id="{470978EC-31DE-41A6-AE1A-8092B87DED03}"/>
                  </a:ext>
                </a:extLst>
              </p:cNvPr>
              <p:cNvSpPr txBox="1">
                <a:spLocks noRot="1" noChangeAspect="1" noMove="1" noResize="1" noEditPoints="1" noAdjustHandles="1" noChangeArrowheads="1" noChangeShapeType="1" noTextEdit="1"/>
              </p:cNvSpPr>
              <p:nvPr/>
            </p:nvSpPr>
            <p:spPr>
              <a:xfrm>
                <a:off x="7876258" y="11121206"/>
                <a:ext cx="1455180" cy="894027"/>
              </a:xfrm>
              <a:prstGeom prst="rect">
                <a:avLst/>
              </a:prstGeom>
              <a:blipFill>
                <a:blip r:embed="rId7"/>
                <a:stretch>
                  <a:fillRect/>
                </a:stretch>
              </a:blipFill>
            </p:spPr>
            <p:txBody>
              <a:bodyPr/>
              <a:lstStyle/>
              <a:p>
                <a:r>
                  <a:rPr lang="en-US">
                    <a:noFill/>
                  </a:rPr>
                  <a:t> </a:t>
                </a:r>
              </a:p>
            </p:txBody>
          </p:sp>
        </mc:Fallback>
      </mc:AlternateContent>
      <p:sp>
        <p:nvSpPr>
          <p:cNvPr id="521" name="TextBox 520">
            <a:extLst>
              <a:ext uri="{FF2B5EF4-FFF2-40B4-BE49-F238E27FC236}">
                <a16:creationId xmlns:a16="http://schemas.microsoft.com/office/drawing/2014/main" id="{89E61BD3-3D70-4075-BB1B-42DE1E5E7E16}"/>
              </a:ext>
            </a:extLst>
          </p:cNvPr>
          <p:cNvSpPr txBox="1"/>
          <p:nvPr/>
        </p:nvSpPr>
        <p:spPr>
          <a:xfrm>
            <a:off x="24404042" y="22895804"/>
            <a:ext cx="2805644" cy="504112"/>
          </a:xfrm>
          <a:prstGeom prst="rect">
            <a:avLst/>
          </a:prstGeom>
          <a:noFill/>
        </p:spPr>
        <p:txBody>
          <a:bodyPr wrap="square" rtlCol="0">
            <a:spAutoFit/>
          </a:bodyPr>
          <a:lstStyle/>
          <a:p>
            <a:r>
              <a:rPr lang="en-US" sz="2676" i="1" dirty="0">
                <a:latin typeface="Cambria Math" panose="02040503050406030204" pitchFamily="18" charset="0"/>
                <a:ea typeface="Cambria Math" panose="02040503050406030204" pitchFamily="18" charset="0"/>
                <a:cs typeface="Times New Roman" panose="02020603050405020304" pitchFamily="18" charset="0"/>
              </a:rPr>
              <a:t>* Not to Scale</a:t>
            </a:r>
          </a:p>
        </p:txBody>
      </p:sp>
      <p:sp>
        <p:nvSpPr>
          <p:cNvPr id="522" name="TextBox 521">
            <a:extLst>
              <a:ext uri="{FF2B5EF4-FFF2-40B4-BE49-F238E27FC236}">
                <a16:creationId xmlns:a16="http://schemas.microsoft.com/office/drawing/2014/main" id="{47B11977-400A-4B8D-8EA8-C1733DDB1842}"/>
              </a:ext>
            </a:extLst>
          </p:cNvPr>
          <p:cNvSpPr txBox="1"/>
          <p:nvPr/>
        </p:nvSpPr>
        <p:spPr>
          <a:xfrm>
            <a:off x="20112582" y="16139058"/>
            <a:ext cx="1826628" cy="563231"/>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P</a:t>
            </a:r>
            <a:r>
              <a:rPr lang="en-US" sz="3060" baseline="-25000" dirty="0">
                <a:latin typeface="Cambria Math" panose="02040503050406030204" pitchFamily="18" charset="0"/>
                <a:ea typeface="Cambria Math" panose="02040503050406030204" pitchFamily="18" charset="0"/>
                <a:cs typeface="Times New Roman" panose="02020603050405020304" pitchFamily="18" charset="0"/>
              </a:rPr>
              <a:t>0</a:t>
            </a:r>
            <a:endParaRPr lang="en-US" sz="3572" baseline="-250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523" name="TextBox 522">
            <a:extLst>
              <a:ext uri="{FF2B5EF4-FFF2-40B4-BE49-F238E27FC236}">
                <a16:creationId xmlns:a16="http://schemas.microsoft.com/office/drawing/2014/main" id="{66EAF897-23ED-4A5C-9B60-6A36F0F361AB}"/>
              </a:ext>
            </a:extLst>
          </p:cNvPr>
          <p:cNvSpPr txBox="1"/>
          <p:nvPr/>
        </p:nvSpPr>
        <p:spPr>
          <a:xfrm>
            <a:off x="21041302" y="17069190"/>
            <a:ext cx="1826628" cy="563231"/>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T</a:t>
            </a:r>
            <a:r>
              <a:rPr lang="en-US" sz="3060" baseline="-25000" dirty="0">
                <a:latin typeface="Cambria Math" panose="02040503050406030204" pitchFamily="18" charset="0"/>
                <a:ea typeface="Cambria Math" panose="02040503050406030204" pitchFamily="18" charset="0"/>
                <a:cs typeface="Times New Roman" panose="02020603050405020304" pitchFamily="18" charset="0"/>
              </a:rPr>
              <a:t>0</a:t>
            </a:r>
            <a:endParaRPr lang="en-US" sz="3572" baseline="-250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524" name="TextBox 523">
            <a:extLst>
              <a:ext uri="{FF2B5EF4-FFF2-40B4-BE49-F238E27FC236}">
                <a16:creationId xmlns:a16="http://schemas.microsoft.com/office/drawing/2014/main" id="{C9C60317-B657-485A-9915-F36051D9EAFC}"/>
              </a:ext>
            </a:extLst>
          </p:cNvPr>
          <p:cNvSpPr txBox="1"/>
          <p:nvPr/>
        </p:nvSpPr>
        <p:spPr>
          <a:xfrm>
            <a:off x="7992462" y="14721494"/>
            <a:ext cx="1241852" cy="720197"/>
          </a:xfrm>
          <a:prstGeom prst="rect">
            <a:avLst/>
          </a:prstGeom>
          <a:noFill/>
        </p:spPr>
        <p:txBody>
          <a:bodyPr wrap="square" rtlCol="0">
            <a:spAutoFit/>
          </a:bodyPr>
          <a:lstStyle/>
          <a:p>
            <a:pPr algn="ctr"/>
            <a:r>
              <a:rPr lang="en-US" sz="4080" dirty="0">
                <a:latin typeface="Cambria Math" panose="02040503050406030204" pitchFamily="18" charset="0"/>
                <a:ea typeface="Cambria Math" panose="02040503050406030204" pitchFamily="18" charset="0"/>
                <a:cs typeface="Times New Roman" panose="02020603050405020304" pitchFamily="18" charset="0"/>
              </a:rPr>
              <a:t>z</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a:t>
            </a:r>
            <a:endParaRPr lang="en-US" sz="4592" baseline="-250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525" name="TextBox 524">
            <a:extLst>
              <a:ext uri="{FF2B5EF4-FFF2-40B4-BE49-F238E27FC236}">
                <a16:creationId xmlns:a16="http://schemas.microsoft.com/office/drawing/2014/main" id="{B507C90D-7C6F-4E19-9199-4E415690C210}"/>
              </a:ext>
            </a:extLst>
          </p:cNvPr>
          <p:cNvSpPr txBox="1"/>
          <p:nvPr/>
        </p:nvSpPr>
        <p:spPr>
          <a:xfrm>
            <a:off x="12013818" y="12133078"/>
            <a:ext cx="1292556" cy="720197"/>
          </a:xfrm>
          <a:prstGeom prst="rect">
            <a:avLst/>
          </a:prstGeom>
          <a:noFill/>
        </p:spPr>
        <p:txBody>
          <a:bodyPr wrap="square" rtlCol="0">
            <a:spAutoFit/>
          </a:bodyPr>
          <a:lstStyle/>
          <a:p>
            <a:pPr algn="ctr"/>
            <a:r>
              <a:rPr lang="en-US" sz="4080" dirty="0">
                <a:latin typeface="Cambria Math" panose="02040503050406030204" pitchFamily="18" charset="0"/>
                <a:ea typeface="Cambria Math" panose="02040503050406030204" pitchFamily="18" charset="0"/>
                <a:cs typeface="Times New Roman" panose="02020603050405020304" pitchFamily="18" charset="0"/>
              </a:rPr>
              <a:t>z</a:t>
            </a:r>
            <a:r>
              <a:rPr lang="en-US" sz="4080" baseline="-25000" dirty="0">
                <a:latin typeface="Cambria Math" panose="02040503050406030204" pitchFamily="18" charset="0"/>
                <a:ea typeface="Cambria Math" panose="02040503050406030204" pitchFamily="18" charset="0"/>
                <a:cs typeface="Times New Roman" panose="02020603050405020304" pitchFamily="18" charset="0"/>
              </a:rPr>
              <a:t>b</a:t>
            </a:r>
            <a:endParaRPr lang="en-US" sz="4592" baseline="-2500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526" name="TextBox 525">
            <a:extLst>
              <a:ext uri="{FF2B5EF4-FFF2-40B4-BE49-F238E27FC236}">
                <a16:creationId xmlns:a16="http://schemas.microsoft.com/office/drawing/2014/main" id="{2969572B-0A24-4C0C-8268-42FA5A6F2536}"/>
              </a:ext>
            </a:extLst>
          </p:cNvPr>
          <p:cNvSpPr txBox="1"/>
          <p:nvPr/>
        </p:nvSpPr>
        <p:spPr>
          <a:xfrm>
            <a:off x="3644062" y="9243952"/>
            <a:ext cx="7836924" cy="877163"/>
          </a:xfrm>
          <a:prstGeom prst="rect">
            <a:avLst/>
          </a:prstGeom>
          <a:noFill/>
        </p:spPr>
        <p:txBody>
          <a:bodyPr wrap="square" rtlCol="0">
            <a:spAutoFit/>
          </a:bodyPr>
          <a:lstStyle/>
          <a:p>
            <a:pPr algn="ctr"/>
            <a:r>
              <a:rPr lang="en-US" sz="5100" b="1" dirty="0">
                <a:latin typeface="Cambria Math" panose="02040503050406030204" pitchFamily="18" charset="0"/>
                <a:ea typeface="Cambria Math" panose="02040503050406030204" pitchFamily="18" charset="0"/>
                <a:cs typeface="Times New Roman" panose="02020603050405020304" pitchFamily="18" charset="0"/>
              </a:rPr>
              <a:t>B. Atmospheric Effects</a:t>
            </a:r>
          </a:p>
        </p:txBody>
      </p:sp>
      <p:sp>
        <p:nvSpPr>
          <p:cNvPr id="527" name="TextBox 526">
            <a:extLst>
              <a:ext uri="{FF2B5EF4-FFF2-40B4-BE49-F238E27FC236}">
                <a16:creationId xmlns:a16="http://schemas.microsoft.com/office/drawing/2014/main" id="{F1432FF9-12EC-4578-B0AC-5B245DB05392}"/>
              </a:ext>
            </a:extLst>
          </p:cNvPr>
          <p:cNvSpPr txBox="1"/>
          <p:nvPr/>
        </p:nvSpPr>
        <p:spPr>
          <a:xfrm>
            <a:off x="18233290" y="9285040"/>
            <a:ext cx="8295620" cy="877163"/>
          </a:xfrm>
          <a:prstGeom prst="rect">
            <a:avLst/>
          </a:prstGeom>
          <a:noFill/>
        </p:spPr>
        <p:txBody>
          <a:bodyPr wrap="square" rtlCol="0">
            <a:spAutoFit/>
          </a:bodyPr>
          <a:lstStyle/>
          <a:p>
            <a:pPr algn="ctr"/>
            <a:r>
              <a:rPr lang="en-US" sz="5100" b="1" dirty="0">
                <a:latin typeface="Cambria Math" panose="02040503050406030204" pitchFamily="18" charset="0"/>
                <a:ea typeface="Cambria Math" panose="02040503050406030204" pitchFamily="18" charset="0"/>
                <a:cs typeface="Times New Roman" panose="02020603050405020304" pitchFamily="18" charset="0"/>
              </a:rPr>
              <a:t>C. Atmospheric Conditions</a:t>
            </a:r>
          </a:p>
        </p:txBody>
      </p:sp>
      <p:sp>
        <p:nvSpPr>
          <p:cNvPr id="528" name="Oval 527">
            <a:extLst>
              <a:ext uri="{FF2B5EF4-FFF2-40B4-BE49-F238E27FC236}">
                <a16:creationId xmlns:a16="http://schemas.microsoft.com/office/drawing/2014/main" id="{34CA99F1-B844-4DFB-95C4-257C2613C448}"/>
              </a:ext>
            </a:extLst>
          </p:cNvPr>
          <p:cNvSpPr/>
          <p:nvPr/>
        </p:nvSpPr>
        <p:spPr>
          <a:xfrm>
            <a:off x="8582650" y="4896920"/>
            <a:ext cx="443932" cy="438640"/>
          </a:xfrm>
          <a:prstGeom prst="ellipse">
            <a:avLst/>
          </a:prstGeom>
          <a:no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296"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M</a:t>
            </a:r>
            <a:endParaRPr lang="en-US" sz="3060"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529" name="Oval 528">
            <a:extLst>
              <a:ext uri="{FF2B5EF4-FFF2-40B4-BE49-F238E27FC236}">
                <a16:creationId xmlns:a16="http://schemas.microsoft.com/office/drawing/2014/main" id="{59E51F81-2124-463B-B49C-5DBC41AAC7D6}"/>
              </a:ext>
            </a:extLst>
          </p:cNvPr>
          <p:cNvSpPr/>
          <p:nvPr/>
        </p:nvSpPr>
        <p:spPr>
          <a:xfrm>
            <a:off x="8582642" y="5727912"/>
            <a:ext cx="443932" cy="438640"/>
          </a:xfrm>
          <a:prstGeom prst="ellipse">
            <a:avLst/>
          </a:prstGeom>
          <a:no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296"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P</a:t>
            </a:r>
          </a:p>
        </p:txBody>
      </p:sp>
      <p:sp>
        <p:nvSpPr>
          <p:cNvPr id="530" name="Oval 529">
            <a:extLst>
              <a:ext uri="{FF2B5EF4-FFF2-40B4-BE49-F238E27FC236}">
                <a16:creationId xmlns:a16="http://schemas.microsoft.com/office/drawing/2014/main" id="{F6BCD07A-BD6E-47AB-9E36-CF35C26A5702}"/>
              </a:ext>
            </a:extLst>
          </p:cNvPr>
          <p:cNvSpPr/>
          <p:nvPr/>
        </p:nvSpPr>
        <p:spPr>
          <a:xfrm>
            <a:off x="8576622" y="6533604"/>
            <a:ext cx="443932" cy="438640"/>
          </a:xfrm>
          <a:prstGeom prst="ellipse">
            <a:avLst/>
          </a:prstGeom>
          <a:no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296"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S</a:t>
            </a:r>
          </a:p>
        </p:txBody>
      </p:sp>
      <p:sp>
        <p:nvSpPr>
          <p:cNvPr id="531" name="Oval 530">
            <a:extLst>
              <a:ext uri="{FF2B5EF4-FFF2-40B4-BE49-F238E27FC236}">
                <a16:creationId xmlns:a16="http://schemas.microsoft.com/office/drawing/2014/main" id="{8049C1E6-87AB-4D1C-AB8E-46C02E45F5C4}"/>
              </a:ext>
            </a:extLst>
          </p:cNvPr>
          <p:cNvSpPr/>
          <p:nvPr/>
        </p:nvSpPr>
        <p:spPr>
          <a:xfrm>
            <a:off x="8582646" y="7372344"/>
            <a:ext cx="443932" cy="438640"/>
          </a:xfrm>
          <a:prstGeom prst="ellipse">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296" b="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a:t>C</a:t>
            </a:r>
          </a:p>
        </p:txBody>
      </p:sp>
      <p:sp>
        <p:nvSpPr>
          <p:cNvPr id="532" name="TextBox 531">
            <a:extLst>
              <a:ext uri="{FF2B5EF4-FFF2-40B4-BE49-F238E27FC236}">
                <a16:creationId xmlns:a16="http://schemas.microsoft.com/office/drawing/2014/main" id="{455BB540-7A55-4F43-9359-412131D19935}"/>
              </a:ext>
            </a:extLst>
          </p:cNvPr>
          <p:cNvSpPr txBox="1"/>
          <p:nvPr/>
        </p:nvSpPr>
        <p:spPr>
          <a:xfrm>
            <a:off x="9026566" y="4760870"/>
            <a:ext cx="303157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Iron</a:t>
            </a:r>
          </a:p>
        </p:txBody>
      </p:sp>
      <p:sp>
        <p:nvSpPr>
          <p:cNvPr id="533" name="TextBox 532">
            <a:extLst>
              <a:ext uri="{FF2B5EF4-FFF2-40B4-BE49-F238E27FC236}">
                <a16:creationId xmlns:a16="http://schemas.microsoft.com/office/drawing/2014/main" id="{7DDD6142-9AF4-4923-9C73-47509F1ABD41}"/>
              </a:ext>
            </a:extLst>
          </p:cNvPr>
          <p:cNvSpPr txBox="1"/>
          <p:nvPr/>
        </p:nvSpPr>
        <p:spPr>
          <a:xfrm>
            <a:off x="9012892" y="5569222"/>
            <a:ext cx="412535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Stony-Iron</a:t>
            </a:r>
          </a:p>
        </p:txBody>
      </p:sp>
      <p:sp>
        <p:nvSpPr>
          <p:cNvPr id="534" name="TextBox 533">
            <a:extLst>
              <a:ext uri="{FF2B5EF4-FFF2-40B4-BE49-F238E27FC236}">
                <a16:creationId xmlns:a16="http://schemas.microsoft.com/office/drawing/2014/main" id="{8A85E054-EC63-48D3-A208-B49B5EFA26F6}"/>
              </a:ext>
            </a:extLst>
          </p:cNvPr>
          <p:cNvSpPr txBox="1"/>
          <p:nvPr/>
        </p:nvSpPr>
        <p:spPr>
          <a:xfrm>
            <a:off x="9048900" y="6385626"/>
            <a:ext cx="412535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Stony</a:t>
            </a:r>
          </a:p>
        </p:txBody>
      </p:sp>
      <p:sp>
        <p:nvSpPr>
          <p:cNvPr id="535" name="TextBox 534">
            <a:extLst>
              <a:ext uri="{FF2B5EF4-FFF2-40B4-BE49-F238E27FC236}">
                <a16:creationId xmlns:a16="http://schemas.microsoft.com/office/drawing/2014/main" id="{AF1DBA6C-4754-44DA-97FF-93303738952B}"/>
              </a:ext>
            </a:extLst>
          </p:cNvPr>
          <p:cNvSpPr txBox="1"/>
          <p:nvPr/>
        </p:nvSpPr>
        <p:spPr>
          <a:xfrm>
            <a:off x="9014616" y="7231542"/>
            <a:ext cx="412535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Chondritic</a:t>
            </a:r>
          </a:p>
        </p:txBody>
      </p:sp>
      <p:sp>
        <p:nvSpPr>
          <p:cNvPr id="536" name="TextBox 535">
            <a:extLst>
              <a:ext uri="{FF2B5EF4-FFF2-40B4-BE49-F238E27FC236}">
                <a16:creationId xmlns:a16="http://schemas.microsoft.com/office/drawing/2014/main" id="{CE71C8CB-E167-41E8-818D-A4D5AC874308}"/>
              </a:ext>
            </a:extLst>
          </p:cNvPr>
          <p:cNvSpPr txBox="1"/>
          <p:nvPr/>
        </p:nvSpPr>
        <p:spPr>
          <a:xfrm>
            <a:off x="8411048" y="3899084"/>
            <a:ext cx="2997912" cy="563231"/>
          </a:xfrm>
          <a:prstGeom prst="rect">
            <a:avLst/>
          </a:prstGeom>
          <a:noFill/>
        </p:spPr>
        <p:txBody>
          <a:bodyPr wrap="square" rtlCol="0">
            <a:spAutoFit/>
          </a:bodyPr>
          <a:lstStyle/>
          <a:p>
            <a:r>
              <a:rPr lang="en-US" sz="3060" b="1" dirty="0">
                <a:latin typeface="Cambria Math" panose="02040503050406030204" pitchFamily="18" charset="0"/>
                <a:ea typeface="Cambria Math" panose="02040503050406030204" pitchFamily="18" charset="0"/>
                <a:cs typeface="Times New Roman" panose="02020603050405020304" pitchFamily="18" charset="0"/>
              </a:rPr>
              <a:t>Density (</a:t>
            </a:r>
            <a:r>
              <a:rPr lang="el-GR" sz="2804" b="1" dirty="0">
                <a:latin typeface="Cambria Math" panose="02040503050406030204" pitchFamily="18" charset="0"/>
                <a:ea typeface="Cambria Math" panose="02040503050406030204" pitchFamily="18" charset="0"/>
                <a:cs typeface="Times New Roman" panose="02020603050405020304" pitchFamily="18" charset="0"/>
              </a:rPr>
              <a:t>ρ</a:t>
            </a:r>
            <a:r>
              <a:rPr lang="en-US" sz="3060" b="1" dirty="0">
                <a:latin typeface="Cambria Math" panose="02040503050406030204" pitchFamily="18" charset="0"/>
                <a:ea typeface="Cambria Math" panose="02040503050406030204" pitchFamily="18" charset="0"/>
                <a:cs typeface="Times New Roman" panose="02020603050405020304" pitchFamily="18" charset="0"/>
              </a:rPr>
              <a:t>)</a:t>
            </a:r>
          </a:p>
        </p:txBody>
      </p:sp>
      <p:grpSp>
        <p:nvGrpSpPr>
          <p:cNvPr id="537" name="Group 536">
            <a:extLst>
              <a:ext uri="{FF2B5EF4-FFF2-40B4-BE49-F238E27FC236}">
                <a16:creationId xmlns:a16="http://schemas.microsoft.com/office/drawing/2014/main" id="{339AC33D-99D1-44D7-85FE-B4B1D8E46D0A}"/>
              </a:ext>
            </a:extLst>
          </p:cNvPr>
          <p:cNvGrpSpPr/>
          <p:nvPr/>
        </p:nvGrpSpPr>
        <p:grpSpPr>
          <a:xfrm>
            <a:off x="12029066" y="3880874"/>
            <a:ext cx="3188836" cy="4010004"/>
            <a:chOff x="3217665" y="254707"/>
            <a:chExt cx="1250524" cy="1572550"/>
          </a:xfrm>
        </p:grpSpPr>
        <mc:AlternateContent xmlns:mc="http://schemas.openxmlformats.org/markup-compatibility/2006" xmlns:a14="http://schemas.microsoft.com/office/drawing/2010/main">
          <mc:Choice Requires="a14">
            <p:sp>
              <p:nvSpPr>
                <p:cNvPr id="538" name="TextBox 537">
                  <a:extLst>
                    <a:ext uri="{FF2B5EF4-FFF2-40B4-BE49-F238E27FC236}">
                      <a16:creationId xmlns:a16="http://schemas.microsoft.com/office/drawing/2014/main" id="{62A06587-0DCC-4231-A88D-70E2C25080B8}"/>
                    </a:ext>
                  </a:extLst>
                </p:cNvPr>
                <p:cNvSpPr txBox="1"/>
                <p:nvPr/>
              </p:nvSpPr>
              <p:spPr>
                <a:xfrm>
                  <a:off x="3217665" y="254707"/>
                  <a:ext cx="1175652" cy="220875"/>
                </a:xfrm>
                <a:prstGeom prst="rect">
                  <a:avLst/>
                </a:prstGeom>
                <a:noFill/>
                <a:ln>
                  <a:noFill/>
                </a:ln>
              </p:spPr>
              <p:txBody>
                <a:bodyPr wrap="square" rtlCol="0">
                  <a:spAutoFit/>
                </a:bodyPr>
                <a:lstStyle/>
                <a:p>
                  <a:r>
                    <a:rPr lang="en-US" sz="3060" b="1" dirty="0">
                      <a:latin typeface="Cambria Math" panose="02040503050406030204" pitchFamily="18" charset="0"/>
                      <a:ea typeface="Cambria Math" panose="02040503050406030204" pitchFamily="18" charset="0"/>
                      <a:cs typeface="Times New Roman" panose="02020603050405020304" pitchFamily="18" charset="0"/>
                    </a:rPr>
                    <a:t>Diameter (</a:t>
                  </a:r>
                  <a14:m>
                    <m:oMath xmlns:m="http://schemas.openxmlformats.org/officeDocument/2006/math">
                      <m:r>
                        <a:rPr lang="en-US" sz="3060"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sz="3060" b="1" dirty="0">
                      <a:latin typeface="Cambria Math" panose="02040503050406030204" pitchFamily="18" charset="0"/>
                      <a:ea typeface="Cambria Math" panose="02040503050406030204" pitchFamily="18" charset="0"/>
                      <a:cs typeface="Times New Roman" panose="02020603050405020304" pitchFamily="18" charset="0"/>
                    </a:rPr>
                    <a:t>)</a:t>
                  </a:r>
                </a:p>
              </p:txBody>
            </p:sp>
          </mc:Choice>
          <mc:Fallback xmlns="">
            <p:sp>
              <p:nvSpPr>
                <p:cNvPr id="538" name="TextBox 537">
                  <a:extLst>
                    <a:ext uri="{FF2B5EF4-FFF2-40B4-BE49-F238E27FC236}">
                      <a16:creationId xmlns:a16="http://schemas.microsoft.com/office/drawing/2014/main" id="{62A06587-0DCC-4231-A88D-70E2C25080B8}"/>
                    </a:ext>
                  </a:extLst>
                </p:cNvPr>
                <p:cNvSpPr txBox="1">
                  <a:spLocks noRot="1" noChangeAspect="1" noMove="1" noResize="1" noEditPoints="1" noAdjustHandles="1" noChangeArrowheads="1" noChangeShapeType="1" noTextEdit="1"/>
                </p:cNvSpPr>
                <p:nvPr/>
              </p:nvSpPr>
              <p:spPr>
                <a:xfrm>
                  <a:off x="3217665" y="254707"/>
                  <a:ext cx="1175652" cy="220875"/>
                </a:xfrm>
                <a:prstGeom prst="rect">
                  <a:avLst/>
                </a:prstGeom>
                <a:blipFill>
                  <a:blip r:embed="rId8"/>
                  <a:stretch>
                    <a:fillRect l="-4878" t="-15217" b="-32609"/>
                  </a:stretch>
                </a:blipFill>
                <a:ln>
                  <a:noFill/>
                </a:ln>
              </p:spPr>
              <p:txBody>
                <a:bodyPr/>
                <a:lstStyle/>
                <a:p>
                  <a:r>
                    <a:rPr lang="en-US">
                      <a:noFill/>
                    </a:rPr>
                    <a:t> </a:t>
                  </a:r>
                </a:p>
              </p:txBody>
            </p:sp>
          </mc:Fallback>
        </mc:AlternateContent>
        <p:sp>
          <p:nvSpPr>
            <p:cNvPr id="539" name="Oval 538">
              <a:extLst>
                <a:ext uri="{FF2B5EF4-FFF2-40B4-BE49-F238E27FC236}">
                  <a16:creationId xmlns:a16="http://schemas.microsoft.com/office/drawing/2014/main" id="{A0D1B1BD-41CA-4E05-A310-FBB72FC0443D}"/>
                </a:ext>
              </a:extLst>
            </p:cNvPr>
            <p:cNvSpPr/>
            <p:nvPr/>
          </p:nvSpPr>
          <p:spPr>
            <a:xfrm>
              <a:off x="3267317" y="1393529"/>
              <a:ext cx="438624" cy="433728"/>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40" name="Oval 539">
              <a:extLst>
                <a:ext uri="{FF2B5EF4-FFF2-40B4-BE49-F238E27FC236}">
                  <a16:creationId xmlns:a16="http://schemas.microsoft.com/office/drawing/2014/main" id="{D6368FDA-1F68-42E2-803F-F340FBDE05E7}"/>
                </a:ext>
              </a:extLst>
            </p:cNvPr>
            <p:cNvSpPr/>
            <p:nvPr/>
          </p:nvSpPr>
          <p:spPr>
            <a:xfrm>
              <a:off x="3361589" y="1077856"/>
              <a:ext cx="235518" cy="223078"/>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41" name="Oval 540">
              <a:extLst>
                <a:ext uri="{FF2B5EF4-FFF2-40B4-BE49-F238E27FC236}">
                  <a16:creationId xmlns:a16="http://schemas.microsoft.com/office/drawing/2014/main" id="{34CBEC34-F193-4AAE-ACBD-AB4EE156A9AA}"/>
                </a:ext>
              </a:extLst>
            </p:cNvPr>
            <p:cNvSpPr/>
            <p:nvPr/>
          </p:nvSpPr>
          <p:spPr>
            <a:xfrm>
              <a:off x="3401782" y="833658"/>
              <a:ext cx="155572" cy="156429"/>
            </a:xfrm>
            <a:prstGeom prst="ellipse">
              <a:avLst/>
            </a:prstGeom>
            <a:ln w="1905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42" name="Oval 541">
              <a:extLst>
                <a:ext uri="{FF2B5EF4-FFF2-40B4-BE49-F238E27FC236}">
                  <a16:creationId xmlns:a16="http://schemas.microsoft.com/office/drawing/2014/main" id="{1D81AAB7-0C86-4771-BFF2-682725A05585}"/>
                </a:ext>
              </a:extLst>
            </p:cNvPr>
            <p:cNvSpPr/>
            <p:nvPr/>
          </p:nvSpPr>
          <p:spPr>
            <a:xfrm>
              <a:off x="3440455" y="635223"/>
              <a:ext cx="77786" cy="81843"/>
            </a:xfrm>
            <a:prstGeom prst="ellipse">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43" name="TextBox 542">
              <a:extLst>
                <a:ext uri="{FF2B5EF4-FFF2-40B4-BE49-F238E27FC236}">
                  <a16:creationId xmlns:a16="http://schemas.microsoft.com/office/drawing/2014/main" id="{0BDBB5BF-078B-499F-9102-841E347882BE}"/>
                </a:ext>
              </a:extLst>
            </p:cNvPr>
            <p:cNvSpPr txBox="1"/>
            <p:nvPr/>
          </p:nvSpPr>
          <p:spPr>
            <a:xfrm>
              <a:off x="3685911" y="1559806"/>
              <a:ext cx="782278" cy="220875"/>
            </a:xfrm>
            <a:prstGeom prst="rect">
              <a:avLst/>
            </a:prstGeom>
            <a:noFill/>
            <a:ln>
              <a:noFill/>
            </a:ln>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950 km</a:t>
              </a:r>
            </a:p>
          </p:txBody>
        </p:sp>
        <p:sp>
          <p:nvSpPr>
            <p:cNvPr id="544" name="TextBox 543">
              <a:extLst>
                <a:ext uri="{FF2B5EF4-FFF2-40B4-BE49-F238E27FC236}">
                  <a16:creationId xmlns:a16="http://schemas.microsoft.com/office/drawing/2014/main" id="{6268C616-4420-45EB-A395-6D06154B27FB}"/>
                </a:ext>
              </a:extLst>
            </p:cNvPr>
            <p:cNvSpPr txBox="1"/>
            <p:nvPr/>
          </p:nvSpPr>
          <p:spPr>
            <a:xfrm>
              <a:off x="3752223" y="562313"/>
              <a:ext cx="636049" cy="220875"/>
            </a:xfrm>
            <a:prstGeom prst="rect">
              <a:avLst/>
            </a:prstGeom>
            <a:noFill/>
            <a:ln>
              <a:noFill/>
            </a:ln>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1 m</a:t>
              </a:r>
            </a:p>
          </p:txBody>
        </p:sp>
        <p:cxnSp>
          <p:nvCxnSpPr>
            <p:cNvPr id="545" name="Straight Arrow Connector 544">
              <a:extLst>
                <a:ext uri="{FF2B5EF4-FFF2-40B4-BE49-F238E27FC236}">
                  <a16:creationId xmlns:a16="http://schemas.microsoft.com/office/drawing/2014/main" id="{7A6EE295-B558-4F98-88CD-36836DE8E192}"/>
                </a:ext>
              </a:extLst>
            </p:cNvPr>
            <p:cNvCxnSpPr>
              <a:cxnSpLocks/>
              <a:stCxn id="544" idx="2"/>
              <a:endCxn id="543" idx="0"/>
            </p:cNvCxnSpPr>
            <p:nvPr/>
          </p:nvCxnSpPr>
          <p:spPr>
            <a:xfrm>
              <a:off x="4070248" y="783188"/>
              <a:ext cx="6802" cy="776618"/>
            </a:xfrm>
            <a:prstGeom prst="straightConnector1">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xmlns:a14="http://schemas.microsoft.com/office/drawing/2010/main">
        <mc:Choice Requires="a14">
          <p:sp>
            <p:nvSpPr>
              <p:cNvPr id="546" name="TextBox 545">
                <a:extLst>
                  <a:ext uri="{FF2B5EF4-FFF2-40B4-BE49-F238E27FC236}">
                    <a16:creationId xmlns:a16="http://schemas.microsoft.com/office/drawing/2014/main" id="{4EBF6C77-C2C7-4316-82C3-D699F6E69F69}"/>
                  </a:ext>
                </a:extLst>
              </p:cNvPr>
              <p:cNvSpPr txBox="1"/>
              <p:nvPr/>
            </p:nvSpPr>
            <p:spPr>
              <a:xfrm>
                <a:off x="15764990" y="3864700"/>
                <a:ext cx="2714844" cy="563231"/>
              </a:xfrm>
              <a:prstGeom prst="rect">
                <a:avLst/>
              </a:prstGeom>
              <a:noFill/>
            </p:spPr>
            <p:txBody>
              <a:bodyPr wrap="square" rtlCol="0">
                <a:spAutoFit/>
              </a:bodyPr>
              <a:lstStyle/>
              <a:p>
                <a:r>
                  <a:rPr lang="en-US" sz="3060" b="1" dirty="0">
                    <a:latin typeface="Cambria Math" panose="02040503050406030204" pitchFamily="18" charset="0"/>
                    <a:ea typeface="Cambria Math" panose="02040503050406030204" pitchFamily="18" charset="0"/>
                    <a:cs typeface="Times New Roman" panose="02020603050405020304" pitchFamily="18" charset="0"/>
                  </a:rPr>
                  <a:t>Velocity (</a:t>
                </a:r>
                <a14:m>
                  <m:oMath xmlns:m="http://schemas.openxmlformats.org/officeDocument/2006/math">
                    <m:r>
                      <a:rPr lang="en-US" sz="3060" b="1" i="1">
                        <a:latin typeface="Cambria Math" panose="02040503050406030204" pitchFamily="18" charset="0"/>
                        <a:ea typeface="Cambria Math" panose="02040503050406030204" pitchFamily="18" charset="0"/>
                        <a:cs typeface="Times New Roman" panose="02020603050405020304" pitchFamily="18" charset="0"/>
                      </a:rPr>
                      <m:t>𝑽</m:t>
                    </m:r>
                  </m:oMath>
                </a14:m>
                <a:r>
                  <a:rPr lang="en-US" sz="3060" b="1" dirty="0">
                    <a:latin typeface="Cambria Math" panose="02040503050406030204" pitchFamily="18" charset="0"/>
                    <a:ea typeface="Cambria Math" panose="02040503050406030204" pitchFamily="18" charset="0"/>
                    <a:cs typeface="Times New Roman" panose="02020603050405020304" pitchFamily="18" charset="0"/>
                  </a:rPr>
                  <a:t>)</a:t>
                </a:r>
              </a:p>
            </p:txBody>
          </p:sp>
        </mc:Choice>
        <mc:Fallback xmlns="">
          <p:sp>
            <p:nvSpPr>
              <p:cNvPr id="546" name="TextBox 545">
                <a:extLst>
                  <a:ext uri="{FF2B5EF4-FFF2-40B4-BE49-F238E27FC236}">
                    <a16:creationId xmlns:a16="http://schemas.microsoft.com/office/drawing/2014/main" id="{4EBF6C77-C2C7-4316-82C3-D699F6E69F69}"/>
                  </a:ext>
                </a:extLst>
              </p:cNvPr>
              <p:cNvSpPr txBox="1">
                <a:spLocks noRot="1" noChangeAspect="1" noMove="1" noResize="1" noEditPoints="1" noAdjustHandles="1" noChangeArrowheads="1" noChangeShapeType="1" noTextEdit="1"/>
              </p:cNvSpPr>
              <p:nvPr/>
            </p:nvSpPr>
            <p:spPr>
              <a:xfrm>
                <a:off x="15764990" y="3864700"/>
                <a:ext cx="2714844" cy="563231"/>
              </a:xfrm>
              <a:prstGeom prst="rect">
                <a:avLst/>
              </a:prstGeom>
              <a:blipFill>
                <a:blip r:embed="rId9"/>
                <a:stretch>
                  <a:fillRect l="-5393" t="-14130" b="-32609"/>
                </a:stretch>
              </a:blipFill>
            </p:spPr>
            <p:txBody>
              <a:bodyPr/>
              <a:lstStyle/>
              <a:p>
                <a:r>
                  <a:rPr lang="en-US">
                    <a:noFill/>
                  </a:rPr>
                  <a:t> </a:t>
                </a:r>
              </a:p>
            </p:txBody>
          </p:sp>
        </mc:Fallback>
      </mc:AlternateContent>
      <p:sp>
        <p:nvSpPr>
          <p:cNvPr id="547" name="TextBox 546">
            <a:extLst>
              <a:ext uri="{FF2B5EF4-FFF2-40B4-BE49-F238E27FC236}">
                <a16:creationId xmlns:a16="http://schemas.microsoft.com/office/drawing/2014/main" id="{D8762ECD-9CD0-4A18-AD05-46770DDB439C}"/>
              </a:ext>
            </a:extLst>
          </p:cNvPr>
          <p:cNvSpPr txBox="1"/>
          <p:nvPr/>
        </p:nvSpPr>
        <p:spPr>
          <a:xfrm>
            <a:off x="17062612" y="7208836"/>
            <a:ext cx="2202872"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40 km/s</a:t>
            </a:r>
          </a:p>
        </p:txBody>
      </p:sp>
      <p:sp>
        <p:nvSpPr>
          <p:cNvPr id="548" name="TextBox 547">
            <a:extLst>
              <a:ext uri="{FF2B5EF4-FFF2-40B4-BE49-F238E27FC236}">
                <a16:creationId xmlns:a16="http://schemas.microsoft.com/office/drawing/2014/main" id="{6F7E58FD-E2DB-4377-908D-4C86C76B52D8}"/>
              </a:ext>
            </a:extLst>
          </p:cNvPr>
          <p:cNvSpPr txBox="1"/>
          <p:nvPr/>
        </p:nvSpPr>
        <p:spPr>
          <a:xfrm>
            <a:off x="17176992" y="4649244"/>
            <a:ext cx="1957824" cy="563231"/>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3 km/s</a:t>
            </a:r>
          </a:p>
        </p:txBody>
      </p:sp>
      <p:cxnSp>
        <p:nvCxnSpPr>
          <p:cNvPr id="549" name="Straight Arrow Connector 548">
            <a:extLst>
              <a:ext uri="{FF2B5EF4-FFF2-40B4-BE49-F238E27FC236}">
                <a16:creationId xmlns:a16="http://schemas.microsoft.com/office/drawing/2014/main" id="{5E3D40AD-6D0A-4EA1-A174-14CBA6B773C6}"/>
              </a:ext>
            </a:extLst>
          </p:cNvPr>
          <p:cNvCxnSpPr>
            <a:cxnSpLocks/>
            <a:stCxn id="548" idx="2"/>
            <a:endCxn id="547" idx="0"/>
          </p:cNvCxnSpPr>
          <p:nvPr/>
        </p:nvCxnSpPr>
        <p:spPr>
          <a:xfrm>
            <a:off x="18155904" y="5212475"/>
            <a:ext cx="8144" cy="1996361"/>
          </a:xfrm>
          <a:prstGeom prst="straightConnector1">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nvGrpSpPr>
          <p:cNvPr id="550" name="Group 549">
            <a:extLst>
              <a:ext uri="{FF2B5EF4-FFF2-40B4-BE49-F238E27FC236}">
                <a16:creationId xmlns:a16="http://schemas.microsoft.com/office/drawing/2014/main" id="{686895F0-710F-4638-92E4-9F97B1FF81A8}"/>
              </a:ext>
            </a:extLst>
          </p:cNvPr>
          <p:cNvGrpSpPr/>
          <p:nvPr/>
        </p:nvGrpSpPr>
        <p:grpSpPr>
          <a:xfrm>
            <a:off x="15640114" y="7372344"/>
            <a:ext cx="1446460" cy="459848"/>
            <a:chOff x="9735617" y="7665056"/>
            <a:chExt cx="567239" cy="180332"/>
          </a:xfrm>
        </p:grpSpPr>
        <p:sp>
          <p:nvSpPr>
            <p:cNvPr id="551" name="Oval 550">
              <a:extLst>
                <a:ext uri="{FF2B5EF4-FFF2-40B4-BE49-F238E27FC236}">
                  <a16:creationId xmlns:a16="http://schemas.microsoft.com/office/drawing/2014/main" id="{7C2BA420-65F9-48AA-BF67-3F14FD8BB348}"/>
                </a:ext>
              </a:extLst>
            </p:cNvPr>
            <p:cNvSpPr/>
            <p:nvPr/>
          </p:nvSpPr>
          <p:spPr>
            <a:xfrm>
              <a:off x="9735617" y="7665056"/>
              <a:ext cx="174091" cy="172016"/>
            </a:xfrm>
            <a:prstGeom prst="ellipse">
              <a:avLst/>
            </a:prstGeom>
            <a:solidFill>
              <a:schemeClr val="tx1">
                <a:lumMod val="50000"/>
                <a:lumOff val="50000"/>
              </a:schemeClr>
            </a:solidFill>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52" name="Oval 551">
              <a:extLst>
                <a:ext uri="{FF2B5EF4-FFF2-40B4-BE49-F238E27FC236}">
                  <a16:creationId xmlns:a16="http://schemas.microsoft.com/office/drawing/2014/main" id="{D75F08F1-1575-4808-88E7-1CBBBBB600E1}"/>
                </a:ext>
              </a:extLst>
            </p:cNvPr>
            <p:cNvSpPr/>
            <p:nvPr/>
          </p:nvSpPr>
          <p:spPr>
            <a:xfrm>
              <a:off x="9830217" y="7666693"/>
              <a:ext cx="174091" cy="172016"/>
            </a:xfrm>
            <a:prstGeom prst="ellipse">
              <a:avLst/>
            </a:prstGeom>
            <a:solidFill>
              <a:schemeClr val="tx1">
                <a:lumMod val="65000"/>
                <a:lumOff val="35000"/>
              </a:schemeClr>
            </a:solidFill>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53" name="Oval 552">
              <a:extLst>
                <a:ext uri="{FF2B5EF4-FFF2-40B4-BE49-F238E27FC236}">
                  <a16:creationId xmlns:a16="http://schemas.microsoft.com/office/drawing/2014/main" id="{2508690A-BA84-40A3-9DCE-E1DB2905850B}"/>
                </a:ext>
              </a:extLst>
            </p:cNvPr>
            <p:cNvSpPr/>
            <p:nvPr/>
          </p:nvSpPr>
          <p:spPr>
            <a:xfrm>
              <a:off x="9936195" y="7669319"/>
              <a:ext cx="163023" cy="172016"/>
            </a:xfrm>
            <a:prstGeom prst="ellipse">
              <a:avLst/>
            </a:prstGeom>
            <a:solidFill>
              <a:schemeClr val="tx1">
                <a:lumMod val="75000"/>
                <a:lumOff val="25000"/>
              </a:schemeClr>
            </a:solidFill>
            <a:ln>
              <a:solidFill>
                <a:schemeClr val="tx1">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54" name="Oval 553">
              <a:extLst>
                <a:ext uri="{FF2B5EF4-FFF2-40B4-BE49-F238E27FC236}">
                  <a16:creationId xmlns:a16="http://schemas.microsoft.com/office/drawing/2014/main" id="{6FF99EBD-D161-41A8-B705-94AC624A2F06}"/>
                </a:ext>
              </a:extLst>
            </p:cNvPr>
            <p:cNvSpPr/>
            <p:nvPr/>
          </p:nvSpPr>
          <p:spPr>
            <a:xfrm>
              <a:off x="10030795" y="7671523"/>
              <a:ext cx="174091" cy="172016"/>
            </a:xfrm>
            <a:prstGeom prst="ellipse">
              <a:avLst/>
            </a:prstGeom>
            <a:solidFill>
              <a:schemeClr val="tx1">
                <a:lumMod val="85000"/>
                <a:lumOff val="15000"/>
              </a:schemeClr>
            </a:solidFill>
            <a:ln>
              <a:solidFill>
                <a:schemeClr val="tx1">
                  <a:lumMod val="85000"/>
                  <a:lumOff val="1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55" name="Oval 554">
              <a:extLst>
                <a:ext uri="{FF2B5EF4-FFF2-40B4-BE49-F238E27FC236}">
                  <a16:creationId xmlns:a16="http://schemas.microsoft.com/office/drawing/2014/main" id="{360BA8F7-829C-4651-B277-B1F668945010}"/>
                </a:ext>
              </a:extLst>
            </p:cNvPr>
            <p:cNvSpPr/>
            <p:nvPr/>
          </p:nvSpPr>
          <p:spPr>
            <a:xfrm>
              <a:off x="10128765" y="7673372"/>
              <a:ext cx="174091" cy="172016"/>
            </a:xfrm>
            <a:prstGeom prst="ellipse">
              <a:avLst/>
            </a:prstGeom>
            <a:solidFill>
              <a:schemeClr val="tx1">
                <a:lumMod val="95000"/>
                <a:lumOff val="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grpSp>
      <p:sp>
        <p:nvSpPr>
          <p:cNvPr id="556" name="TextBox 555">
            <a:extLst>
              <a:ext uri="{FF2B5EF4-FFF2-40B4-BE49-F238E27FC236}">
                <a16:creationId xmlns:a16="http://schemas.microsoft.com/office/drawing/2014/main" id="{9C902B33-BFBC-4482-9E08-3C659E9D2084}"/>
              </a:ext>
            </a:extLst>
          </p:cNvPr>
          <p:cNvSpPr txBox="1"/>
          <p:nvPr/>
        </p:nvSpPr>
        <p:spPr>
          <a:xfrm>
            <a:off x="19383148" y="3911926"/>
            <a:ext cx="2997912" cy="563231"/>
          </a:xfrm>
          <a:prstGeom prst="rect">
            <a:avLst/>
          </a:prstGeom>
          <a:noFill/>
        </p:spPr>
        <p:txBody>
          <a:bodyPr wrap="square" rtlCol="0">
            <a:spAutoFit/>
          </a:bodyPr>
          <a:lstStyle/>
          <a:p>
            <a:pPr algn="ctr"/>
            <a:r>
              <a:rPr lang="en-US" sz="3060" b="1" dirty="0">
                <a:latin typeface="Cambria Math" panose="02040503050406030204" pitchFamily="18" charset="0"/>
                <a:ea typeface="Cambria Math" panose="02040503050406030204" pitchFamily="18" charset="0"/>
                <a:cs typeface="Times New Roman" panose="02020603050405020304" pitchFamily="18" charset="0"/>
              </a:rPr>
              <a:t>Angle (</a:t>
            </a:r>
            <a:r>
              <a:rPr lang="el-GR" sz="3060" b="1" dirty="0">
                <a:latin typeface="Cambria Math" panose="02040503050406030204" pitchFamily="18" charset="0"/>
                <a:ea typeface="Cambria Math" panose="02040503050406030204" pitchFamily="18" charset="0"/>
                <a:cs typeface="Times New Roman" panose="02020603050405020304" pitchFamily="18" charset="0"/>
              </a:rPr>
              <a:t>θ</a:t>
            </a:r>
            <a:r>
              <a:rPr lang="en-US" sz="3060" b="1" dirty="0">
                <a:latin typeface="Cambria Math" panose="02040503050406030204" pitchFamily="18" charset="0"/>
                <a:ea typeface="Cambria Math" panose="02040503050406030204" pitchFamily="18" charset="0"/>
                <a:cs typeface="Times New Roman" panose="02020603050405020304" pitchFamily="18" charset="0"/>
              </a:rPr>
              <a:t>)</a:t>
            </a:r>
          </a:p>
        </p:txBody>
      </p:sp>
      <p:grpSp>
        <p:nvGrpSpPr>
          <p:cNvPr id="557" name="Group 556">
            <a:extLst>
              <a:ext uri="{FF2B5EF4-FFF2-40B4-BE49-F238E27FC236}">
                <a16:creationId xmlns:a16="http://schemas.microsoft.com/office/drawing/2014/main" id="{75B9C3E1-1913-4B2B-BF66-4F8D5AE29844}"/>
              </a:ext>
            </a:extLst>
          </p:cNvPr>
          <p:cNvGrpSpPr/>
          <p:nvPr/>
        </p:nvGrpSpPr>
        <p:grpSpPr>
          <a:xfrm>
            <a:off x="7990472" y="3529750"/>
            <a:ext cx="15415784" cy="4857809"/>
            <a:chOff x="50258" y="614521"/>
            <a:chExt cx="6045406" cy="1813816"/>
          </a:xfrm>
        </p:grpSpPr>
        <p:sp>
          <p:nvSpPr>
            <p:cNvPr id="558" name="Rectangle 557">
              <a:extLst>
                <a:ext uri="{FF2B5EF4-FFF2-40B4-BE49-F238E27FC236}">
                  <a16:creationId xmlns:a16="http://schemas.microsoft.com/office/drawing/2014/main" id="{5400105C-9E33-47CF-BFF9-E066340A5815}"/>
                </a:ext>
              </a:extLst>
            </p:cNvPr>
            <p:cNvSpPr/>
            <p:nvPr/>
          </p:nvSpPr>
          <p:spPr>
            <a:xfrm>
              <a:off x="50258" y="614521"/>
              <a:ext cx="5828521" cy="18138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559" name="TextBox 558">
              <a:extLst>
                <a:ext uri="{FF2B5EF4-FFF2-40B4-BE49-F238E27FC236}">
                  <a16:creationId xmlns:a16="http://schemas.microsoft.com/office/drawing/2014/main" id="{A9222FA9-8784-4CB8-ACD4-219DBC4F3C61}"/>
                </a:ext>
              </a:extLst>
            </p:cNvPr>
            <p:cNvSpPr txBox="1"/>
            <p:nvPr/>
          </p:nvSpPr>
          <p:spPr>
            <a:xfrm>
              <a:off x="5573280" y="1723984"/>
              <a:ext cx="522384" cy="210300"/>
            </a:xfrm>
            <a:prstGeom prst="rect">
              <a:avLst/>
            </a:prstGeom>
            <a:noFill/>
            <a:ln>
              <a:noFill/>
            </a:ln>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15</a:t>
              </a:r>
              <a:r>
                <a:rPr lang="en-US" sz="2040" dirty="0">
                  <a:latin typeface="Cambria Math" panose="02040503050406030204" pitchFamily="18" charset="0"/>
                  <a:ea typeface="Cambria Math" panose="02040503050406030204" pitchFamily="18" charset="0"/>
                  <a:cs typeface="Times New Roman" panose="02020603050405020304" pitchFamily="18" charset="0"/>
                </a:rPr>
                <a:t> </a:t>
              </a:r>
              <a:r>
                <a:rPr lang="en-US" sz="3060" dirty="0">
                  <a:latin typeface="Cambria Math" panose="02040503050406030204" pitchFamily="18" charset="0"/>
                  <a:ea typeface="Cambria Math" panose="02040503050406030204" pitchFamily="18" charset="0"/>
                  <a:cs typeface="Times New Roman" panose="02020603050405020304" pitchFamily="18" charset="0"/>
                </a:rPr>
                <a:t> </a:t>
              </a:r>
              <a:r>
                <a:rPr lang="en-US" sz="3060" dirty="0">
                  <a:latin typeface="Cambria Math" panose="02040503050406030204" pitchFamily="18" charset="0"/>
                  <a:ea typeface="Cambria Math" panose="02040503050406030204" pitchFamily="18" charset="0"/>
                  <a:cs typeface="Calibri" panose="020F0502020204030204" pitchFamily="34" charset="0"/>
                </a:rPr>
                <a:t>̊</a:t>
              </a:r>
              <a:endParaRPr lang="en-US" sz="3060" dirty="0">
                <a:latin typeface="Cambria Math" panose="02040503050406030204" pitchFamily="18" charset="0"/>
                <a:ea typeface="Cambria Math" panose="02040503050406030204" pitchFamily="18" charset="0"/>
                <a:cs typeface="Times New Roman" panose="02020603050405020304" pitchFamily="18" charset="0"/>
              </a:endParaRPr>
            </a:p>
          </p:txBody>
        </p:sp>
      </p:grpSp>
      <p:sp>
        <p:nvSpPr>
          <p:cNvPr id="560" name="TextBox 559">
            <a:extLst>
              <a:ext uri="{FF2B5EF4-FFF2-40B4-BE49-F238E27FC236}">
                <a16:creationId xmlns:a16="http://schemas.microsoft.com/office/drawing/2014/main" id="{05FF352B-0C3F-4757-BA0D-9A72C7E8D2A2}"/>
              </a:ext>
            </a:extLst>
          </p:cNvPr>
          <p:cNvSpPr txBox="1"/>
          <p:nvPr/>
        </p:nvSpPr>
        <p:spPr>
          <a:xfrm>
            <a:off x="10652860" y="2557924"/>
            <a:ext cx="9349120" cy="877163"/>
          </a:xfrm>
          <a:prstGeom prst="rect">
            <a:avLst/>
          </a:prstGeom>
          <a:noFill/>
        </p:spPr>
        <p:txBody>
          <a:bodyPr wrap="square" rtlCol="0">
            <a:spAutoFit/>
          </a:bodyPr>
          <a:lstStyle/>
          <a:p>
            <a:pPr algn="ctr"/>
            <a:r>
              <a:rPr lang="en-US" sz="5100" b="1" dirty="0">
                <a:latin typeface="Cambria Math" panose="02040503050406030204" pitchFamily="18" charset="0"/>
                <a:ea typeface="Cambria Math" panose="02040503050406030204" pitchFamily="18" charset="0"/>
                <a:cs typeface="Times New Roman" panose="02020603050405020304" pitchFamily="18" charset="0"/>
              </a:rPr>
              <a:t>A. Projectile Characteristics</a:t>
            </a:r>
          </a:p>
        </p:txBody>
      </p:sp>
      <p:grpSp>
        <p:nvGrpSpPr>
          <p:cNvPr id="561" name="Group 560">
            <a:extLst>
              <a:ext uri="{FF2B5EF4-FFF2-40B4-BE49-F238E27FC236}">
                <a16:creationId xmlns:a16="http://schemas.microsoft.com/office/drawing/2014/main" id="{7E400BCA-4762-4AEC-A220-261937F46B5F}"/>
              </a:ext>
            </a:extLst>
          </p:cNvPr>
          <p:cNvGrpSpPr/>
          <p:nvPr/>
        </p:nvGrpSpPr>
        <p:grpSpPr>
          <a:xfrm>
            <a:off x="19454032" y="4529588"/>
            <a:ext cx="3355184" cy="3134632"/>
            <a:chOff x="7914271" y="289761"/>
            <a:chExt cx="1315758" cy="1229268"/>
          </a:xfrm>
        </p:grpSpPr>
        <p:sp>
          <p:nvSpPr>
            <p:cNvPr id="562" name="TextBox 561">
              <a:extLst>
                <a:ext uri="{FF2B5EF4-FFF2-40B4-BE49-F238E27FC236}">
                  <a16:creationId xmlns:a16="http://schemas.microsoft.com/office/drawing/2014/main" id="{895A4D96-EE67-49E3-8799-9E26A8807AC3}"/>
                </a:ext>
              </a:extLst>
            </p:cNvPr>
            <p:cNvSpPr txBox="1"/>
            <p:nvPr/>
          </p:nvSpPr>
          <p:spPr>
            <a:xfrm>
              <a:off x="7914271" y="289761"/>
              <a:ext cx="522384" cy="220875"/>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90</a:t>
              </a:r>
              <a:r>
                <a:rPr lang="en-US" sz="2296" dirty="0">
                  <a:latin typeface="Cambria Math" panose="02040503050406030204" pitchFamily="18" charset="0"/>
                  <a:ea typeface="Cambria Math" panose="02040503050406030204" pitchFamily="18" charset="0"/>
                  <a:cs typeface="Times New Roman" panose="02020603050405020304" pitchFamily="18" charset="0"/>
                </a:rPr>
                <a:t> </a:t>
              </a:r>
              <a:r>
                <a:rPr lang="en-US" sz="3060" dirty="0">
                  <a:latin typeface="Cambria Math" panose="02040503050406030204" pitchFamily="18" charset="0"/>
                  <a:ea typeface="Cambria Math" panose="02040503050406030204" pitchFamily="18" charset="0"/>
                  <a:cs typeface="Times New Roman" panose="02020603050405020304" pitchFamily="18" charset="0"/>
                </a:rPr>
                <a:t> </a:t>
              </a:r>
              <a:r>
                <a:rPr lang="en-US" sz="3060" dirty="0">
                  <a:latin typeface="Cambria Math" panose="02040503050406030204" pitchFamily="18" charset="0"/>
                  <a:ea typeface="Cambria Math" panose="02040503050406030204" pitchFamily="18" charset="0"/>
                  <a:cs typeface="Calibri" panose="020F0502020204030204" pitchFamily="34" charset="0"/>
                </a:rPr>
                <a:t>̊</a:t>
              </a:r>
              <a:endParaRPr lang="en-US" sz="3060" dirty="0">
                <a:latin typeface="Cambria Math" panose="02040503050406030204" pitchFamily="18" charset="0"/>
                <a:ea typeface="Cambria Math" panose="02040503050406030204" pitchFamily="18" charset="0"/>
                <a:cs typeface="Times New Roman" panose="02020603050405020304" pitchFamily="18" charset="0"/>
              </a:endParaRPr>
            </a:p>
          </p:txBody>
        </p:sp>
        <p:sp>
          <p:nvSpPr>
            <p:cNvPr id="563" name="TextBox 562">
              <a:extLst>
                <a:ext uri="{FF2B5EF4-FFF2-40B4-BE49-F238E27FC236}">
                  <a16:creationId xmlns:a16="http://schemas.microsoft.com/office/drawing/2014/main" id="{33C70E09-3074-4EC3-9205-71E8C95DB354}"/>
                </a:ext>
              </a:extLst>
            </p:cNvPr>
            <p:cNvSpPr txBox="1"/>
            <p:nvPr/>
          </p:nvSpPr>
          <p:spPr>
            <a:xfrm>
              <a:off x="8707645" y="618500"/>
              <a:ext cx="522384" cy="220875"/>
            </a:xfrm>
            <a:prstGeom prst="rect">
              <a:avLst/>
            </a:prstGeom>
            <a:noFill/>
          </p:spPr>
          <p:txBody>
            <a:bodyPr wrap="square" rtlCol="0">
              <a:spAutoFit/>
            </a:bodyPr>
            <a:lstStyle/>
            <a:p>
              <a:r>
                <a:rPr lang="en-US" sz="3060" dirty="0">
                  <a:latin typeface="Cambria Math" panose="02040503050406030204" pitchFamily="18" charset="0"/>
                  <a:ea typeface="Cambria Math" panose="02040503050406030204" pitchFamily="18" charset="0"/>
                  <a:cs typeface="Times New Roman" panose="02020603050405020304" pitchFamily="18" charset="0"/>
                </a:rPr>
                <a:t>45</a:t>
              </a:r>
              <a:r>
                <a:rPr lang="en-US" sz="2296" dirty="0">
                  <a:latin typeface="Cambria Math" panose="02040503050406030204" pitchFamily="18" charset="0"/>
                  <a:ea typeface="Cambria Math" panose="02040503050406030204" pitchFamily="18" charset="0"/>
                  <a:cs typeface="Times New Roman" panose="02020603050405020304" pitchFamily="18" charset="0"/>
                </a:rPr>
                <a:t> </a:t>
              </a:r>
              <a:r>
                <a:rPr lang="en-US" sz="3060" dirty="0">
                  <a:latin typeface="Cambria Math" panose="02040503050406030204" pitchFamily="18" charset="0"/>
                  <a:ea typeface="Cambria Math" panose="02040503050406030204" pitchFamily="18" charset="0"/>
                  <a:cs typeface="Times New Roman" panose="02020603050405020304" pitchFamily="18" charset="0"/>
                </a:rPr>
                <a:t> </a:t>
              </a:r>
              <a:r>
                <a:rPr lang="en-US" sz="3060" dirty="0">
                  <a:latin typeface="Cambria Math" panose="02040503050406030204" pitchFamily="18" charset="0"/>
                  <a:ea typeface="Cambria Math" panose="02040503050406030204" pitchFamily="18" charset="0"/>
                  <a:cs typeface="Calibri" panose="020F0502020204030204" pitchFamily="34" charset="0"/>
                </a:rPr>
                <a:t>̊</a:t>
              </a:r>
              <a:endParaRPr lang="en-US" sz="3060" dirty="0">
                <a:latin typeface="Cambria Math" panose="02040503050406030204" pitchFamily="18" charset="0"/>
                <a:ea typeface="Cambria Math" panose="02040503050406030204" pitchFamily="18" charset="0"/>
                <a:cs typeface="Times New Roman" panose="02020603050405020304" pitchFamily="18" charset="0"/>
              </a:endParaRPr>
            </a:p>
          </p:txBody>
        </p:sp>
        <p:grpSp>
          <p:nvGrpSpPr>
            <p:cNvPr id="564" name="Group 563">
              <a:extLst>
                <a:ext uri="{FF2B5EF4-FFF2-40B4-BE49-F238E27FC236}">
                  <a16:creationId xmlns:a16="http://schemas.microsoft.com/office/drawing/2014/main" id="{714DBDD4-EF26-4027-B8AF-ABE2026472AB}"/>
                </a:ext>
              </a:extLst>
            </p:cNvPr>
            <p:cNvGrpSpPr/>
            <p:nvPr/>
          </p:nvGrpSpPr>
          <p:grpSpPr>
            <a:xfrm>
              <a:off x="8100631" y="633460"/>
              <a:ext cx="859077" cy="878681"/>
              <a:chOff x="8082179" y="728663"/>
              <a:chExt cx="859077" cy="878681"/>
            </a:xfrm>
          </p:grpSpPr>
          <p:cxnSp>
            <p:nvCxnSpPr>
              <p:cNvPr id="569" name="Straight Connector 568">
                <a:extLst>
                  <a:ext uri="{FF2B5EF4-FFF2-40B4-BE49-F238E27FC236}">
                    <a16:creationId xmlns:a16="http://schemas.microsoft.com/office/drawing/2014/main" id="{937064C8-EB2C-41EE-A604-A4F8B8A7EA42}"/>
                  </a:ext>
                </a:extLst>
              </p:cNvPr>
              <p:cNvCxnSpPr>
                <a:cxnSpLocks/>
              </p:cNvCxnSpPr>
              <p:nvPr/>
            </p:nvCxnSpPr>
            <p:spPr>
              <a:xfrm flipH="1">
                <a:off x="8088612" y="728663"/>
                <a:ext cx="79076" cy="876478"/>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0" name="Straight Connector 569">
                <a:extLst>
                  <a:ext uri="{FF2B5EF4-FFF2-40B4-BE49-F238E27FC236}">
                    <a16:creationId xmlns:a16="http://schemas.microsoft.com/office/drawing/2014/main" id="{ABA84CEE-76DF-48BB-85E7-9E85CB879C5E}"/>
                  </a:ext>
                </a:extLst>
              </p:cNvPr>
              <p:cNvCxnSpPr>
                <a:cxnSpLocks/>
              </p:cNvCxnSpPr>
              <p:nvPr/>
            </p:nvCxnSpPr>
            <p:spPr>
              <a:xfrm flipH="1">
                <a:off x="8088151" y="731802"/>
                <a:ext cx="151848" cy="871257"/>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1" name="Straight Connector 570">
                <a:extLst>
                  <a:ext uri="{FF2B5EF4-FFF2-40B4-BE49-F238E27FC236}">
                    <a16:creationId xmlns:a16="http://schemas.microsoft.com/office/drawing/2014/main" id="{C1ACE442-B999-45FC-9744-3928F5C94889}"/>
                  </a:ext>
                </a:extLst>
              </p:cNvPr>
              <p:cNvCxnSpPr>
                <a:cxnSpLocks/>
              </p:cNvCxnSpPr>
              <p:nvPr/>
            </p:nvCxnSpPr>
            <p:spPr>
              <a:xfrm flipH="1">
                <a:off x="8093869" y="753041"/>
                <a:ext cx="223639" cy="837634"/>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2" name="Straight Connector 571">
                <a:extLst>
                  <a:ext uri="{FF2B5EF4-FFF2-40B4-BE49-F238E27FC236}">
                    <a16:creationId xmlns:a16="http://schemas.microsoft.com/office/drawing/2014/main" id="{59C867EE-CC3B-44EE-B5E0-23C2FE737DF2}"/>
                  </a:ext>
                </a:extLst>
              </p:cNvPr>
              <p:cNvCxnSpPr>
                <a:cxnSpLocks/>
              </p:cNvCxnSpPr>
              <p:nvPr/>
            </p:nvCxnSpPr>
            <p:spPr>
              <a:xfrm flipH="1">
                <a:off x="8092317" y="769144"/>
                <a:ext cx="296827" cy="832215"/>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3" name="Straight Connector 572">
                <a:extLst>
                  <a:ext uri="{FF2B5EF4-FFF2-40B4-BE49-F238E27FC236}">
                    <a16:creationId xmlns:a16="http://schemas.microsoft.com/office/drawing/2014/main" id="{B7FBBB06-6086-457E-A3EB-54E657FDA51B}"/>
                  </a:ext>
                </a:extLst>
              </p:cNvPr>
              <p:cNvCxnSpPr>
                <a:cxnSpLocks/>
              </p:cNvCxnSpPr>
              <p:nvPr/>
            </p:nvCxnSpPr>
            <p:spPr>
              <a:xfrm flipH="1">
                <a:off x="8085554" y="804197"/>
                <a:ext cx="378873" cy="797162"/>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4" name="Straight Connector 573">
                <a:extLst>
                  <a:ext uri="{FF2B5EF4-FFF2-40B4-BE49-F238E27FC236}">
                    <a16:creationId xmlns:a16="http://schemas.microsoft.com/office/drawing/2014/main" id="{6FCCC195-AE60-4A41-97E9-A5B9E10C0D25}"/>
                  </a:ext>
                </a:extLst>
              </p:cNvPr>
              <p:cNvCxnSpPr>
                <a:cxnSpLocks/>
              </p:cNvCxnSpPr>
              <p:nvPr/>
            </p:nvCxnSpPr>
            <p:spPr>
              <a:xfrm flipH="1">
                <a:off x="8087688" y="838200"/>
                <a:ext cx="449093" cy="763159"/>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5" name="Straight Connector 574">
                <a:extLst>
                  <a:ext uri="{FF2B5EF4-FFF2-40B4-BE49-F238E27FC236}">
                    <a16:creationId xmlns:a16="http://schemas.microsoft.com/office/drawing/2014/main" id="{08E76C69-492E-457A-BEB3-9A9E174F044F}"/>
                  </a:ext>
                </a:extLst>
              </p:cNvPr>
              <p:cNvCxnSpPr>
                <a:cxnSpLocks/>
              </p:cNvCxnSpPr>
              <p:nvPr/>
            </p:nvCxnSpPr>
            <p:spPr>
              <a:xfrm flipH="1">
                <a:off x="8091388" y="878454"/>
                <a:ext cx="501344" cy="722905"/>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6" name="Straight Connector 575">
                <a:extLst>
                  <a:ext uri="{FF2B5EF4-FFF2-40B4-BE49-F238E27FC236}">
                    <a16:creationId xmlns:a16="http://schemas.microsoft.com/office/drawing/2014/main" id="{D3DC07EA-5D0E-4C79-996A-00C17AD8AA49}"/>
                  </a:ext>
                </a:extLst>
              </p:cNvPr>
              <p:cNvCxnSpPr>
                <a:cxnSpLocks/>
              </p:cNvCxnSpPr>
              <p:nvPr/>
            </p:nvCxnSpPr>
            <p:spPr>
              <a:xfrm flipH="1">
                <a:off x="8086725" y="918056"/>
                <a:ext cx="570246" cy="689288"/>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7" name="Straight Connector 576">
                <a:extLst>
                  <a:ext uri="{FF2B5EF4-FFF2-40B4-BE49-F238E27FC236}">
                    <a16:creationId xmlns:a16="http://schemas.microsoft.com/office/drawing/2014/main" id="{1845BD4F-2D19-40A3-A55D-4191F6889CFD}"/>
                  </a:ext>
                </a:extLst>
              </p:cNvPr>
              <p:cNvCxnSpPr>
                <a:cxnSpLocks/>
              </p:cNvCxnSpPr>
              <p:nvPr/>
            </p:nvCxnSpPr>
            <p:spPr>
              <a:xfrm flipH="1">
                <a:off x="8091389" y="978425"/>
                <a:ext cx="618067" cy="624634"/>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8" name="Straight Connector 577">
                <a:extLst>
                  <a:ext uri="{FF2B5EF4-FFF2-40B4-BE49-F238E27FC236}">
                    <a16:creationId xmlns:a16="http://schemas.microsoft.com/office/drawing/2014/main" id="{9E13666B-9E9E-47D2-88A8-026CD4544B85}"/>
                  </a:ext>
                </a:extLst>
              </p:cNvPr>
              <p:cNvCxnSpPr>
                <a:cxnSpLocks/>
              </p:cNvCxnSpPr>
              <p:nvPr/>
            </p:nvCxnSpPr>
            <p:spPr>
              <a:xfrm flipH="1">
                <a:off x="8091387" y="1040942"/>
                <a:ext cx="670763" cy="563864"/>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9" name="Straight Connector 578">
                <a:extLst>
                  <a:ext uri="{FF2B5EF4-FFF2-40B4-BE49-F238E27FC236}">
                    <a16:creationId xmlns:a16="http://schemas.microsoft.com/office/drawing/2014/main" id="{FD677FC2-F757-4B8A-B80A-9FC1087BDEA3}"/>
                  </a:ext>
                </a:extLst>
              </p:cNvPr>
              <p:cNvCxnSpPr>
                <a:cxnSpLocks/>
              </p:cNvCxnSpPr>
              <p:nvPr/>
            </p:nvCxnSpPr>
            <p:spPr>
              <a:xfrm flipH="1">
                <a:off x="8087011" y="1098155"/>
                <a:ext cx="724220" cy="506651"/>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0" name="Straight Connector 579">
                <a:extLst>
                  <a:ext uri="{FF2B5EF4-FFF2-40B4-BE49-F238E27FC236}">
                    <a16:creationId xmlns:a16="http://schemas.microsoft.com/office/drawing/2014/main" id="{C36155A4-26F1-468F-9529-D94C06D3D835}"/>
                  </a:ext>
                </a:extLst>
              </p:cNvPr>
              <p:cNvCxnSpPr>
                <a:cxnSpLocks/>
              </p:cNvCxnSpPr>
              <p:nvPr/>
            </p:nvCxnSpPr>
            <p:spPr>
              <a:xfrm flipH="1">
                <a:off x="8093455" y="1154563"/>
                <a:ext cx="764094" cy="446240"/>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1" name="Straight Connector 580">
                <a:extLst>
                  <a:ext uri="{FF2B5EF4-FFF2-40B4-BE49-F238E27FC236}">
                    <a16:creationId xmlns:a16="http://schemas.microsoft.com/office/drawing/2014/main" id="{F4AC3565-8B75-4B17-B364-01962F3FFFBB}"/>
                  </a:ext>
                </a:extLst>
              </p:cNvPr>
              <p:cNvCxnSpPr>
                <a:cxnSpLocks/>
              </p:cNvCxnSpPr>
              <p:nvPr/>
            </p:nvCxnSpPr>
            <p:spPr>
              <a:xfrm flipH="1">
                <a:off x="8082179" y="1225892"/>
                <a:ext cx="810487" cy="378914"/>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2" name="Straight Connector 581">
                <a:extLst>
                  <a:ext uri="{FF2B5EF4-FFF2-40B4-BE49-F238E27FC236}">
                    <a16:creationId xmlns:a16="http://schemas.microsoft.com/office/drawing/2014/main" id="{948EC593-9C5F-4E55-927F-4B9E804B71FC}"/>
                  </a:ext>
                </a:extLst>
              </p:cNvPr>
              <p:cNvCxnSpPr>
                <a:cxnSpLocks/>
              </p:cNvCxnSpPr>
              <p:nvPr/>
            </p:nvCxnSpPr>
            <p:spPr>
              <a:xfrm flipH="1">
                <a:off x="8088611" y="1294474"/>
                <a:ext cx="830477" cy="308823"/>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3" name="Straight Connector 582">
                <a:extLst>
                  <a:ext uri="{FF2B5EF4-FFF2-40B4-BE49-F238E27FC236}">
                    <a16:creationId xmlns:a16="http://schemas.microsoft.com/office/drawing/2014/main" id="{262B1D30-6B4C-4862-B0CF-C0B3D2CB2E8E}"/>
                  </a:ext>
                </a:extLst>
              </p:cNvPr>
              <p:cNvCxnSpPr>
                <a:cxnSpLocks/>
              </p:cNvCxnSpPr>
              <p:nvPr/>
            </p:nvCxnSpPr>
            <p:spPr>
              <a:xfrm flipH="1">
                <a:off x="8090463" y="1367918"/>
                <a:ext cx="850793" cy="232885"/>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565" name="Straight Connector 564">
              <a:extLst>
                <a:ext uri="{FF2B5EF4-FFF2-40B4-BE49-F238E27FC236}">
                  <a16:creationId xmlns:a16="http://schemas.microsoft.com/office/drawing/2014/main" id="{6F2FD48B-537E-49A8-992C-4A3FBEC225CD}"/>
                </a:ext>
              </a:extLst>
            </p:cNvPr>
            <p:cNvCxnSpPr>
              <a:cxnSpLocks/>
            </p:cNvCxnSpPr>
            <p:nvPr/>
          </p:nvCxnSpPr>
          <p:spPr>
            <a:xfrm flipH="1">
              <a:off x="8103362" y="640482"/>
              <a:ext cx="7405" cy="878547"/>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66" name="Straight Connector 565">
              <a:extLst>
                <a:ext uri="{FF2B5EF4-FFF2-40B4-BE49-F238E27FC236}">
                  <a16:creationId xmlns:a16="http://schemas.microsoft.com/office/drawing/2014/main" id="{7CEF4531-F308-448D-9AC3-8D942F1159D3}"/>
                </a:ext>
              </a:extLst>
            </p:cNvPr>
            <p:cNvCxnSpPr>
              <a:cxnSpLocks/>
            </p:cNvCxnSpPr>
            <p:nvPr/>
          </p:nvCxnSpPr>
          <p:spPr>
            <a:xfrm flipH="1" flipV="1">
              <a:off x="8099558" y="1518077"/>
              <a:ext cx="878345" cy="425"/>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567" name="Straight Arrow Connector 566">
              <a:extLst>
                <a:ext uri="{FF2B5EF4-FFF2-40B4-BE49-F238E27FC236}">
                  <a16:creationId xmlns:a16="http://schemas.microsoft.com/office/drawing/2014/main" id="{A087CD43-DFF5-4066-B686-C35A0C8D22C1}"/>
                </a:ext>
              </a:extLst>
            </p:cNvPr>
            <p:cNvCxnSpPr>
              <a:cxnSpLocks/>
            </p:cNvCxnSpPr>
            <p:nvPr/>
          </p:nvCxnSpPr>
          <p:spPr>
            <a:xfrm>
              <a:off x="8110303" y="621403"/>
              <a:ext cx="0" cy="27318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68" name="Straight Arrow Connector 567">
              <a:extLst>
                <a:ext uri="{FF2B5EF4-FFF2-40B4-BE49-F238E27FC236}">
                  <a16:creationId xmlns:a16="http://schemas.microsoft.com/office/drawing/2014/main" id="{64436227-8A25-41A1-B59D-185AFD27800E}"/>
                </a:ext>
              </a:extLst>
            </p:cNvPr>
            <p:cNvCxnSpPr>
              <a:cxnSpLocks/>
            </p:cNvCxnSpPr>
            <p:nvPr/>
          </p:nvCxnSpPr>
          <p:spPr>
            <a:xfrm flipH="1">
              <a:off x="8546616" y="881475"/>
              <a:ext cx="185668" cy="192001"/>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sp>
        <p:nvSpPr>
          <p:cNvPr id="584" name="Oval 583">
            <a:extLst>
              <a:ext uri="{FF2B5EF4-FFF2-40B4-BE49-F238E27FC236}">
                <a16:creationId xmlns:a16="http://schemas.microsoft.com/office/drawing/2014/main" id="{C4953F78-2B06-4D77-94E5-FF9D69B1961A}"/>
              </a:ext>
            </a:extLst>
          </p:cNvPr>
          <p:cNvSpPr/>
          <p:nvPr/>
        </p:nvSpPr>
        <p:spPr>
          <a:xfrm>
            <a:off x="19857926" y="5261574"/>
            <a:ext cx="198356" cy="2087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85" name="Oval 584">
            <a:extLst>
              <a:ext uri="{FF2B5EF4-FFF2-40B4-BE49-F238E27FC236}">
                <a16:creationId xmlns:a16="http://schemas.microsoft.com/office/drawing/2014/main" id="{D5D9E3D8-622B-4D7E-A494-332144B59B98}"/>
              </a:ext>
            </a:extLst>
          </p:cNvPr>
          <p:cNvSpPr/>
          <p:nvPr/>
        </p:nvSpPr>
        <p:spPr>
          <a:xfrm>
            <a:off x="21448462" y="5930222"/>
            <a:ext cx="198356" cy="2087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86" name="Oval 585">
            <a:extLst>
              <a:ext uri="{FF2B5EF4-FFF2-40B4-BE49-F238E27FC236}">
                <a16:creationId xmlns:a16="http://schemas.microsoft.com/office/drawing/2014/main" id="{3B4A1D0B-BE50-4670-A3D9-840C5EF54645}"/>
              </a:ext>
            </a:extLst>
          </p:cNvPr>
          <p:cNvSpPr/>
          <p:nvPr/>
        </p:nvSpPr>
        <p:spPr>
          <a:xfrm>
            <a:off x="22012910" y="6938202"/>
            <a:ext cx="198356" cy="2087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87" name="Oval 586">
            <a:extLst>
              <a:ext uri="{FF2B5EF4-FFF2-40B4-BE49-F238E27FC236}">
                <a16:creationId xmlns:a16="http://schemas.microsoft.com/office/drawing/2014/main" id="{D309115F-26A4-40E6-B19C-FED9BFDD54DD}"/>
              </a:ext>
            </a:extLst>
          </p:cNvPr>
          <p:cNvSpPr/>
          <p:nvPr/>
        </p:nvSpPr>
        <p:spPr>
          <a:xfrm>
            <a:off x="4919978" y="18437416"/>
            <a:ext cx="443932" cy="43864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588" name="Oval 587">
            <a:extLst>
              <a:ext uri="{FF2B5EF4-FFF2-40B4-BE49-F238E27FC236}">
                <a16:creationId xmlns:a16="http://schemas.microsoft.com/office/drawing/2014/main" id="{DC2D8300-8F6C-44AA-AC29-8B5B56DECE59}"/>
              </a:ext>
            </a:extLst>
          </p:cNvPr>
          <p:cNvSpPr/>
          <p:nvPr/>
        </p:nvSpPr>
        <p:spPr>
          <a:xfrm>
            <a:off x="5998310" y="16171892"/>
            <a:ext cx="443932" cy="43864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589" name="Oval 588">
            <a:extLst>
              <a:ext uri="{FF2B5EF4-FFF2-40B4-BE49-F238E27FC236}">
                <a16:creationId xmlns:a16="http://schemas.microsoft.com/office/drawing/2014/main" id="{08CF4701-EE7C-45AE-8A5E-79C5B427A589}"/>
              </a:ext>
            </a:extLst>
          </p:cNvPr>
          <p:cNvSpPr/>
          <p:nvPr/>
        </p:nvSpPr>
        <p:spPr>
          <a:xfrm>
            <a:off x="7633978" y="14158708"/>
            <a:ext cx="443932" cy="43864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590" name="Oval 589">
            <a:extLst>
              <a:ext uri="{FF2B5EF4-FFF2-40B4-BE49-F238E27FC236}">
                <a16:creationId xmlns:a16="http://schemas.microsoft.com/office/drawing/2014/main" id="{3164A3C8-75C1-463C-AEC9-6BAAC2BF20C4}"/>
              </a:ext>
            </a:extLst>
          </p:cNvPr>
          <p:cNvSpPr/>
          <p:nvPr/>
        </p:nvSpPr>
        <p:spPr>
          <a:xfrm>
            <a:off x="9624738" y="12710088"/>
            <a:ext cx="443932" cy="43864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91" name="Oval 590">
            <a:extLst>
              <a:ext uri="{FF2B5EF4-FFF2-40B4-BE49-F238E27FC236}">
                <a16:creationId xmlns:a16="http://schemas.microsoft.com/office/drawing/2014/main" id="{DCA63DE8-32AC-4F19-9EDB-204C4468FD42}"/>
              </a:ext>
            </a:extLst>
          </p:cNvPr>
          <p:cNvSpPr/>
          <p:nvPr/>
        </p:nvSpPr>
        <p:spPr>
          <a:xfrm>
            <a:off x="6211474" y="18778456"/>
            <a:ext cx="443932" cy="43864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592" name="Oval 591">
            <a:extLst>
              <a:ext uri="{FF2B5EF4-FFF2-40B4-BE49-F238E27FC236}">
                <a16:creationId xmlns:a16="http://schemas.microsoft.com/office/drawing/2014/main" id="{594138FF-54A4-4470-A5BB-CA0777D3D0CE}"/>
              </a:ext>
            </a:extLst>
          </p:cNvPr>
          <p:cNvSpPr/>
          <p:nvPr/>
        </p:nvSpPr>
        <p:spPr>
          <a:xfrm>
            <a:off x="12139198" y="11475768"/>
            <a:ext cx="443932" cy="43864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593" name="Oval 592">
            <a:extLst>
              <a:ext uri="{FF2B5EF4-FFF2-40B4-BE49-F238E27FC236}">
                <a16:creationId xmlns:a16="http://schemas.microsoft.com/office/drawing/2014/main" id="{114F9F46-435D-42A9-B939-275B43446EE8}"/>
              </a:ext>
            </a:extLst>
          </p:cNvPr>
          <p:cNvSpPr/>
          <p:nvPr/>
        </p:nvSpPr>
        <p:spPr>
          <a:xfrm rot="20963584">
            <a:off x="10546038" y="13596552"/>
            <a:ext cx="184876" cy="19428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sp>
        <p:nvSpPr>
          <p:cNvPr id="594" name="Oval 593">
            <a:extLst>
              <a:ext uri="{FF2B5EF4-FFF2-40B4-BE49-F238E27FC236}">
                <a16:creationId xmlns:a16="http://schemas.microsoft.com/office/drawing/2014/main" id="{ED35D04C-A78A-497F-A333-D3A6EDFCF862}"/>
              </a:ext>
            </a:extLst>
          </p:cNvPr>
          <p:cNvSpPr/>
          <p:nvPr/>
        </p:nvSpPr>
        <p:spPr>
          <a:xfrm>
            <a:off x="7519054" y="16680492"/>
            <a:ext cx="184876" cy="194280"/>
          </a:xfrm>
          <a:prstGeom prst="ellipse">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sp>
        <p:nvSpPr>
          <p:cNvPr id="595" name="TextBox 594">
            <a:extLst>
              <a:ext uri="{FF2B5EF4-FFF2-40B4-BE49-F238E27FC236}">
                <a16:creationId xmlns:a16="http://schemas.microsoft.com/office/drawing/2014/main" id="{DA6026F5-4696-4F3C-9C1E-0A825A095478}"/>
              </a:ext>
            </a:extLst>
          </p:cNvPr>
          <p:cNvSpPr txBox="1"/>
          <p:nvPr/>
        </p:nvSpPr>
        <p:spPr>
          <a:xfrm>
            <a:off x="9782914" y="18342852"/>
            <a:ext cx="5342700" cy="1661993"/>
          </a:xfrm>
          <a:prstGeom prst="rect">
            <a:avLst/>
          </a:prstGeom>
          <a:noFill/>
        </p:spPr>
        <p:txBody>
          <a:bodyPr wrap="square" rtlCol="0">
            <a:spAutoFit/>
          </a:bodyPr>
          <a:lstStyle/>
          <a:p>
            <a:pPr algn="ctr"/>
            <a:r>
              <a:rPr lang="en-US" sz="5100" b="1" dirty="0">
                <a:latin typeface="Cambria Math" panose="02040503050406030204" pitchFamily="18" charset="0"/>
                <a:ea typeface="Cambria Math" panose="02040503050406030204" pitchFamily="18" charset="0"/>
                <a:cs typeface="Times New Roman" panose="02020603050405020304" pitchFamily="18" charset="0"/>
              </a:rPr>
              <a:t>Impact </a:t>
            </a:r>
          </a:p>
          <a:p>
            <a:pPr algn="ctr"/>
            <a:r>
              <a:rPr lang="en-US" sz="5100" b="1" dirty="0">
                <a:latin typeface="Cambria Math" panose="02040503050406030204" pitchFamily="18" charset="0"/>
                <a:ea typeface="Cambria Math" panose="02040503050406030204" pitchFamily="18" charset="0"/>
                <a:cs typeface="Times New Roman" panose="02020603050405020304" pitchFamily="18" charset="0"/>
              </a:rPr>
              <a:t>Characteristics</a:t>
            </a:r>
          </a:p>
        </p:txBody>
      </p:sp>
      <p:sp>
        <p:nvSpPr>
          <p:cNvPr id="596" name="TextBox 595">
            <a:extLst>
              <a:ext uri="{FF2B5EF4-FFF2-40B4-BE49-F238E27FC236}">
                <a16:creationId xmlns:a16="http://schemas.microsoft.com/office/drawing/2014/main" id="{E0734884-B2EB-4631-82A6-B4C8967D8F75}"/>
              </a:ext>
            </a:extLst>
          </p:cNvPr>
          <p:cNvSpPr txBox="1"/>
          <p:nvPr/>
        </p:nvSpPr>
        <p:spPr>
          <a:xfrm>
            <a:off x="14648786" y="18321536"/>
            <a:ext cx="7609724" cy="1661993"/>
          </a:xfrm>
          <a:prstGeom prst="rect">
            <a:avLst/>
          </a:prstGeom>
          <a:noFill/>
        </p:spPr>
        <p:txBody>
          <a:bodyPr wrap="square" rtlCol="0">
            <a:spAutoFit/>
          </a:bodyPr>
          <a:lstStyle/>
          <a:p>
            <a:pPr algn="ctr"/>
            <a:r>
              <a:rPr lang="en-US" sz="5100" b="1" dirty="0">
                <a:latin typeface="Cambria Math" panose="02040503050406030204" pitchFamily="18" charset="0"/>
                <a:ea typeface="Cambria Math" panose="02040503050406030204" pitchFamily="18" charset="0"/>
                <a:cs typeface="Times New Roman" panose="02020603050405020304" pitchFamily="18" charset="0"/>
              </a:rPr>
              <a:t>Target</a:t>
            </a:r>
          </a:p>
          <a:p>
            <a:pPr algn="ctr"/>
            <a:r>
              <a:rPr lang="en-US" sz="5100" b="1" dirty="0">
                <a:latin typeface="Cambria Math" panose="02040503050406030204" pitchFamily="18" charset="0"/>
                <a:ea typeface="Cambria Math" panose="02040503050406030204" pitchFamily="18" charset="0"/>
                <a:cs typeface="Times New Roman" panose="02020603050405020304" pitchFamily="18" charset="0"/>
              </a:rPr>
              <a:t>Characteristics</a:t>
            </a:r>
          </a:p>
        </p:txBody>
      </p:sp>
      <p:sp>
        <p:nvSpPr>
          <p:cNvPr id="597" name="Chord 596">
            <a:extLst>
              <a:ext uri="{FF2B5EF4-FFF2-40B4-BE49-F238E27FC236}">
                <a16:creationId xmlns:a16="http://schemas.microsoft.com/office/drawing/2014/main" id="{1A9261E7-FE51-44D4-9099-226D4F400BDA}"/>
              </a:ext>
            </a:extLst>
          </p:cNvPr>
          <p:cNvSpPr/>
          <p:nvPr/>
        </p:nvSpPr>
        <p:spPr>
          <a:xfrm rot="1149703">
            <a:off x="17877042" y="14023518"/>
            <a:ext cx="493260" cy="544196"/>
          </a:xfrm>
          <a:prstGeom prst="chord">
            <a:avLst>
              <a:gd name="adj1" fmla="val 942681"/>
              <a:gd name="adj2" fmla="val 1042128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a:solidFill>
                <a:schemeClr val="tx1"/>
              </a:solidFill>
              <a:latin typeface="Cambria Math" panose="02040503050406030204" pitchFamily="18" charset="0"/>
              <a:ea typeface="Cambria Math" panose="02040503050406030204" pitchFamily="18" charset="0"/>
            </a:endParaRPr>
          </a:p>
        </p:txBody>
      </p:sp>
      <p:grpSp>
        <p:nvGrpSpPr>
          <p:cNvPr id="598" name="Group 597">
            <a:extLst>
              <a:ext uri="{FF2B5EF4-FFF2-40B4-BE49-F238E27FC236}">
                <a16:creationId xmlns:a16="http://schemas.microsoft.com/office/drawing/2014/main" id="{51E00C4E-2206-4474-9DAB-D20147BAE093}"/>
              </a:ext>
            </a:extLst>
          </p:cNvPr>
          <p:cNvGrpSpPr/>
          <p:nvPr/>
        </p:nvGrpSpPr>
        <p:grpSpPr>
          <a:xfrm rot="5628517">
            <a:off x="19216186" y="14348764"/>
            <a:ext cx="895980" cy="911592"/>
            <a:chOff x="2948771" y="5498603"/>
            <a:chExt cx="351365" cy="357487"/>
          </a:xfrm>
        </p:grpSpPr>
        <p:sp>
          <p:nvSpPr>
            <p:cNvPr id="599" name="Chord 598">
              <a:extLst>
                <a:ext uri="{FF2B5EF4-FFF2-40B4-BE49-F238E27FC236}">
                  <a16:creationId xmlns:a16="http://schemas.microsoft.com/office/drawing/2014/main" id="{452AB9CD-8B52-445A-B27C-35036C8F2AB2}"/>
                </a:ext>
              </a:extLst>
            </p:cNvPr>
            <p:cNvSpPr/>
            <p:nvPr/>
          </p:nvSpPr>
          <p:spPr>
            <a:xfrm rot="17158397">
              <a:off x="2945710" y="5501664"/>
              <a:ext cx="357487" cy="351365"/>
            </a:xfrm>
            <a:prstGeom prst="chord">
              <a:avLst>
                <a:gd name="adj1" fmla="val 1674642"/>
                <a:gd name="adj2" fmla="val 1004789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sp>
          <p:nvSpPr>
            <p:cNvPr id="600" name="Chord 599">
              <a:extLst>
                <a:ext uri="{FF2B5EF4-FFF2-40B4-BE49-F238E27FC236}">
                  <a16:creationId xmlns:a16="http://schemas.microsoft.com/office/drawing/2014/main" id="{3B6E61D5-98A0-4F70-AEB5-CCBB8DBB613C}"/>
                </a:ext>
              </a:extLst>
            </p:cNvPr>
            <p:cNvSpPr/>
            <p:nvPr/>
          </p:nvSpPr>
          <p:spPr>
            <a:xfrm rot="6845128">
              <a:off x="3132869" y="5637119"/>
              <a:ext cx="148918" cy="156436"/>
            </a:xfrm>
            <a:prstGeom prst="chord">
              <a:avLst>
                <a:gd name="adj1" fmla="val 770355"/>
                <a:gd name="adj2" fmla="val 1024329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592" dirty="0">
                <a:solidFill>
                  <a:schemeClr val="tx1"/>
                </a:solidFill>
                <a:latin typeface="Cambria Math" panose="02040503050406030204" pitchFamily="18" charset="0"/>
                <a:ea typeface="Cambria Math" panose="02040503050406030204" pitchFamily="18" charset="0"/>
              </a:endParaRPr>
            </a:p>
          </p:txBody>
        </p:sp>
      </p:grpSp>
      <p:sp>
        <p:nvSpPr>
          <p:cNvPr id="601" name="TextBox 600">
            <a:extLst>
              <a:ext uri="{FF2B5EF4-FFF2-40B4-BE49-F238E27FC236}">
                <a16:creationId xmlns:a16="http://schemas.microsoft.com/office/drawing/2014/main" id="{5676A253-D101-4644-92E8-496E44F8981B}"/>
              </a:ext>
            </a:extLst>
          </p:cNvPr>
          <p:cNvSpPr txBox="1"/>
          <p:nvPr/>
        </p:nvSpPr>
        <p:spPr>
          <a:xfrm>
            <a:off x="15321154" y="14326778"/>
            <a:ext cx="4117260" cy="1505027"/>
          </a:xfrm>
          <a:prstGeom prst="rect">
            <a:avLst/>
          </a:prstGeom>
          <a:noFill/>
        </p:spPr>
        <p:txBody>
          <a:bodyPr wrap="square" rtlCol="0">
            <a:spAutoFit/>
          </a:bodyPr>
          <a:lstStyle/>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D</a:t>
            </a:r>
            <a:r>
              <a:rPr lang="en-US" sz="3600" baseline="-25000" dirty="0">
                <a:latin typeface="Cambria Math" panose="02040503050406030204" pitchFamily="18" charset="0"/>
                <a:ea typeface="Cambria Math" panose="02040503050406030204" pitchFamily="18" charset="0"/>
                <a:cs typeface="Times New Roman" panose="02020603050405020304" pitchFamily="18" charset="0"/>
              </a:rPr>
              <a:t>sc</a:t>
            </a:r>
          </a:p>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Simple-to-Complex</a:t>
            </a:r>
          </a:p>
          <a:p>
            <a:pPr algn="ctr"/>
            <a:r>
              <a:rPr lang="en-US" sz="3060" dirty="0">
                <a:latin typeface="Cambria Math" panose="02040503050406030204" pitchFamily="18" charset="0"/>
                <a:ea typeface="Cambria Math" panose="02040503050406030204" pitchFamily="18" charset="0"/>
                <a:cs typeface="Times New Roman" panose="02020603050405020304" pitchFamily="18" charset="0"/>
              </a:rPr>
              <a:t>Crater Diameter</a:t>
            </a:r>
          </a:p>
        </p:txBody>
      </p:sp>
      <p:cxnSp>
        <p:nvCxnSpPr>
          <p:cNvPr id="602" name="Straight Arrow Connector 601">
            <a:extLst>
              <a:ext uri="{FF2B5EF4-FFF2-40B4-BE49-F238E27FC236}">
                <a16:creationId xmlns:a16="http://schemas.microsoft.com/office/drawing/2014/main" id="{A39F77B5-87EB-4B62-B5FA-BDF13FA0A46D}"/>
              </a:ext>
            </a:extLst>
          </p:cNvPr>
          <p:cNvCxnSpPr>
            <a:cxnSpLocks/>
          </p:cNvCxnSpPr>
          <p:nvPr/>
        </p:nvCxnSpPr>
        <p:spPr>
          <a:xfrm flipH="1">
            <a:off x="21448420" y="7009704"/>
            <a:ext cx="734048" cy="20989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603" name="Group 602">
            <a:extLst>
              <a:ext uri="{FF2B5EF4-FFF2-40B4-BE49-F238E27FC236}">
                <a16:creationId xmlns:a16="http://schemas.microsoft.com/office/drawing/2014/main" id="{25E338D4-9D95-46E6-94EC-998391A64A6C}"/>
              </a:ext>
            </a:extLst>
          </p:cNvPr>
          <p:cNvGrpSpPr/>
          <p:nvPr/>
        </p:nvGrpSpPr>
        <p:grpSpPr>
          <a:xfrm>
            <a:off x="15791906" y="6057254"/>
            <a:ext cx="1190220" cy="455748"/>
            <a:chOff x="9848739" y="7672836"/>
            <a:chExt cx="466753" cy="178724"/>
          </a:xfrm>
        </p:grpSpPr>
        <p:sp>
          <p:nvSpPr>
            <p:cNvPr id="604" name="Oval 603">
              <a:extLst>
                <a:ext uri="{FF2B5EF4-FFF2-40B4-BE49-F238E27FC236}">
                  <a16:creationId xmlns:a16="http://schemas.microsoft.com/office/drawing/2014/main" id="{88477C05-A752-4BBD-9E94-EC51354A13E7}"/>
                </a:ext>
              </a:extLst>
            </p:cNvPr>
            <p:cNvSpPr/>
            <p:nvPr/>
          </p:nvSpPr>
          <p:spPr>
            <a:xfrm>
              <a:off x="9848739" y="7673551"/>
              <a:ext cx="174091" cy="172016"/>
            </a:xfrm>
            <a:prstGeom prst="ellipse">
              <a:avLst/>
            </a:prstGeom>
            <a:solidFill>
              <a:schemeClr val="tx1">
                <a:lumMod val="50000"/>
                <a:lumOff val="50000"/>
              </a:schemeClr>
            </a:solidFill>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605" name="Oval 604">
              <a:extLst>
                <a:ext uri="{FF2B5EF4-FFF2-40B4-BE49-F238E27FC236}">
                  <a16:creationId xmlns:a16="http://schemas.microsoft.com/office/drawing/2014/main" id="{E677364B-A6F1-4B24-8E53-0D179D3134B5}"/>
                </a:ext>
              </a:extLst>
            </p:cNvPr>
            <p:cNvSpPr/>
            <p:nvPr/>
          </p:nvSpPr>
          <p:spPr>
            <a:xfrm>
              <a:off x="9911625" y="7672836"/>
              <a:ext cx="174091" cy="172016"/>
            </a:xfrm>
            <a:prstGeom prst="ellipse">
              <a:avLst/>
            </a:prstGeom>
            <a:solidFill>
              <a:schemeClr val="tx1">
                <a:lumMod val="65000"/>
                <a:lumOff val="35000"/>
              </a:schemeClr>
            </a:solidFill>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606" name="Oval 605">
              <a:extLst>
                <a:ext uri="{FF2B5EF4-FFF2-40B4-BE49-F238E27FC236}">
                  <a16:creationId xmlns:a16="http://schemas.microsoft.com/office/drawing/2014/main" id="{21C39ECF-FE20-4BAA-8146-FAD3470A6650}"/>
                </a:ext>
              </a:extLst>
            </p:cNvPr>
            <p:cNvSpPr/>
            <p:nvPr/>
          </p:nvSpPr>
          <p:spPr>
            <a:xfrm>
              <a:off x="9975798" y="7675638"/>
              <a:ext cx="174091" cy="172016"/>
            </a:xfrm>
            <a:prstGeom prst="ellipse">
              <a:avLst/>
            </a:prstGeom>
            <a:solidFill>
              <a:schemeClr val="tx1">
                <a:lumMod val="75000"/>
                <a:lumOff val="25000"/>
              </a:schemeClr>
            </a:solidFill>
            <a:ln>
              <a:solidFill>
                <a:schemeClr val="tx1">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607" name="Oval 606">
              <a:extLst>
                <a:ext uri="{FF2B5EF4-FFF2-40B4-BE49-F238E27FC236}">
                  <a16:creationId xmlns:a16="http://schemas.microsoft.com/office/drawing/2014/main" id="{94762B64-BA5C-4BE2-8071-07069844CDB2}"/>
                </a:ext>
              </a:extLst>
            </p:cNvPr>
            <p:cNvSpPr/>
            <p:nvPr/>
          </p:nvSpPr>
          <p:spPr>
            <a:xfrm>
              <a:off x="10060655" y="7676257"/>
              <a:ext cx="174091" cy="172016"/>
            </a:xfrm>
            <a:prstGeom prst="ellipse">
              <a:avLst/>
            </a:prstGeom>
            <a:solidFill>
              <a:schemeClr val="tx1">
                <a:lumMod val="85000"/>
                <a:lumOff val="15000"/>
              </a:schemeClr>
            </a:solidFill>
            <a:ln>
              <a:solidFill>
                <a:schemeClr val="tx1">
                  <a:lumMod val="85000"/>
                  <a:lumOff val="1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608" name="Oval 607">
              <a:extLst>
                <a:ext uri="{FF2B5EF4-FFF2-40B4-BE49-F238E27FC236}">
                  <a16:creationId xmlns:a16="http://schemas.microsoft.com/office/drawing/2014/main" id="{80A96FE4-2788-49C8-81C7-BA92C6E0C8A9}"/>
                </a:ext>
              </a:extLst>
            </p:cNvPr>
            <p:cNvSpPr/>
            <p:nvPr/>
          </p:nvSpPr>
          <p:spPr>
            <a:xfrm>
              <a:off x="10141401" y="7679544"/>
              <a:ext cx="174091" cy="172016"/>
            </a:xfrm>
            <a:prstGeom prst="ellipse">
              <a:avLst/>
            </a:prstGeom>
            <a:solidFill>
              <a:schemeClr val="tx1">
                <a:lumMod val="95000"/>
                <a:lumOff val="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grpSp>
      <p:grpSp>
        <p:nvGrpSpPr>
          <p:cNvPr id="609" name="Group 608">
            <a:extLst>
              <a:ext uri="{FF2B5EF4-FFF2-40B4-BE49-F238E27FC236}">
                <a16:creationId xmlns:a16="http://schemas.microsoft.com/office/drawing/2014/main" id="{477268CD-4994-49BE-BAB5-2C01415AD0B1}"/>
              </a:ext>
            </a:extLst>
          </p:cNvPr>
          <p:cNvGrpSpPr/>
          <p:nvPr/>
        </p:nvGrpSpPr>
        <p:grpSpPr>
          <a:xfrm>
            <a:off x="15955802" y="4876094"/>
            <a:ext cx="947916" cy="450812"/>
            <a:chOff x="9943760" y="7675203"/>
            <a:chExt cx="371732" cy="176789"/>
          </a:xfrm>
        </p:grpSpPr>
        <p:sp>
          <p:nvSpPr>
            <p:cNvPr id="610" name="Oval 609">
              <a:extLst>
                <a:ext uri="{FF2B5EF4-FFF2-40B4-BE49-F238E27FC236}">
                  <a16:creationId xmlns:a16="http://schemas.microsoft.com/office/drawing/2014/main" id="{39DF174E-56FE-4659-875F-F0C56137F9D1}"/>
                </a:ext>
              </a:extLst>
            </p:cNvPr>
            <p:cNvSpPr/>
            <p:nvPr/>
          </p:nvSpPr>
          <p:spPr>
            <a:xfrm>
              <a:off x="9943760" y="7676782"/>
              <a:ext cx="174091" cy="172016"/>
            </a:xfrm>
            <a:prstGeom prst="ellipse">
              <a:avLst/>
            </a:prstGeom>
            <a:solidFill>
              <a:schemeClr val="tx1">
                <a:lumMod val="50000"/>
                <a:lumOff val="50000"/>
              </a:schemeClr>
            </a:solidFill>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611" name="Oval 610">
              <a:extLst>
                <a:ext uri="{FF2B5EF4-FFF2-40B4-BE49-F238E27FC236}">
                  <a16:creationId xmlns:a16="http://schemas.microsoft.com/office/drawing/2014/main" id="{59FB2725-AFE9-43BF-96D4-4B7A95630475}"/>
                </a:ext>
              </a:extLst>
            </p:cNvPr>
            <p:cNvSpPr/>
            <p:nvPr/>
          </p:nvSpPr>
          <p:spPr>
            <a:xfrm>
              <a:off x="9989174" y="7675203"/>
              <a:ext cx="174091" cy="172016"/>
            </a:xfrm>
            <a:prstGeom prst="ellipse">
              <a:avLst/>
            </a:prstGeom>
            <a:solidFill>
              <a:schemeClr val="tx1">
                <a:lumMod val="65000"/>
                <a:lumOff val="35000"/>
              </a:schemeClr>
            </a:solidFill>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612" name="Oval 611">
              <a:extLst>
                <a:ext uri="{FF2B5EF4-FFF2-40B4-BE49-F238E27FC236}">
                  <a16:creationId xmlns:a16="http://schemas.microsoft.com/office/drawing/2014/main" id="{529CC8D2-2578-4ECC-8AFB-73F49EDA2022}"/>
                </a:ext>
              </a:extLst>
            </p:cNvPr>
            <p:cNvSpPr/>
            <p:nvPr/>
          </p:nvSpPr>
          <p:spPr>
            <a:xfrm>
              <a:off x="10043025" y="7679382"/>
              <a:ext cx="174091" cy="172016"/>
            </a:xfrm>
            <a:prstGeom prst="ellipse">
              <a:avLst/>
            </a:prstGeom>
            <a:solidFill>
              <a:schemeClr val="tx1">
                <a:lumMod val="75000"/>
                <a:lumOff val="25000"/>
              </a:schemeClr>
            </a:solidFill>
            <a:ln>
              <a:solidFill>
                <a:schemeClr val="tx1">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613" name="Oval 612">
              <a:extLst>
                <a:ext uri="{FF2B5EF4-FFF2-40B4-BE49-F238E27FC236}">
                  <a16:creationId xmlns:a16="http://schemas.microsoft.com/office/drawing/2014/main" id="{438933CD-5682-4EC7-9656-677F877813E2}"/>
                </a:ext>
              </a:extLst>
            </p:cNvPr>
            <p:cNvSpPr/>
            <p:nvPr/>
          </p:nvSpPr>
          <p:spPr>
            <a:xfrm>
              <a:off x="10096038" y="7679976"/>
              <a:ext cx="174091" cy="172016"/>
            </a:xfrm>
            <a:prstGeom prst="ellipse">
              <a:avLst/>
            </a:prstGeom>
            <a:solidFill>
              <a:schemeClr val="tx1">
                <a:lumMod val="85000"/>
                <a:lumOff val="15000"/>
              </a:schemeClr>
            </a:solidFill>
            <a:ln>
              <a:solidFill>
                <a:schemeClr val="tx1">
                  <a:lumMod val="85000"/>
                  <a:lumOff val="1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sp>
          <p:nvSpPr>
            <p:cNvPr id="614" name="Oval 613">
              <a:extLst>
                <a:ext uri="{FF2B5EF4-FFF2-40B4-BE49-F238E27FC236}">
                  <a16:creationId xmlns:a16="http://schemas.microsoft.com/office/drawing/2014/main" id="{73D95531-9159-4A21-A984-07E87FD7EE52}"/>
                </a:ext>
              </a:extLst>
            </p:cNvPr>
            <p:cNvSpPr/>
            <p:nvPr/>
          </p:nvSpPr>
          <p:spPr>
            <a:xfrm>
              <a:off x="10141401" y="7679544"/>
              <a:ext cx="174091" cy="172016"/>
            </a:xfrm>
            <a:prstGeom prst="ellipse">
              <a:avLst/>
            </a:prstGeom>
            <a:solidFill>
              <a:schemeClr val="tx1">
                <a:lumMod val="95000"/>
                <a:lumOff val="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4592" b="1" dirty="0">
                <a:solidFill>
                  <a:schemeClr val="tx1"/>
                </a:solidFill>
                <a:latin typeface="Cambria Math" panose="02040503050406030204" pitchFamily="18" charset="0"/>
                <a:ea typeface="Cambria Math" panose="02040503050406030204" pitchFamily="18" charset="0"/>
              </a:endParaRPr>
            </a:p>
          </p:txBody>
        </p:sp>
      </p:grpSp>
    </p:spTree>
    <p:extLst>
      <p:ext uri="{BB962C8B-B14F-4D97-AF65-F5344CB8AC3E}">
        <p14:creationId xmlns:p14="http://schemas.microsoft.com/office/powerpoint/2010/main" val="2901481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2057" descr="Chart, line chart&#10;&#10;Description automatically generated">
            <a:extLst>
              <a:ext uri="{FF2B5EF4-FFF2-40B4-BE49-F238E27FC236}">
                <a16:creationId xmlns:a16="http://schemas.microsoft.com/office/drawing/2014/main" id="{993CF6B9-9111-4FA3-BD47-E0B7D1846D6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182788" y="12523272"/>
            <a:ext cx="15135368" cy="5734776"/>
          </a:xfrm>
          <a:prstGeom prst="rect">
            <a:avLst/>
          </a:prstGeom>
        </p:spPr>
      </p:pic>
      <p:pic>
        <p:nvPicPr>
          <p:cNvPr id="2048" name="Picture 2047" descr="Chart, line chart&#10;&#10;Description automatically generated">
            <a:extLst>
              <a:ext uri="{FF2B5EF4-FFF2-40B4-BE49-F238E27FC236}">
                <a16:creationId xmlns:a16="http://schemas.microsoft.com/office/drawing/2014/main" id="{08BD263A-C133-4647-87E1-5460DAB33A4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39268" y="7135720"/>
            <a:ext cx="15135368" cy="5734776"/>
          </a:xfrm>
          <a:prstGeom prst="rect">
            <a:avLst/>
          </a:prstGeom>
        </p:spPr>
      </p:pic>
      <p:pic>
        <p:nvPicPr>
          <p:cNvPr id="2066" name="Picture 2065" descr="Chart, line chart, histogram&#10;&#10;Description automatically generated">
            <a:extLst>
              <a:ext uri="{FF2B5EF4-FFF2-40B4-BE49-F238E27FC236}">
                <a16:creationId xmlns:a16="http://schemas.microsoft.com/office/drawing/2014/main" id="{6A1A1F5C-FBED-491B-AF4B-3675C77D14A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3000464" y="1742508"/>
            <a:ext cx="15135368" cy="5734776"/>
          </a:xfrm>
          <a:prstGeom prst="rect">
            <a:avLst/>
          </a:prstGeom>
        </p:spPr>
      </p:pic>
      <p:sp>
        <p:nvSpPr>
          <p:cNvPr id="128" name="TextBox 127">
            <a:extLst>
              <a:ext uri="{FF2B5EF4-FFF2-40B4-BE49-F238E27FC236}">
                <a16:creationId xmlns:a16="http://schemas.microsoft.com/office/drawing/2014/main" id="{31EF39A2-038E-4D51-BCE3-CC7F3BB78924}"/>
              </a:ext>
            </a:extLst>
          </p:cNvPr>
          <p:cNvSpPr txBox="1"/>
          <p:nvPr/>
        </p:nvSpPr>
        <p:spPr>
          <a:xfrm rot="19582465">
            <a:off x="16516164" y="11446275"/>
            <a:ext cx="2349312" cy="338554"/>
          </a:xfrm>
          <a:prstGeom prst="rect">
            <a:avLst/>
          </a:prstGeom>
          <a:noFill/>
        </p:spPr>
        <p:txBody>
          <a:bodyPr wrap="square" rtlCol="0">
            <a:spAutoFit/>
          </a:bodyPr>
          <a:lstStyle/>
          <a:p>
            <a:r>
              <a:rPr lang="en-US" sz="1600" dirty="0">
                <a:highlight>
                  <a:srgbClr val="FFFFFF"/>
                </a:highlight>
              </a:rPr>
              <a:t>1958, 1971, 1980</a:t>
            </a:r>
          </a:p>
        </p:txBody>
      </p:sp>
      <p:sp>
        <p:nvSpPr>
          <p:cNvPr id="130" name="TextBox 129">
            <a:extLst>
              <a:ext uri="{FF2B5EF4-FFF2-40B4-BE49-F238E27FC236}">
                <a16:creationId xmlns:a16="http://schemas.microsoft.com/office/drawing/2014/main" id="{24EE1CEE-CB6E-45D0-9FE8-88542A3F6668}"/>
              </a:ext>
            </a:extLst>
          </p:cNvPr>
          <p:cNvSpPr txBox="1"/>
          <p:nvPr/>
        </p:nvSpPr>
        <p:spPr>
          <a:xfrm rot="20197495">
            <a:off x="23244134" y="10997967"/>
            <a:ext cx="1675804" cy="338554"/>
          </a:xfrm>
          <a:prstGeom prst="rect">
            <a:avLst/>
          </a:prstGeom>
          <a:noFill/>
        </p:spPr>
        <p:txBody>
          <a:bodyPr wrap="square" rtlCol="0">
            <a:spAutoFit/>
          </a:bodyPr>
          <a:lstStyle/>
          <a:p>
            <a:r>
              <a:rPr lang="en-US" sz="1600" dirty="0">
                <a:highlight>
                  <a:srgbClr val="FFFFFF"/>
                </a:highlight>
              </a:rPr>
              <a:t>1980</a:t>
            </a:r>
          </a:p>
        </p:txBody>
      </p:sp>
      <p:sp>
        <p:nvSpPr>
          <p:cNvPr id="132" name="TextBox 131">
            <a:extLst>
              <a:ext uri="{FF2B5EF4-FFF2-40B4-BE49-F238E27FC236}">
                <a16:creationId xmlns:a16="http://schemas.microsoft.com/office/drawing/2014/main" id="{C1C9B670-7634-4D0E-927F-3CED59F6E579}"/>
              </a:ext>
            </a:extLst>
          </p:cNvPr>
          <p:cNvSpPr txBox="1"/>
          <p:nvPr/>
        </p:nvSpPr>
        <p:spPr>
          <a:xfrm rot="20253246">
            <a:off x="23307898" y="11517163"/>
            <a:ext cx="1675804" cy="338554"/>
          </a:xfrm>
          <a:prstGeom prst="rect">
            <a:avLst/>
          </a:prstGeom>
          <a:noFill/>
        </p:spPr>
        <p:txBody>
          <a:bodyPr wrap="square" rtlCol="0">
            <a:spAutoFit/>
          </a:bodyPr>
          <a:lstStyle/>
          <a:p>
            <a:r>
              <a:rPr lang="en-US" sz="1600" dirty="0">
                <a:highlight>
                  <a:srgbClr val="FFFFFF"/>
                </a:highlight>
              </a:rPr>
              <a:t>1958, 1971</a:t>
            </a:r>
          </a:p>
        </p:txBody>
      </p:sp>
      <p:sp>
        <p:nvSpPr>
          <p:cNvPr id="137" name="TextBox 136">
            <a:extLst>
              <a:ext uri="{FF2B5EF4-FFF2-40B4-BE49-F238E27FC236}">
                <a16:creationId xmlns:a16="http://schemas.microsoft.com/office/drawing/2014/main" id="{963FC216-6F54-476F-AA8E-85ACA19B4C22}"/>
              </a:ext>
            </a:extLst>
          </p:cNvPr>
          <p:cNvSpPr txBox="1"/>
          <p:nvPr/>
        </p:nvSpPr>
        <p:spPr>
          <a:xfrm rot="19757529">
            <a:off x="17058430" y="16917979"/>
            <a:ext cx="1863180" cy="338554"/>
          </a:xfrm>
          <a:prstGeom prst="rect">
            <a:avLst/>
          </a:prstGeom>
          <a:noFill/>
        </p:spPr>
        <p:txBody>
          <a:bodyPr wrap="square" rtlCol="0">
            <a:spAutoFit/>
          </a:bodyPr>
          <a:lstStyle/>
          <a:p>
            <a:r>
              <a:rPr lang="en-US" sz="1600" dirty="0">
                <a:highlight>
                  <a:srgbClr val="FFFFFF"/>
                </a:highlight>
              </a:rPr>
              <a:t>1971, 1980</a:t>
            </a:r>
          </a:p>
        </p:txBody>
      </p:sp>
      <p:sp>
        <p:nvSpPr>
          <p:cNvPr id="138" name="TextBox 137">
            <a:extLst>
              <a:ext uri="{FF2B5EF4-FFF2-40B4-BE49-F238E27FC236}">
                <a16:creationId xmlns:a16="http://schemas.microsoft.com/office/drawing/2014/main" id="{981469ED-0E9B-4A0A-B739-BAF7FC66C360}"/>
              </a:ext>
            </a:extLst>
          </p:cNvPr>
          <p:cNvSpPr txBox="1"/>
          <p:nvPr/>
        </p:nvSpPr>
        <p:spPr>
          <a:xfrm rot="19757529">
            <a:off x="17215482" y="16192503"/>
            <a:ext cx="1863180" cy="338554"/>
          </a:xfrm>
          <a:prstGeom prst="rect">
            <a:avLst/>
          </a:prstGeom>
          <a:noFill/>
        </p:spPr>
        <p:txBody>
          <a:bodyPr wrap="square" rtlCol="0">
            <a:spAutoFit/>
          </a:bodyPr>
          <a:lstStyle/>
          <a:p>
            <a:r>
              <a:rPr lang="en-US" sz="1600" dirty="0">
                <a:highlight>
                  <a:srgbClr val="FFFFFF"/>
                </a:highlight>
              </a:rPr>
              <a:t>1993</a:t>
            </a:r>
          </a:p>
        </p:txBody>
      </p:sp>
      <p:sp>
        <p:nvSpPr>
          <p:cNvPr id="139" name="TextBox 138">
            <a:extLst>
              <a:ext uri="{FF2B5EF4-FFF2-40B4-BE49-F238E27FC236}">
                <a16:creationId xmlns:a16="http://schemas.microsoft.com/office/drawing/2014/main" id="{8547A25A-C127-4E2F-8C6A-1FA1DDE80C17}"/>
              </a:ext>
            </a:extLst>
          </p:cNvPr>
          <p:cNvSpPr txBox="1"/>
          <p:nvPr/>
        </p:nvSpPr>
        <p:spPr>
          <a:xfrm rot="20362271">
            <a:off x="23792014" y="16880271"/>
            <a:ext cx="1863180" cy="338554"/>
          </a:xfrm>
          <a:prstGeom prst="rect">
            <a:avLst/>
          </a:prstGeom>
          <a:noFill/>
        </p:spPr>
        <p:txBody>
          <a:bodyPr wrap="square" rtlCol="0">
            <a:spAutoFit/>
          </a:bodyPr>
          <a:lstStyle/>
          <a:p>
            <a:r>
              <a:rPr lang="en-US" sz="1600" dirty="0">
                <a:highlight>
                  <a:srgbClr val="FFFFFF"/>
                </a:highlight>
              </a:rPr>
              <a:t>1971, 1980</a:t>
            </a:r>
          </a:p>
        </p:txBody>
      </p:sp>
      <p:sp>
        <p:nvSpPr>
          <p:cNvPr id="140" name="TextBox 139">
            <a:extLst>
              <a:ext uri="{FF2B5EF4-FFF2-40B4-BE49-F238E27FC236}">
                <a16:creationId xmlns:a16="http://schemas.microsoft.com/office/drawing/2014/main" id="{FEF2681C-23C5-4934-B8B3-1741316019DC}"/>
              </a:ext>
            </a:extLst>
          </p:cNvPr>
          <p:cNvSpPr txBox="1"/>
          <p:nvPr/>
        </p:nvSpPr>
        <p:spPr>
          <a:xfrm rot="20222428">
            <a:off x="23950278" y="16185879"/>
            <a:ext cx="1863180" cy="338554"/>
          </a:xfrm>
          <a:prstGeom prst="rect">
            <a:avLst/>
          </a:prstGeom>
          <a:noFill/>
        </p:spPr>
        <p:txBody>
          <a:bodyPr wrap="square" rtlCol="0">
            <a:spAutoFit/>
          </a:bodyPr>
          <a:lstStyle/>
          <a:p>
            <a:r>
              <a:rPr lang="en-US" sz="1600" dirty="0">
                <a:highlight>
                  <a:srgbClr val="FFFFFF"/>
                </a:highlight>
              </a:rPr>
              <a:t>1993</a:t>
            </a:r>
          </a:p>
        </p:txBody>
      </p:sp>
      <p:sp>
        <p:nvSpPr>
          <p:cNvPr id="147" name="TextBox 146">
            <a:extLst>
              <a:ext uri="{FF2B5EF4-FFF2-40B4-BE49-F238E27FC236}">
                <a16:creationId xmlns:a16="http://schemas.microsoft.com/office/drawing/2014/main" id="{70AE95C5-C146-48B6-BD84-C63908F2EF8B}"/>
              </a:ext>
            </a:extLst>
          </p:cNvPr>
          <p:cNvSpPr txBox="1"/>
          <p:nvPr/>
        </p:nvSpPr>
        <p:spPr>
          <a:xfrm rot="16598764">
            <a:off x="18074952" y="4280771"/>
            <a:ext cx="1820392" cy="338554"/>
          </a:xfrm>
          <a:prstGeom prst="rect">
            <a:avLst/>
          </a:prstGeom>
          <a:noFill/>
        </p:spPr>
        <p:txBody>
          <a:bodyPr wrap="square" rtlCol="0">
            <a:spAutoFit/>
          </a:bodyPr>
          <a:lstStyle/>
          <a:p>
            <a:r>
              <a:rPr lang="en-US" sz="1600" dirty="0">
                <a:highlight>
                  <a:srgbClr val="FFFFFF"/>
                </a:highlight>
              </a:rPr>
              <a:t>1995, 2005</a:t>
            </a:r>
          </a:p>
        </p:txBody>
      </p:sp>
      <p:sp>
        <p:nvSpPr>
          <p:cNvPr id="148" name="TextBox 147">
            <a:extLst>
              <a:ext uri="{FF2B5EF4-FFF2-40B4-BE49-F238E27FC236}">
                <a16:creationId xmlns:a16="http://schemas.microsoft.com/office/drawing/2014/main" id="{7083AC59-6469-4ABD-86B5-B6E84C36B6A1}"/>
              </a:ext>
            </a:extLst>
          </p:cNvPr>
          <p:cNvSpPr txBox="1"/>
          <p:nvPr/>
        </p:nvSpPr>
        <p:spPr>
          <a:xfrm rot="16782873">
            <a:off x="17602600" y="4472771"/>
            <a:ext cx="1820392" cy="338554"/>
          </a:xfrm>
          <a:prstGeom prst="rect">
            <a:avLst/>
          </a:prstGeom>
          <a:noFill/>
        </p:spPr>
        <p:txBody>
          <a:bodyPr wrap="square" rtlCol="0">
            <a:spAutoFit/>
          </a:bodyPr>
          <a:lstStyle/>
          <a:p>
            <a:r>
              <a:rPr lang="en-US" sz="1600" dirty="0">
                <a:highlight>
                  <a:srgbClr val="FFFFFF"/>
                </a:highlight>
              </a:rPr>
              <a:t>1971</a:t>
            </a:r>
          </a:p>
        </p:txBody>
      </p:sp>
      <p:sp>
        <p:nvSpPr>
          <p:cNvPr id="149" name="TextBox 148">
            <a:extLst>
              <a:ext uri="{FF2B5EF4-FFF2-40B4-BE49-F238E27FC236}">
                <a16:creationId xmlns:a16="http://schemas.microsoft.com/office/drawing/2014/main" id="{13190C79-DE28-4201-A4DC-13473584DEB6}"/>
              </a:ext>
            </a:extLst>
          </p:cNvPr>
          <p:cNvSpPr txBox="1"/>
          <p:nvPr/>
        </p:nvSpPr>
        <p:spPr>
          <a:xfrm rot="17080781">
            <a:off x="17214108" y="5515555"/>
            <a:ext cx="1820392" cy="338554"/>
          </a:xfrm>
          <a:prstGeom prst="rect">
            <a:avLst/>
          </a:prstGeom>
          <a:noFill/>
        </p:spPr>
        <p:txBody>
          <a:bodyPr wrap="square" rtlCol="0">
            <a:spAutoFit/>
          </a:bodyPr>
          <a:lstStyle/>
          <a:p>
            <a:r>
              <a:rPr lang="en-US" sz="1600" dirty="0">
                <a:highlight>
                  <a:srgbClr val="FFFFFF"/>
                </a:highlight>
              </a:rPr>
              <a:t>1958, 2003</a:t>
            </a:r>
          </a:p>
        </p:txBody>
      </p:sp>
      <p:sp>
        <p:nvSpPr>
          <p:cNvPr id="150" name="TextBox 149">
            <a:extLst>
              <a:ext uri="{FF2B5EF4-FFF2-40B4-BE49-F238E27FC236}">
                <a16:creationId xmlns:a16="http://schemas.microsoft.com/office/drawing/2014/main" id="{9D8CFA4C-1BAA-4DD9-9D19-2560C4278858}"/>
              </a:ext>
            </a:extLst>
          </p:cNvPr>
          <p:cNvSpPr txBox="1"/>
          <p:nvPr/>
        </p:nvSpPr>
        <p:spPr>
          <a:xfrm rot="17043081">
            <a:off x="16729456" y="5585771"/>
            <a:ext cx="1820392" cy="338554"/>
          </a:xfrm>
          <a:prstGeom prst="rect">
            <a:avLst/>
          </a:prstGeom>
          <a:noFill/>
        </p:spPr>
        <p:txBody>
          <a:bodyPr wrap="square" rtlCol="0">
            <a:spAutoFit/>
          </a:bodyPr>
          <a:lstStyle/>
          <a:p>
            <a:r>
              <a:rPr lang="en-US" sz="1600" dirty="0">
                <a:highlight>
                  <a:srgbClr val="FFFFFF"/>
                </a:highlight>
              </a:rPr>
              <a:t>1980</a:t>
            </a:r>
          </a:p>
        </p:txBody>
      </p:sp>
      <p:pic>
        <p:nvPicPr>
          <p:cNvPr id="151" name="Picture 150" descr="Chart, line chart, histogram&#10;&#10;Description automatically generated">
            <a:extLst>
              <a:ext uri="{FF2B5EF4-FFF2-40B4-BE49-F238E27FC236}">
                <a16:creationId xmlns:a16="http://schemas.microsoft.com/office/drawing/2014/main" id="{30A03D08-1367-41AF-BC91-E194C70FEED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15048048" y="2251546"/>
            <a:ext cx="2834872" cy="2506868"/>
          </a:xfrm>
          <a:prstGeom prst="rect">
            <a:avLst/>
          </a:prstGeom>
        </p:spPr>
      </p:pic>
      <p:pic>
        <p:nvPicPr>
          <p:cNvPr id="152" name="Picture 151" descr="Chart, line chart, histogram&#10;&#10;Description automatically generated">
            <a:extLst>
              <a:ext uri="{FF2B5EF4-FFF2-40B4-BE49-F238E27FC236}">
                <a16:creationId xmlns:a16="http://schemas.microsoft.com/office/drawing/2014/main" id="{B4001921-7A49-4EB3-8497-DC80F0D7AAC9}"/>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1734280" y="2251546"/>
            <a:ext cx="2954168" cy="2506868"/>
          </a:xfrm>
          <a:prstGeom prst="rect">
            <a:avLst/>
          </a:prstGeom>
        </p:spPr>
      </p:pic>
      <p:pic>
        <p:nvPicPr>
          <p:cNvPr id="153" name="Picture 152" descr="Chart, line chart, histogram&#10;&#10;Description automatically generated">
            <a:extLst>
              <a:ext uri="{FF2B5EF4-FFF2-40B4-BE49-F238E27FC236}">
                <a16:creationId xmlns:a16="http://schemas.microsoft.com/office/drawing/2014/main" id="{E11B874E-72AA-40BE-9BE8-AD802801DC53}"/>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27620906" y="2740638"/>
            <a:ext cx="1405988" cy="1915380"/>
          </a:xfrm>
          <a:prstGeom prst="rect">
            <a:avLst/>
          </a:prstGeom>
        </p:spPr>
      </p:pic>
      <p:pic>
        <p:nvPicPr>
          <p:cNvPr id="154" name="Picture 153" descr="Chart, line chart, histogram&#10;&#10;Description automatically generated">
            <a:extLst>
              <a:ext uri="{FF2B5EF4-FFF2-40B4-BE49-F238E27FC236}">
                <a16:creationId xmlns:a16="http://schemas.microsoft.com/office/drawing/2014/main" id="{19FE7E95-D595-423C-B213-9848A408CE2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5302644" y="2310728"/>
            <a:ext cx="704720" cy="960040"/>
          </a:xfrm>
          <a:prstGeom prst="rect">
            <a:avLst/>
          </a:prstGeom>
        </p:spPr>
      </p:pic>
      <p:sp>
        <p:nvSpPr>
          <p:cNvPr id="155" name="TextBox 154">
            <a:extLst>
              <a:ext uri="{FF2B5EF4-FFF2-40B4-BE49-F238E27FC236}">
                <a16:creationId xmlns:a16="http://schemas.microsoft.com/office/drawing/2014/main" id="{9E4E73C3-D1A2-4845-8EFF-C416A46E6721}"/>
              </a:ext>
            </a:extLst>
          </p:cNvPr>
          <p:cNvSpPr txBox="1"/>
          <p:nvPr/>
        </p:nvSpPr>
        <p:spPr>
          <a:xfrm rot="18866648">
            <a:off x="22588328" y="5475651"/>
            <a:ext cx="2242680" cy="338554"/>
          </a:xfrm>
          <a:prstGeom prst="rect">
            <a:avLst/>
          </a:prstGeom>
          <a:noFill/>
        </p:spPr>
        <p:txBody>
          <a:bodyPr wrap="square" rtlCol="0">
            <a:spAutoFit/>
          </a:bodyPr>
          <a:lstStyle/>
          <a:p>
            <a:r>
              <a:rPr lang="en-US" sz="1600" dirty="0">
                <a:highlight>
                  <a:srgbClr val="FFFFFF"/>
                </a:highlight>
              </a:rPr>
              <a:t>1971, 1995, 2005</a:t>
            </a:r>
          </a:p>
        </p:txBody>
      </p:sp>
      <p:sp>
        <p:nvSpPr>
          <p:cNvPr id="157" name="TextBox 156">
            <a:extLst>
              <a:ext uri="{FF2B5EF4-FFF2-40B4-BE49-F238E27FC236}">
                <a16:creationId xmlns:a16="http://schemas.microsoft.com/office/drawing/2014/main" id="{759990B0-086E-464C-889D-327668E6C542}"/>
              </a:ext>
            </a:extLst>
          </p:cNvPr>
          <p:cNvSpPr txBox="1"/>
          <p:nvPr/>
        </p:nvSpPr>
        <p:spPr>
          <a:xfrm rot="18760341">
            <a:off x="23072128" y="5591915"/>
            <a:ext cx="2394264" cy="338554"/>
          </a:xfrm>
          <a:prstGeom prst="rect">
            <a:avLst/>
          </a:prstGeom>
          <a:noFill/>
        </p:spPr>
        <p:txBody>
          <a:bodyPr wrap="square" rtlCol="0">
            <a:spAutoFit/>
          </a:bodyPr>
          <a:lstStyle/>
          <a:p>
            <a:r>
              <a:rPr lang="en-US" sz="1600" dirty="0">
                <a:highlight>
                  <a:srgbClr val="FFFFFF"/>
                </a:highlight>
              </a:rPr>
              <a:t>1958, 1980, 2003</a:t>
            </a:r>
          </a:p>
        </p:txBody>
      </p:sp>
      <p:sp>
        <p:nvSpPr>
          <p:cNvPr id="159" name="TextBox 158">
            <a:extLst>
              <a:ext uri="{FF2B5EF4-FFF2-40B4-BE49-F238E27FC236}">
                <a16:creationId xmlns:a16="http://schemas.microsoft.com/office/drawing/2014/main" id="{11DB68C8-7672-471E-BA8A-7F09FA1B4B0E}"/>
              </a:ext>
            </a:extLst>
          </p:cNvPr>
          <p:cNvSpPr txBox="1"/>
          <p:nvPr/>
        </p:nvSpPr>
        <p:spPr>
          <a:xfrm rot="20640405">
            <a:off x="15655004" y="3225515"/>
            <a:ext cx="1820392" cy="338554"/>
          </a:xfrm>
          <a:prstGeom prst="rect">
            <a:avLst/>
          </a:prstGeom>
          <a:noFill/>
        </p:spPr>
        <p:txBody>
          <a:bodyPr wrap="square" rtlCol="0">
            <a:spAutoFit/>
          </a:bodyPr>
          <a:lstStyle/>
          <a:p>
            <a:r>
              <a:rPr lang="en-US" sz="1600" dirty="0">
                <a:highlight>
                  <a:srgbClr val="FFFFFF"/>
                </a:highlight>
              </a:rPr>
              <a:t>2004</a:t>
            </a:r>
          </a:p>
        </p:txBody>
      </p:sp>
      <p:sp>
        <p:nvSpPr>
          <p:cNvPr id="160" name="TextBox 159">
            <a:extLst>
              <a:ext uri="{FF2B5EF4-FFF2-40B4-BE49-F238E27FC236}">
                <a16:creationId xmlns:a16="http://schemas.microsoft.com/office/drawing/2014/main" id="{6FCA129D-694E-4D65-8629-380E5EB58893}"/>
              </a:ext>
            </a:extLst>
          </p:cNvPr>
          <p:cNvSpPr txBox="1"/>
          <p:nvPr/>
        </p:nvSpPr>
        <p:spPr>
          <a:xfrm>
            <a:off x="22645432" y="3383954"/>
            <a:ext cx="1820392" cy="338554"/>
          </a:xfrm>
          <a:prstGeom prst="rect">
            <a:avLst/>
          </a:prstGeom>
          <a:noFill/>
        </p:spPr>
        <p:txBody>
          <a:bodyPr wrap="square" rtlCol="0">
            <a:spAutoFit/>
          </a:bodyPr>
          <a:lstStyle/>
          <a:p>
            <a:r>
              <a:rPr lang="en-US" sz="1600" dirty="0">
                <a:highlight>
                  <a:srgbClr val="FFFFFF"/>
                </a:highlight>
              </a:rPr>
              <a:t>2004</a:t>
            </a:r>
          </a:p>
        </p:txBody>
      </p:sp>
      <p:cxnSp>
        <p:nvCxnSpPr>
          <p:cNvPr id="49" name="Straight Arrow Connector 48">
            <a:extLst>
              <a:ext uri="{FF2B5EF4-FFF2-40B4-BE49-F238E27FC236}">
                <a16:creationId xmlns:a16="http://schemas.microsoft.com/office/drawing/2014/main" id="{25525153-D807-4051-AE69-4BA2CF18B687}"/>
              </a:ext>
            </a:extLst>
          </p:cNvPr>
          <p:cNvCxnSpPr>
            <a:cxnSpLocks/>
          </p:cNvCxnSpPr>
          <p:nvPr/>
        </p:nvCxnSpPr>
        <p:spPr>
          <a:xfrm>
            <a:off x="23310480" y="3884944"/>
            <a:ext cx="943096" cy="615792"/>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pic>
        <p:nvPicPr>
          <p:cNvPr id="171" name="Picture 170" descr="Chart, line chart, histogram&#10;&#10;Description automatically generated">
            <a:extLst>
              <a:ext uri="{FF2B5EF4-FFF2-40B4-BE49-F238E27FC236}">
                <a16:creationId xmlns:a16="http://schemas.microsoft.com/office/drawing/2014/main" id="{C19D3118-EB14-41A5-8B9B-43AD49E425A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15285706" y="13056546"/>
            <a:ext cx="3173540" cy="2859956"/>
          </a:xfrm>
          <a:prstGeom prst="rect">
            <a:avLst/>
          </a:prstGeom>
        </p:spPr>
      </p:pic>
      <p:pic>
        <p:nvPicPr>
          <p:cNvPr id="172" name="Picture 171" descr="Chart, line chart, histogram&#10;&#10;Description automatically generated">
            <a:extLst>
              <a:ext uri="{FF2B5EF4-FFF2-40B4-BE49-F238E27FC236}">
                <a16:creationId xmlns:a16="http://schemas.microsoft.com/office/drawing/2014/main" id="{B039B790-2104-43CA-A8DF-300B0049AAB7}"/>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21968902" y="13075654"/>
            <a:ext cx="3173540" cy="2859956"/>
          </a:xfrm>
          <a:prstGeom prst="rect">
            <a:avLst/>
          </a:prstGeom>
        </p:spPr>
      </p:pic>
      <p:pic>
        <p:nvPicPr>
          <p:cNvPr id="173" name="Picture 172" descr="Chart, line chart, histogram&#10;&#10;Description automatically generated">
            <a:extLst>
              <a:ext uri="{FF2B5EF4-FFF2-40B4-BE49-F238E27FC236}">
                <a16:creationId xmlns:a16="http://schemas.microsoft.com/office/drawing/2014/main" id="{691FE7AA-A2AD-4250-B614-BD6BDC4C1920}"/>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5527186" y="13174464"/>
            <a:ext cx="831604" cy="899920"/>
          </a:xfrm>
          <a:prstGeom prst="rect">
            <a:avLst/>
          </a:prstGeom>
        </p:spPr>
      </p:pic>
      <p:pic>
        <p:nvPicPr>
          <p:cNvPr id="174" name="Picture 173" descr="Chart, line chart&#10;&#10;Description automatically generated">
            <a:extLst>
              <a:ext uri="{FF2B5EF4-FFF2-40B4-BE49-F238E27FC236}">
                <a16:creationId xmlns:a16="http://schemas.microsoft.com/office/drawing/2014/main" id="{BC380AEA-4866-40F7-A355-EC282C1E0203}"/>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27756322" y="13522380"/>
            <a:ext cx="1301988" cy="899920"/>
          </a:xfrm>
          <a:prstGeom prst="rect">
            <a:avLst/>
          </a:prstGeom>
        </p:spPr>
      </p:pic>
      <p:sp>
        <p:nvSpPr>
          <p:cNvPr id="175" name="TextBox 174">
            <a:extLst>
              <a:ext uri="{FF2B5EF4-FFF2-40B4-BE49-F238E27FC236}">
                <a16:creationId xmlns:a16="http://schemas.microsoft.com/office/drawing/2014/main" id="{24A1C7E3-461F-4CC1-8B67-AB626CEFD8E2}"/>
              </a:ext>
            </a:extLst>
          </p:cNvPr>
          <p:cNvSpPr txBox="1"/>
          <p:nvPr/>
        </p:nvSpPr>
        <p:spPr>
          <a:xfrm>
            <a:off x="27510496" y="14425994"/>
            <a:ext cx="2459608" cy="280076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Model</a:t>
            </a:r>
          </a:p>
          <a:p>
            <a:r>
              <a:rPr lang="en-US" sz="1600" b="1" dirty="0">
                <a:highlight>
                  <a:srgbClr val="FFFFFF"/>
                </a:highlight>
                <a:latin typeface="Arial" panose="020B0604020202020204" pitchFamily="34" charset="0"/>
                <a:cs typeface="Arial" panose="020B0604020202020204" pitchFamily="34" charset="0"/>
              </a:rPr>
              <a:t>Parameters</a:t>
            </a:r>
          </a:p>
          <a:p>
            <a:r>
              <a:rPr lang="en-US" sz="1600" dirty="0">
                <a:highlight>
                  <a:srgbClr val="FFFFFF"/>
                </a:highlight>
                <a:latin typeface="Arial" panose="020B0604020202020204" pitchFamily="34" charset="0"/>
                <a:cs typeface="Arial" panose="020B0604020202020204" pitchFamily="34" charset="0"/>
              </a:rPr>
              <a:t>dV/dt = 1980</a:t>
            </a:r>
          </a:p>
          <a:p>
            <a:r>
              <a:rPr lang="en-US" sz="1600" dirty="0">
                <a:highlight>
                  <a:srgbClr val="FFFFFF"/>
                </a:highlight>
                <a:latin typeface="Arial" panose="020B0604020202020204" pitchFamily="34" charset="0"/>
                <a:cs typeface="Arial" panose="020B0604020202020204" pitchFamily="34" charset="0"/>
              </a:rPr>
              <a:t>dθ/dt = Varies</a:t>
            </a:r>
          </a:p>
          <a:p>
            <a:r>
              <a:rPr lang="en-US" sz="1600" dirty="0">
                <a:highlight>
                  <a:srgbClr val="FFFFFF"/>
                </a:highlight>
                <a:latin typeface="Arial" panose="020B0604020202020204" pitchFamily="34" charset="0"/>
                <a:cs typeface="Arial" panose="020B0604020202020204" pitchFamily="34" charset="0"/>
              </a:rPr>
              <a:t>dm/dt = 1980</a:t>
            </a:r>
          </a:p>
          <a:p>
            <a:r>
              <a:rPr lang="en-US" sz="1600" dirty="0">
                <a:highlight>
                  <a:srgbClr val="FFFFFF"/>
                </a:highlight>
                <a:latin typeface="Arial" panose="020B0604020202020204" pitchFamily="34" charset="0"/>
                <a:cs typeface="Arial" panose="020B0604020202020204" pitchFamily="34" charset="0"/>
              </a:rPr>
              <a:t>Sf = 1.21</a:t>
            </a:r>
          </a:p>
          <a:p>
            <a:r>
              <a:rPr lang="en-US" sz="1600" dirty="0">
                <a:highlight>
                  <a:srgbClr val="FFFFFF"/>
                </a:highlight>
                <a:latin typeface="Arial" panose="020B0604020202020204" pitchFamily="34" charset="0"/>
                <a:cs typeface="Arial" panose="020B0604020202020204" pitchFamily="34" charset="0"/>
              </a:rPr>
              <a:t>CD = 0.5</a:t>
            </a:r>
          </a:p>
          <a:p>
            <a:r>
              <a:rPr lang="en-US" sz="1600" dirty="0">
                <a:highlight>
                  <a:srgbClr val="FFFFFF"/>
                </a:highlight>
                <a:latin typeface="Arial" panose="020B0604020202020204" pitchFamily="34" charset="0"/>
                <a:cs typeface="Arial" panose="020B0604020202020204" pitchFamily="34" charset="0"/>
              </a:rPr>
              <a:t>CL = 0.01</a:t>
            </a:r>
          </a:p>
          <a:p>
            <a:r>
              <a:rPr lang="en-US" sz="1600" dirty="0">
                <a:highlight>
                  <a:srgbClr val="FFFFFF"/>
                </a:highlight>
                <a:latin typeface="Arial" panose="020B0604020202020204" pitchFamily="34" charset="0"/>
                <a:cs typeface="Arial" panose="020B0604020202020204" pitchFamily="34" charset="0"/>
              </a:rPr>
              <a:t>Cht = 0.02</a:t>
            </a:r>
          </a:p>
          <a:p>
            <a:r>
              <a:rPr lang="en-US" sz="1600" dirty="0">
                <a:highlight>
                  <a:srgbClr val="FFFFFF"/>
                </a:highlight>
                <a:latin typeface="Arial" panose="020B0604020202020204" pitchFamily="34" charset="0"/>
                <a:cs typeface="Arial" panose="020B0604020202020204" pitchFamily="34" charset="0"/>
              </a:rPr>
              <a:t>Cha = 5e6</a:t>
            </a:r>
          </a:p>
          <a:p>
            <a:endParaRPr lang="en-US" sz="1600" dirty="0">
              <a:highlight>
                <a:srgbClr val="FFFFFF"/>
              </a:highlight>
            </a:endParaRPr>
          </a:p>
        </p:txBody>
      </p:sp>
      <p:pic>
        <p:nvPicPr>
          <p:cNvPr id="176" name="Picture 175" descr="Chart, histogram&#10;&#10;Description automatically generated">
            <a:extLst>
              <a:ext uri="{FF2B5EF4-FFF2-40B4-BE49-F238E27FC236}">
                <a16:creationId xmlns:a16="http://schemas.microsoft.com/office/drawing/2014/main" id="{C1466F31-1EC7-42CA-A49E-CFB71209F28A}"/>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a:stretch/>
        </p:blipFill>
        <p:spPr>
          <a:xfrm>
            <a:off x="15144186" y="7691298"/>
            <a:ext cx="3017564" cy="2772100"/>
          </a:xfrm>
          <a:prstGeom prst="rect">
            <a:avLst/>
          </a:prstGeom>
        </p:spPr>
      </p:pic>
      <p:pic>
        <p:nvPicPr>
          <p:cNvPr id="177" name="Picture 176" descr="Chart, histogram&#10;&#10;Description automatically generated">
            <a:extLst>
              <a:ext uri="{FF2B5EF4-FFF2-40B4-BE49-F238E27FC236}">
                <a16:creationId xmlns:a16="http://schemas.microsoft.com/office/drawing/2014/main" id="{9DC09677-ED6E-43B2-8CA7-7451ADBF3D87}"/>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a:off x="21801742" y="7701724"/>
            <a:ext cx="3017564" cy="2765608"/>
          </a:xfrm>
          <a:prstGeom prst="rect">
            <a:avLst/>
          </a:prstGeom>
        </p:spPr>
      </p:pic>
      <p:pic>
        <p:nvPicPr>
          <p:cNvPr id="178" name="Picture 177" descr="Chart, line chart, histogram&#10;&#10;Description automatically generated">
            <a:extLst>
              <a:ext uri="{FF2B5EF4-FFF2-40B4-BE49-F238E27FC236}">
                <a16:creationId xmlns:a16="http://schemas.microsoft.com/office/drawing/2014/main" id="{0FB89936-9C9B-43C1-9CFF-1C703C3B18BC}"/>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5341398" y="7773064"/>
            <a:ext cx="831604" cy="899920"/>
          </a:xfrm>
          <a:prstGeom prst="rect">
            <a:avLst/>
          </a:prstGeom>
        </p:spPr>
      </p:pic>
      <p:sp>
        <p:nvSpPr>
          <p:cNvPr id="179" name="TextBox 178">
            <a:extLst>
              <a:ext uri="{FF2B5EF4-FFF2-40B4-BE49-F238E27FC236}">
                <a16:creationId xmlns:a16="http://schemas.microsoft.com/office/drawing/2014/main" id="{1866FA29-2EB1-4EED-95D6-AB20023156C9}"/>
              </a:ext>
            </a:extLst>
          </p:cNvPr>
          <p:cNvSpPr txBox="1"/>
          <p:nvPr/>
        </p:nvSpPr>
        <p:spPr>
          <a:xfrm>
            <a:off x="15879066" y="9016266"/>
            <a:ext cx="1675804" cy="338554"/>
          </a:xfrm>
          <a:prstGeom prst="rect">
            <a:avLst/>
          </a:prstGeom>
          <a:noFill/>
        </p:spPr>
        <p:txBody>
          <a:bodyPr wrap="square" rtlCol="0">
            <a:spAutoFit/>
          </a:bodyPr>
          <a:lstStyle/>
          <a:p>
            <a:r>
              <a:rPr lang="en-US" sz="1600" dirty="0">
                <a:highlight>
                  <a:srgbClr val="FFFFFF"/>
                </a:highlight>
              </a:rPr>
              <a:t>1981</a:t>
            </a:r>
          </a:p>
        </p:txBody>
      </p:sp>
      <p:cxnSp>
        <p:nvCxnSpPr>
          <p:cNvPr id="181" name="Straight Arrow Connector 180">
            <a:extLst>
              <a:ext uri="{FF2B5EF4-FFF2-40B4-BE49-F238E27FC236}">
                <a16:creationId xmlns:a16="http://schemas.microsoft.com/office/drawing/2014/main" id="{F43E7B04-EC54-4A83-81CA-390AFB66D011}"/>
              </a:ext>
            </a:extLst>
          </p:cNvPr>
          <p:cNvCxnSpPr>
            <a:cxnSpLocks/>
          </p:cNvCxnSpPr>
          <p:nvPr/>
        </p:nvCxnSpPr>
        <p:spPr>
          <a:xfrm>
            <a:off x="16728610" y="9467664"/>
            <a:ext cx="580828" cy="557336"/>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pic>
        <p:nvPicPr>
          <p:cNvPr id="183" name="Picture 182" descr="Chart, line chart&#10;&#10;Description automatically generated">
            <a:extLst>
              <a:ext uri="{FF2B5EF4-FFF2-40B4-BE49-F238E27FC236}">
                <a16:creationId xmlns:a16="http://schemas.microsoft.com/office/drawing/2014/main" id="{AE8907CD-B75E-47C8-9BA5-13853413ACC3}"/>
              </a:ext>
            </a:extLst>
          </p:cNvPr>
          <p:cNvPicPr>
            <a:picLocks noChangeAspect="1"/>
          </p:cNvPicPr>
          <p:nvPr/>
        </p:nvPicPr>
        <p:blipFill rotWithShape="1">
          <a:blip r:embed="rId14" cstate="hqprint">
            <a:extLst>
              <a:ext uri="{28A0092B-C50C-407E-A947-70E740481C1C}">
                <a14:useLocalDpi xmlns:a14="http://schemas.microsoft.com/office/drawing/2010/main"/>
              </a:ext>
            </a:extLst>
          </a:blip>
          <a:srcRect/>
          <a:stretch/>
        </p:blipFill>
        <p:spPr>
          <a:xfrm>
            <a:off x="27644614" y="8127932"/>
            <a:ext cx="1351988" cy="1088664"/>
          </a:xfrm>
          <a:prstGeom prst="rect">
            <a:avLst/>
          </a:prstGeom>
        </p:spPr>
      </p:pic>
      <p:sp>
        <p:nvSpPr>
          <p:cNvPr id="184" name="TextBox 183">
            <a:extLst>
              <a:ext uri="{FF2B5EF4-FFF2-40B4-BE49-F238E27FC236}">
                <a16:creationId xmlns:a16="http://schemas.microsoft.com/office/drawing/2014/main" id="{C7CB0EF5-78EF-4D87-981C-AE92EC82FB6F}"/>
              </a:ext>
            </a:extLst>
          </p:cNvPr>
          <p:cNvSpPr txBox="1"/>
          <p:nvPr/>
        </p:nvSpPr>
        <p:spPr>
          <a:xfrm>
            <a:off x="27488988" y="12784400"/>
            <a:ext cx="2459608" cy="83099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Angle </a:t>
            </a:r>
          </a:p>
          <a:p>
            <a:r>
              <a:rPr lang="en-US" sz="1600" b="1" dirty="0">
                <a:highlight>
                  <a:srgbClr val="FFFFFF"/>
                </a:highlight>
                <a:latin typeface="Arial" panose="020B0604020202020204" pitchFamily="34" charset="0"/>
                <a:cs typeface="Arial" panose="020B0604020202020204" pitchFamily="34" charset="0"/>
              </a:rPr>
              <a:t>Equations</a:t>
            </a:r>
          </a:p>
          <a:p>
            <a:endParaRPr lang="en-US" sz="1600" dirty="0">
              <a:highlight>
                <a:srgbClr val="FFFFFF"/>
              </a:highlight>
            </a:endParaRPr>
          </a:p>
        </p:txBody>
      </p:sp>
      <p:sp>
        <p:nvSpPr>
          <p:cNvPr id="185" name="TextBox 184">
            <a:extLst>
              <a:ext uri="{FF2B5EF4-FFF2-40B4-BE49-F238E27FC236}">
                <a16:creationId xmlns:a16="http://schemas.microsoft.com/office/drawing/2014/main" id="{209D474E-718E-45E3-889A-0F48146D7325}"/>
              </a:ext>
            </a:extLst>
          </p:cNvPr>
          <p:cNvSpPr txBox="1"/>
          <p:nvPr/>
        </p:nvSpPr>
        <p:spPr>
          <a:xfrm>
            <a:off x="27327312" y="9218122"/>
            <a:ext cx="2459608" cy="280076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Model</a:t>
            </a:r>
          </a:p>
          <a:p>
            <a:r>
              <a:rPr lang="en-US" sz="1600" b="1" dirty="0">
                <a:highlight>
                  <a:srgbClr val="FFFFFF"/>
                </a:highlight>
                <a:latin typeface="Arial" panose="020B0604020202020204" pitchFamily="34" charset="0"/>
                <a:cs typeface="Arial" panose="020B0604020202020204" pitchFamily="34" charset="0"/>
              </a:rPr>
              <a:t>Parameters</a:t>
            </a:r>
          </a:p>
          <a:p>
            <a:r>
              <a:rPr lang="en-US" sz="1600" dirty="0">
                <a:highlight>
                  <a:srgbClr val="FFFFFF"/>
                </a:highlight>
                <a:latin typeface="Arial" panose="020B0604020202020204" pitchFamily="34" charset="0"/>
                <a:cs typeface="Arial" panose="020B0604020202020204" pitchFamily="34" charset="0"/>
              </a:rPr>
              <a:t>dV/dt = 1980</a:t>
            </a:r>
          </a:p>
          <a:p>
            <a:r>
              <a:rPr lang="en-US" sz="1600" dirty="0">
                <a:highlight>
                  <a:srgbClr val="FFFFFF"/>
                </a:highlight>
                <a:latin typeface="Arial" panose="020B0604020202020204" pitchFamily="34" charset="0"/>
                <a:cs typeface="Arial" panose="020B0604020202020204" pitchFamily="34" charset="0"/>
              </a:rPr>
              <a:t>dθ/dt = 1980</a:t>
            </a:r>
          </a:p>
          <a:p>
            <a:r>
              <a:rPr lang="en-US" sz="1600" dirty="0">
                <a:highlight>
                  <a:srgbClr val="FFFFFF"/>
                </a:highlight>
                <a:latin typeface="Arial" panose="020B0604020202020204" pitchFamily="34" charset="0"/>
                <a:cs typeface="Arial" panose="020B0604020202020204" pitchFamily="34" charset="0"/>
              </a:rPr>
              <a:t>dm/dt = Varies</a:t>
            </a:r>
          </a:p>
          <a:p>
            <a:r>
              <a:rPr lang="en-US" sz="1600" dirty="0">
                <a:highlight>
                  <a:srgbClr val="FFFFFF"/>
                </a:highlight>
                <a:latin typeface="Arial" panose="020B0604020202020204" pitchFamily="34" charset="0"/>
                <a:cs typeface="Arial" panose="020B0604020202020204" pitchFamily="34" charset="0"/>
              </a:rPr>
              <a:t>Sf = 1.21</a:t>
            </a:r>
          </a:p>
          <a:p>
            <a:r>
              <a:rPr lang="en-US" sz="1600" dirty="0">
                <a:highlight>
                  <a:srgbClr val="FFFFFF"/>
                </a:highlight>
                <a:latin typeface="Arial" panose="020B0604020202020204" pitchFamily="34" charset="0"/>
                <a:cs typeface="Arial" panose="020B0604020202020204" pitchFamily="34" charset="0"/>
              </a:rPr>
              <a:t>CD = 0.5</a:t>
            </a:r>
          </a:p>
          <a:p>
            <a:r>
              <a:rPr lang="en-US" sz="1600" dirty="0">
                <a:highlight>
                  <a:srgbClr val="FFFFFF"/>
                </a:highlight>
                <a:latin typeface="Arial" panose="020B0604020202020204" pitchFamily="34" charset="0"/>
                <a:cs typeface="Arial" panose="020B0604020202020204" pitchFamily="34" charset="0"/>
              </a:rPr>
              <a:t>CL = 0.01</a:t>
            </a:r>
          </a:p>
          <a:p>
            <a:r>
              <a:rPr lang="en-US" sz="1600" dirty="0">
                <a:highlight>
                  <a:srgbClr val="FFFFFF"/>
                </a:highlight>
                <a:latin typeface="Arial" panose="020B0604020202020204" pitchFamily="34" charset="0"/>
                <a:cs typeface="Arial" panose="020B0604020202020204" pitchFamily="34" charset="0"/>
              </a:rPr>
              <a:t>Cht = 0.02</a:t>
            </a:r>
          </a:p>
          <a:p>
            <a:r>
              <a:rPr lang="en-US" sz="1600" dirty="0">
                <a:highlight>
                  <a:srgbClr val="FFFFFF"/>
                </a:highlight>
                <a:latin typeface="Arial" panose="020B0604020202020204" pitchFamily="34" charset="0"/>
                <a:cs typeface="Arial" panose="020B0604020202020204" pitchFamily="34" charset="0"/>
              </a:rPr>
              <a:t>Cha = 5e6</a:t>
            </a:r>
          </a:p>
          <a:p>
            <a:endParaRPr lang="en-US" sz="1600" dirty="0">
              <a:highlight>
                <a:srgbClr val="FFFFFF"/>
              </a:highlight>
            </a:endParaRPr>
          </a:p>
        </p:txBody>
      </p:sp>
      <p:sp>
        <p:nvSpPr>
          <p:cNvPr id="186" name="TextBox 185">
            <a:extLst>
              <a:ext uri="{FF2B5EF4-FFF2-40B4-BE49-F238E27FC236}">
                <a16:creationId xmlns:a16="http://schemas.microsoft.com/office/drawing/2014/main" id="{43A14AB4-7F99-4841-9B5F-3C5C365412E4}"/>
              </a:ext>
            </a:extLst>
          </p:cNvPr>
          <p:cNvSpPr txBox="1"/>
          <p:nvPr/>
        </p:nvSpPr>
        <p:spPr>
          <a:xfrm>
            <a:off x="27327312" y="7387136"/>
            <a:ext cx="2459608" cy="83099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Mass </a:t>
            </a:r>
          </a:p>
          <a:p>
            <a:r>
              <a:rPr lang="en-US" sz="1600" b="1" dirty="0">
                <a:highlight>
                  <a:srgbClr val="FFFFFF"/>
                </a:highlight>
                <a:latin typeface="Arial" panose="020B0604020202020204" pitchFamily="34" charset="0"/>
                <a:cs typeface="Arial" panose="020B0604020202020204" pitchFamily="34" charset="0"/>
              </a:rPr>
              <a:t>Equations</a:t>
            </a:r>
          </a:p>
          <a:p>
            <a:endParaRPr lang="en-US" sz="1600" dirty="0">
              <a:highlight>
                <a:srgbClr val="FFFFFF"/>
              </a:highlight>
            </a:endParaRPr>
          </a:p>
        </p:txBody>
      </p:sp>
      <p:sp>
        <p:nvSpPr>
          <p:cNvPr id="187" name="TextBox 186">
            <a:extLst>
              <a:ext uri="{FF2B5EF4-FFF2-40B4-BE49-F238E27FC236}">
                <a16:creationId xmlns:a16="http://schemas.microsoft.com/office/drawing/2014/main" id="{2A0ED1CE-964A-4455-BC63-E9744B376AFD}"/>
              </a:ext>
            </a:extLst>
          </p:cNvPr>
          <p:cNvSpPr txBox="1"/>
          <p:nvPr/>
        </p:nvSpPr>
        <p:spPr>
          <a:xfrm>
            <a:off x="27375080" y="4604558"/>
            <a:ext cx="2459608" cy="280076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Model</a:t>
            </a:r>
          </a:p>
          <a:p>
            <a:r>
              <a:rPr lang="en-US" sz="1600" b="1" dirty="0">
                <a:highlight>
                  <a:srgbClr val="FFFFFF"/>
                </a:highlight>
                <a:latin typeface="Arial" panose="020B0604020202020204" pitchFamily="34" charset="0"/>
                <a:cs typeface="Arial" panose="020B0604020202020204" pitchFamily="34" charset="0"/>
              </a:rPr>
              <a:t>Parameters</a:t>
            </a:r>
          </a:p>
          <a:p>
            <a:r>
              <a:rPr lang="en-US" sz="1600" dirty="0">
                <a:highlight>
                  <a:srgbClr val="FFFFFF"/>
                </a:highlight>
                <a:latin typeface="Arial" panose="020B0604020202020204" pitchFamily="34" charset="0"/>
                <a:cs typeface="Arial" panose="020B0604020202020204" pitchFamily="34" charset="0"/>
              </a:rPr>
              <a:t>dV/dt = Varies</a:t>
            </a:r>
          </a:p>
          <a:p>
            <a:r>
              <a:rPr lang="en-US" sz="1600" dirty="0">
                <a:highlight>
                  <a:srgbClr val="FFFFFF"/>
                </a:highlight>
                <a:latin typeface="Arial" panose="020B0604020202020204" pitchFamily="34" charset="0"/>
                <a:cs typeface="Arial" panose="020B0604020202020204" pitchFamily="34" charset="0"/>
              </a:rPr>
              <a:t>dθ/dt = 1980</a:t>
            </a:r>
          </a:p>
          <a:p>
            <a:r>
              <a:rPr lang="en-US" sz="1600" dirty="0">
                <a:highlight>
                  <a:srgbClr val="FFFFFF"/>
                </a:highlight>
                <a:latin typeface="Arial" panose="020B0604020202020204" pitchFamily="34" charset="0"/>
                <a:cs typeface="Arial" panose="020B0604020202020204" pitchFamily="34" charset="0"/>
              </a:rPr>
              <a:t>dm/dt = 1980</a:t>
            </a:r>
          </a:p>
          <a:p>
            <a:r>
              <a:rPr lang="en-US" sz="1600" dirty="0">
                <a:highlight>
                  <a:srgbClr val="FFFFFF"/>
                </a:highlight>
                <a:latin typeface="Arial" panose="020B0604020202020204" pitchFamily="34" charset="0"/>
                <a:cs typeface="Arial" panose="020B0604020202020204" pitchFamily="34" charset="0"/>
              </a:rPr>
              <a:t>Sf = 1.21</a:t>
            </a:r>
          </a:p>
          <a:p>
            <a:r>
              <a:rPr lang="en-US" sz="1600" dirty="0">
                <a:highlight>
                  <a:srgbClr val="FFFFFF"/>
                </a:highlight>
                <a:latin typeface="Arial" panose="020B0604020202020204" pitchFamily="34" charset="0"/>
                <a:cs typeface="Arial" panose="020B0604020202020204" pitchFamily="34" charset="0"/>
              </a:rPr>
              <a:t>CD = 0.5</a:t>
            </a:r>
          </a:p>
          <a:p>
            <a:r>
              <a:rPr lang="en-US" sz="1600" dirty="0">
                <a:highlight>
                  <a:srgbClr val="FFFFFF"/>
                </a:highlight>
                <a:latin typeface="Arial" panose="020B0604020202020204" pitchFamily="34" charset="0"/>
                <a:cs typeface="Arial" panose="020B0604020202020204" pitchFamily="34" charset="0"/>
              </a:rPr>
              <a:t>CL = 0.01</a:t>
            </a:r>
          </a:p>
          <a:p>
            <a:r>
              <a:rPr lang="en-US" sz="1600" dirty="0">
                <a:highlight>
                  <a:srgbClr val="FFFFFF"/>
                </a:highlight>
                <a:latin typeface="Arial" panose="020B0604020202020204" pitchFamily="34" charset="0"/>
                <a:cs typeface="Arial" panose="020B0604020202020204" pitchFamily="34" charset="0"/>
              </a:rPr>
              <a:t>Cht = 0.02</a:t>
            </a:r>
          </a:p>
          <a:p>
            <a:r>
              <a:rPr lang="en-US" sz="1600" dirty="0">
                <a:highlight>
                  <a:srgbClr val="FFFFFF"/>
                </a:highlight>
                <a:latin typeface="Arial" panose="020B0604020202020204" pitchFamily="34" charset="0"/>
                <a:cs typeface="Arial" panose="020B0604020202020204" pitchFamily="34" charset="0"/>
              </a:rPr>
              <a:t>Cha = 5e6</a:t>
            </a:r>
          </a:p>
          <a:p>
            <a:endParaRPr lang="en-US" sz="1600" dirty="0">
              <a:highlight>
                <a:srgbClr val="FFFFFF"/>
              </a:highlight>
            </a:endParaRPr>
          </a:p>
        </p:txBody>
      </p:sp>
      <p:sp>
        <p:nvSpPr>
          <p:cNvPr id="188" name="TextBox 187">
            <a:extLst>
              <a:ext uri="{FF2B5EF4-FFF2-40B4-BE49-F238E27FC236}">
                <a16:creationId xmlns:a16="http://schemas.microsoft.com/office/drawing/2014/main" id="{D1B5BDC6-FD94-4D08-B69B-C689482CAFDA}"/>
              </a:ext>
            </a:extLst>
          </p:cNvPr>
          <p:cNvSpPr txBox="1"/>
          <p:nvPr/>
        </p:nvSpPr>
        <p:spPr>
          <a:xfrm>
            <a:off x="27306956" y="2026680"/>
            <a:ext cx="2459608" cy="83099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Velocity </a:t>
            </a:r>
          </a:p>
          <a:p>
            <a:r>
              <a:rPr lang="en-US" sz="1600" b="1" dirty="0">
                <a:highlight>
                  <a:srgbClr val="FFFFFF"/>
                </a:highlight>
                <a:latin typeface="Arial" panose="020B0604020202020204" pitchFamily="34" charset="0"/>
                <a:cs typeface="Arial" panose="020B0604020202020204" pitchFamily="34" charset="0"/>
              </a:rPr>
              <a:t>Equations</a:t>
            </a:r>
          </a:p>
          <a:p>
            <a:endParaRPr lang="en-US" sz="1600" dirty="0">
              <a:highlight>
                <a:srgbClr val="FFFFFF"/>
              </a:highlight>
            </a:endParaRPr>
          </a:p>
        </p:txBody>
      </p:sp>
      <p:sp>
        <p:nvSpPr>
          <p:cNvPr id="192" name="TextBox 191">
            <a:extLst>
              <a:ext uri="{FF2B5EF4-FFF2-40B4-BE49-F238E27FC236}">
                <a16:creationId xmlns:a16="http://schemas.microsoft.com/office/drawing/2014/main" id="{80D8D5FF-A79A-4764-BAF7-CB9FB92B2360}"/>
              </a:ext>
            </a:extLst>
          </p:cNvPr>
          <p:cNvSpPr txBox="1"/>
          <p:nvPr/>
        </p:nvSpPr>
        <p:spPr>
          <a:xfrm>
            <a:off x="22249998" y="8641174"/>
            <a:ext cx="1675804" cy="338554"/>
          </a:xfrm>
          <a:prstGeom prst="rect">
            <a:avLst/>
          </a:prstGeom>
          <a:noFill/>
        </p:spPr>
        <p:txBody>
          <a:bodyPr wrap="square" rtlCol="0">
            <a:spAutoFit/>
          </a:bodyPr>
          <a:lstStyle/>
          <a:p>
            <a:r>
              <a:rPr lang="en-US" sz="1600" dirty="0">
                <a:highlight>
                  <a:srgbClr val="FFFFFF"/>
                </a:highlight>
              </a:rPr>
              <a:t>1981</a:t>
            </a:r>
          </a:p>
        </p:txBody>
      </p:sp>
      <p:cxnSp>
        <p:nvCxnSpPr>
          <p:cNvPr id="193" name="Straight Arrow Connector 192">
            <a:extLst>
              <a:ext uri="{FF2B5EF4-FFF2-40B4-BE49-F238E27FC236}">
                <a16:creationId xmlns:a16="http://schemas.microsoft.com/office/drawing/2014/main" id="{D92E5EDF-5AA8-4B45-93FC-D46B494E19A1}"/>
              </a:ext>
            </a:extLst>
          </p:cNvPr>
          <p:cNvCxnSpPr>
            <a:cxnSpLocks/>
          </p:cNvCxnSpPr>
          <p:nvPr/>
        </p:nvCxnSpPr>
        <p:spPr>
          <a:xfrm flipH="1" flipV="1">
            <a:off x="22248960" y="8151762"/>
            <a:ext cx="540400" cy="562436"/>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6024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95AEAA3-0D82-4958-B35F-B1481960D2EE}"/>
              </a:ext>
            </a:extLst>
          </p:cNvPr>
          <p:cNvSpPr/>
          <p:nvPr/>
        </p:nvSpPr>
        <p:spPr>
          <a:xfrm>
            <a:off x="9433560" y="1180172"/>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1</a:t>
            </a:r>
          </a:p>
        </p:txBody>
      </p:sp>
      <p:sp>
        <p:nvSpPr>
          <p:cNvPr id="12" name="Oval 11">
            <a:extLst>
              <a:ext uri="{FF2B5EF4-FFF2-40B4-BE49-F238E27FC236}">
                <a16:creationId xmlns:a16="http://schemas.microsoft.com/office/drawing/2014/main" id="{3E264E23-4770-42A2-AFB0-A9A098476F75}"/>
              </a:ext>
            </a:extLst>
          </p:cNvPr>
          <p:cNvSpPr/>
          <p:nvPr/>
        </p:nvSpPr>
        <p:spPr>
          <a:xfrm>
            <a:off x="13091160" y="1948268"/>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a:t>
            </a:r>
          </a:p>
        </p:txBody>
      </p:sp>
      <p:sp>
        <p:nvSpPr>
          <p:cNvPr id="13" name="Oval 12">
            <a:extLst>
              <a:ext uri="{FF2B5EF4-FFF2-40B4-BE49-F238E27FC236}">
                <a16:creationId xmlns:a16="http://schemas.microsoft.com/office/drawing/2014/main" id="{491CE201-8E35-4948-AA8C-D6099A469AED}"/>
              </a:ext>
            </a:extLst>
          </p:cNvPr>
          <p:cNvSpPr/>
          <p:nvPr/>
        </p:nvSpPr>
        <p:spPr>
          <a:xfrm>
            <a:off x="15980664" y="2533484"/>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rPr>
              <a:t>3</a:t>
            </a:r>
          </a:p>
        </p:txBody>
      </p:sp>
      <p:sp>
        <p:nvSpPr>
          <p:cNvPr id="15" name="Oval 14">
            <a:extLst>
              <a:ext uri="{FF2B5EF4-FFF2-40B4-BE49-F238E27FC236}">
                <a16:creationId xmlns:a16="http://schemas.microsoft.com/office/drawing/2014/main" id="{80B86AA5-58D9-475A-9836-593E15EF665F}"/>
              </a:ext>
            </a:extLst>
          </p:cNvPr>
          <p:cNvSpPr/>
          <p:nvPr/>
        </p:nvSpPr>
        <p:spPr>
          <a:xfrm>
            <a:off x="18284952" y="3045548"/>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4</a:t>
            </a:r>
          </a:p>
        </p:txBody>
      </p:sp>
      <p:sp>
        <p:nvSpPr>
          <p:cNvPr id="19" name="Oval 18">
            <a:extLst>
              <a:ext uri="{FF2B5EF4-FFF2-40B4-BE49-F238E27FC236}">
                <a16:creationId xmlns:a16="http://schemas.microsoft.com/office/drawing/2014/main" id="{596E8591-E90C-4406-AFA6-41064EE20C4B}"/>
              </a:ext>
            </a:extLst>
          </p:cNvPr>
          <p:cNvSpPr/>
          <p:nvPr/>
        </p:nvSpPr>
        <p:spPr>
          <a:xfrm>
            <a:off x="6511720" y="7514744"/>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1</a:t>
            </a:r>
          </a:p>
        </p:txBody>
      </p:sp>
      <p:sp>
        <p:nvSpPr>
          <p:cNvPr id="20" name="Oval 19">
            <a:extLst>
              <a:ext uri="{FF2B5EF4-FFF2-40B4-BE49-F238E27FC236}">
                <a16:creationId xmlns:a16="http://schemas.microsoft.com/office/drawing/2014/main" id="{C2CC6FE5-8139-4C19-8721-8012EFFFF432}"/>
              </a:ext>
            </a:extLst>
          </p:cNvPr>
          <p:cNvSpPr/>
          <p:nvPr/>
        </p:nvSpPr>
        <p:spPr>
          <a:xfrm>
            <a:off x="10169320" y="828284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a:t>
            </a:r>
          </a:p>
        </p:txBody>
      </p:sp>
      <p:sp>
        <p:nvSpPr>
          <p:cNvPr id="23" name="Oval 22">
            <a:extLst>
              <a:ext uri="{FF2B5EF4-FFF2-40B4-BE49-F238E27FC236}">
                <a16:creationId xmlns:a16="http://schemas.microsoft.com/office/drawing/2014/main" id="{EF4864CE-43F7-42C2-B51F-EF97646253FA}"/>
              </a:ext>
            </a:extLst>
          </p:cNvPr>
          <p:cNvSpPr/>
          <p:nvPr/>
        </p:nvSpPr>
        <p:spPr>
          <a:xfrm>
            <a:off x="941044" y="7514744"/>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1</a:t>
            </a:r>
          </a:p>
        </p:txBody>
      </p:sp>
      <p:sp>
        <p:nvSpPr>
          <p:cNvPr id="29" name="Oval 28">
            <a:extLst>
              <a:ext uri="{FF2B5EF4-FFF2-40B4-BE49-F238E27FC236}">
                <a16:creationId xmlns:a16="http://schemas.microsoft.com/office/drawing/2014/main" id="{EB353704-2D34-4E6B-BF74-5765E93B2718}"/>
              </a:ext>
            </a:extLst>
          </p:cNvPr>
          <p:cNvSpPr/>
          <p:nvPr/>
        </p:nvSpPr>
        <p:spPr>
          <a:xfrm>
            <a:off x="14627352" y="7514744"/>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1</a:t>
            </a:r>
          </a:p>
        </p:txBody>
      </p:sp>
      <p:sp>
        <p:nvSpPr>
          <p:cNvPr id="30" name="Oval 29">
            <a:extLst>
              <a:ext uri="{FF2B5EF4-FFF2-40B4-BE49-F238E27FC236}">
                <a16:creationId xmlns:a16="http://schemas.microsoft.com/office/drawing/2014/main" id="{7DD16BC5-F390-4EEE-A0AD-716B02C201BF}"/>
              </a:ext>
            </a:extLst>
          </p:cNvPr>
          <p:cNvSpPr/>
          <p:nvPr/>
        </p:nvSpPr>
        <p:spPr>
          <a:xfrm>
            <a:off x="18284952" y="828284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a:t>
            </a:r>
          </a:p>
        </p:txBody>
      </p:sp>
      <p:sp>
        <p:nvSpPr>
          <p:cNvPr id="33" name="Oval 32">
            <a:extLst>
              <a:ext uri="{FF2B5EF4-FFF2-40B4-BE49-F238E27FC236}">
                <a16:creationId xmlns:a16="http://schemas.microsoft.com/office/drawing/2014/main" id="{95253080-9341-41C9-9A52-487F9A047B66}"/>
              </a:ext>
            </a:extLst>
          </p:cNvPr>
          <p:cNvSpPr/>
          <p:nvPr/>
        </p:nvSpPr>
        <p:spPr>
          <a:xfrm>
            <a:off x="17564968" y="6196420"/>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rPr>
              <a:t>3</a:t>
            </a:r>
          </a:p>
        </p:txBody>
      </p:sp>
      <p:sp>
        <p:nvSpPr>
          <p:cNvPr id="34" name="Oval 33">
            <a:extLst>
              <a:ext uri="{FF2B5EF4-FFF2-40B4-BE49-F238E27FC236}">
                <a16:creationId xmlns:a16="http://schemas.microsoft.com/office/drawing/2014/main" id="{301AB138-7116-401A-94FB-ADC4E72F5759}"/>
              </a:ext>
            </a:extLst>
          </p:cNvPr>
          <p:cNvSpPr/>
          <p:nvPr/>
        </p:nvSpPr>
        <p:spPr>
          <a:xfrm>
            <a:off x="22742984" y="7514744"/>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1</a:t>
            </a:r>
          </a:p>
        </p:txBody>
      </p:sp>
      <p:sp>
        <p:nvSpPr>
          <p:cNvPr id="35" name="Oval 34">
            <a:extLst>
              <a:ext uri="{FF2B5EF4-FFF2-40B4-BE49-F238E27FC236}">
                <a16:creationId xmlns:a16="http://schemas.microsoft.com/office/drawing/2014/main" id="{80A6791A-2DF4-4438-B3FD-CE3C3277B075}"/>
              </a:ext>
            </a:extLst>
          </p:cNvPr>
          <p:cNvSpPr/>
          <p:nvPr/>
        </p:nvSpPr>
        <p:spPr>
          <a:xfrm>
            <a:off x="26400584" y="828284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4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a:t>
            </a:r>
          </a:p>
        </p:txBody>
      </p:sp>
      <p:sp>
        <p:nvSpPr>
          <p:cNvPr id="36" name="Oval 35">
            <a:extLst>
              <a:ext uri="{FF2B5EF4-FFF2-40B4-BE49-F238E27FC236}">
                <a16:creationId xmlns:a16="http://schemas.microsoft.com/office/drawing/2014/main" id="{B800AD03-5BF5-4204-9902-07AD49AFD31F}"/>
              </a:ext>
            </a:extLst>
          </p:cNvPr>
          <p:cNvSpPr/>
          <p:nvPr/>
        </p:nvSpPr>
        <p:spPr>
          <a:xfrm>
            <a:off x="25680600" y="6196420"/>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rPr>
              <a:t>3</a:t>
            </a:r>
          </a:p>
        </p:txBody>
      </p:sp>
      <p:sp>
        <p:nvSpPr>
          <p:cNvPr id="37" name="Oval 36">
            <a:extLst>
              <a:ext uri="{FF2B5EF4-FFF2-40B4-BE49-F238E27FC236}">
                <a16:creationId xmlns:a16="http://schemas.microsoft.com/office/drawing/2014/main" id="{167D249F-DD50-4B21-A7DE-00EEC70ADC21}"/>
              </a:ext>
            </a:extLst>
          </p:cNvPr>
          <p:cNvSpPr/>
          <p:nvPr/>
        </p:nvSpPr>
        <p:spPr>
          <a:xfrm>
            <a:off x="24003936" y="5690716"/>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rPr>
              <a:t>4</a:t>
            </a:r>
          </a:p>
        </p:txBody>
      </p:sp>
      <p:sp>
        <p:nvSpPr>
          <p:cNvPr id="47" name="Oval 46">
            <a:extLst>
              <a:ext uri="{FF2B5EF4-FFF2-40B4-BE49-F238E27FC236}">
                <a16:creationId xmlns:a16="http://schemas.microsoft.com/office/drawing/2014/main" id="{1346EEE9-F6C6-4914-AD51-BD15D3096BA4}"/>
              </a:ext>
            </a:extLst>
          </p:cNvPr>
          <p:cNvSpPr/>
          <p:nvPr/>
        </p:nvSpPr>
        <p:spPr>
          <a:xfrm>
            <a:off x="8413944" y="13396368"/>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1</a:t>
            </a:r>
          </a:p>
        </p:txBody>
      </p:sp>
      <p:sp>
        <p:nvSpPr>
          <p:cNvPr id="48" name="Oval 47">
            <a:extLst>
              <a:ext uri="{FF2B5EF4-FFF2-40B4-BE49-F238E27FC236}">
                <a16:creationId xmlns:a16="http://schemas.microsoft.com/office/drawing/2014/main" id="{58F40270-3CD9-440F-9E10-BCC3AD7BC415}"/>
              </a:ext>
            </a:extLst>
          </p:cNvPr>
          <p:cNvSpPr/>
          <p:nvPr/>
        </p:nvSpPr>
        <p:spPr>
          <a:xfrm>
            <a:off x="4598644" y="24030464"/>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9" name="Oval 48">
            <a:extLst>
              <a:ext uri="{FF2B5EF4-FFF2-40B4-BE49-F238E27FC236}">
                <a16:creationId xmlns:a16="http://schemas.microsoft.com/office/drawing/2014/main" id="{A0F078D8-4A06-43E7-8D5B-9C8105FF4859}"/>
              </a:ext>
            </a:extLst>
          </p:cNvPr>
          <p:cNvSpPr/>
          <p:nvPr/>
        </p:nvSpPr>
        <p:spPr>
          <a:xfrm>
            <a:off x="1219756" y="13439064"/>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1</a:t>
            </a:r>
          </a:p>
        </p:txBody>
      </p:sp>
      <p:sp>
        <p:nvSpPr>
          <p:cNvPr id="60" name="Oval 59">
            <a:extLst>
              <a:ext uri="{FF2B5EF4-FFF2-40B4-BE49-F238E27FC236}">
                <a16:creationId xmlns:a16="http://schemas.microsoft.com/office/drawing/2014/main" id="{F12B0E0C-1475-420D-A0EE-C0B79D6D23FD}"/>
              </a:ext>
            </a:extLst>
          </p:cNvPr>
          <p:cNvSpPr/>
          <p:nvPr/>
        </p:nvSpPr>
        <p:spPr>
          <a:xfrm>
            <a:off x="15533576" y="14013344"/>
            <a:ext cx="2751376" cy="2626072"/>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8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1</a:t>
            </a:r>
          </a:p>
        </p:txBody>
      </p:sp>
      <p:sp>
        <p:nvSpPr>
          <p:cNvPr id="61" name="Oval 60">
            <a:extLst>
              <a:ext uri="{FF2B5EF4-FFF2-40B4-BE49-F238E27FC236}">
                <a16:creationId xmlns:a16="http://schemas.microsoft.com/office/drawing/2014/main" id="{E6F6233B-D638-414F-916C-8A2CD658B8D8}"/>
              </a:ext>
            </a:extLst>
          </p:cNvPr>
          <p:cNvSpPr/>
          <p:nvPr/>
        </p:nvSpPr>
        <p:spPr>
          <a:xfrm>
            <a:off x="18284952" y="14564824"/>
            <a:ext cx="2173592" cy="2074592"/>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6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56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rPr>
              <a:t>2</a:t>
            </a:r>
          </a:p>
        </p:txBody>
      </p:sp>
      <p:sp>
        <p:nvSpPr>
          <p:cNvPr id="63" name="Oval 62">
            <a:extLst>
              <a:ext uri="{FF2B5EF4-FFF2-40B4-BE49-F238E27FC236}">
                <a16:creationId xmlns:a16="http://schemas.microsoft.com/office/drawing/2014/main" id="{2DFC6D10-CE0D-4C88-A552-4DFC94013A32}"/>
              </a:ext>
            </a:extLst>
          </p:cNvPr>
          <p:cNvSpPr/>
          <p:nvPr/>
        </p:nvSpPr>
        <p:spPr>
          <a:xfrm>
            <a:off x="17737372" y="13258806"/>
            <a:ext cx="1681992" cy="1509156"/>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rPr>
              <a:t>N</a:t>
            </a:r>
            <a:r>
              <a:rPr lang="en-US" sz="32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rPr>
              <a:t>3</a:t>
            </a:r>
          </a:p>
        </p:txBody>
      </p:sp>
      <p:sp>
        <p:nvSpPr>
          <p:cNvPr id="71" name="Oval 70">
            <a:extLst>
              <a:ext uri="{FF2B5EF4-FFF2-40B4-BE49-F238E27FC236}">
                <a16:creationId xmlns:a16="http://schemas.microsoft.com/office/drawing/2014/main" id="{7BA92460-3610-46C8-94AD-8C0A2A49474E}"/>
              </a:ext>
            </a:extLst>
          </p:cNvPr>
          <p:cNvSpPr/>
          <p:nvPr/>
        </p:nvSpPr>
        <p:spPr>
          <a:xfrm>
            <a:off x="24718592" y="14767920"/>
            <a:ext cx="1681992" cy="1734984"/>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2" name="Oval 71">
            <a:extLst>
              <a:ext uri="{FF2B5EF4-FFF2-40B4-BE49-F238E27FC236}">
                <a16:creationId xmlns:a16="http://schemas.microsoft.com/office/drawing/2014/main" id="{28688B09-B455-458B-887F-B886A77004D8}"/>
              </a:ext>
            </a:extLst>
          </p:cNvPr>
          <p:cNvSpPr/>
          <p:nvPr/>
        </p:nvSpPr>
        <p:spPr>
          <a:xfrm>
            <a:off x="26446028" y="15058152"/>
            <a:ext cx="1328776" cy="1370640"/>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3" name="Oval 72">
            <a:extLst>
              <a:ext uri="{FF2B5EF4-FFF2-40B4-BE49-F238E27FC236}">
                <a16:creationId xmlns:a16="http://schemas.microsoft.com/office/drawing/2014/main" id="{78ED7C9F-EB32-44B2-AC56-E393B1E46436}"/>
              </a:ext>
            </a:extLst>
          </p:cNvPr>
          <p:cNvSpPr/>
          <p:nvPr/>
        </p:nvSpPr>
        <p:spPr>
          <a:xfrm>
            <a:off x="26090272" y="14014960"/>
            <a:ext cx="1059656" cy="1093040"/>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4" name="Oval 73">
            <a:extLst>
              <a:ext uri="{FF2B5EF4-FFF2-40B4-BE49-F238E27FC236}">
                <a16:creationId xmlns:a16="http://schemas.microsoft.com/office/drawing/2014/main" id="{ABBB173E-5980-4559-A39C-D38B52E6582A}"/>
              </a:ext>
            </a:extLst>
          </p:cNvPr>
          <p:cNvSpPr/>
          <p:nvPr/>
        </p:nvSpPr>
        <p:spPr>
          <a:xfrm>
            <a:off x="25266096" y="13917776"/>
            <a:ext cx="824176" cy="85014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6" name="Oval 25">
            <a:extLst>
              <a:ext uri="{FF2B5EF4-FFF2-40B4-BE49-F238E27FC236}">
                <a16:creationId xmlns:a16="http://schemas.microsoft.com/office/drawing/2014/main" id="{E42CC5B0-5640-46C2-B86A-843925DD6F5E}"/>
              </a:ext>
            </a:extLst>
          </p:cNvPr>
          <p:cNvSpPr/>
          <p:nvPr/>
        </p:nvSpPr>
        <p:spPr>
          <a:xfrm>
            <a:off x="1219756" y="19359548"/>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8" name="Oval 27">
            <a:extLst>
              <a:ext uri="{FF2B5EF4-FFF2-40B4-BE49-F238E27FC236}">
                <a16:creationId xmlns:a16="http://schemas.microsoft.com/office/drawing/2014/main" id="{C1217E1B-C737-42DC-B536-6AB05AE90EDA}"/>
              </a:ext>
            </a:extLst>
          </p:cNvPr>
          <p:cNvSpPr/>
          <p:nvPr/>
        </p:nvSpPr>
        <p:spPr>
          <a:xfrm>
            <a:off x="1668316" y="24030464"/>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1" name="Oval 30">
            <a:extLst>
              <a:ext uri="{FF2B5EF4-FFF2-40B4-BE49-F238E27FC236}">
                <a16:creationId xmlns:a16="http://schemas.microsoft.com/office/drawing/2014/main" id="{D90204A9-22B4-4124-8FFB-B7CF1DF31B6C}"/>
              </a:ext>
            </a:extLst>
          </p:cNvPr>
          <p:cNvSpPr/>
          <p:nvPr/>
        </p:nvSpPr>
        <p:spPr>
          <a:xfrm>
            <a:off x="1668316" y="28201444"/>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8" name="Oval 37">
            <a:extLst>
              <a:ext uri="{FF2B5EF4-FFF2-40B4-BE49-F238E27FC236}">
                <a16:creationId xmlns:a16="http://schemas.microsoft.com/office/drawing/2014/main" id="{595ED4E2-4269-4582-9643-25A7E7F277D2}"/>
              </a:ext>
            </a:extLst>
          </p:cNvPr>
          <p:cNvSpPr/>
          <p:nvPr/>
        </p:nvSpPr>
        <p:spPr>
          <a:xfrm>
            <a:off x="4557820" y="28416164"/>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9" name="Oval 38">
            <a:extLst>
              <a:ext uri="{FF2B5EF4-FFF2-40B4-BE49-F238E27FC236}">
                <a16:creationId xmlns:a16="http://schemas.microsoft.com/office/drawing/2014/main" id="{0432B6C0-07D7-4F13-A4E4-9867C02B2982}"/>
              </a:ext>
            </a:extLst>
          </p:cNvPr>
          <p:cNvSpPr/>
          <p:nvPr/>
        </p:nvSpPr>
        <p:spPr>
          <a:xfrm>
            <a:off x="6933224" y="28416164"/>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 name="Oval 39">
            <a:extLst>
              <a:ext uri="{FF2B5EF4-FFF2-40B4-BE49-F238E27FC236}">
                <a16:creationId xmlns:a16="http://schemas.microsoft.com/office/drawing/2014/main" id="{2DAC70EE-8154-47DD-9682-693870AE3316}"/>
              </a:ext>
            </a:extLst>
          </p:cNvPr>
          <p:cNvSpPr/>
          <p:nvPr/>
        </p:nvSpPr>
        <p:spPr>
          <a:xfrm>
            <a:off x="1603804" y="32104264"/>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1" name="Oval 40">
            <a:extLst>
              <a:ext uri="{FF2B5EF4-FFF2-40B4-BE49-F238E27FC236}">
                <a16:creationId xmlns:a16="http://schemas.microsoft.com/office/drawing/2014/main" id="{D8C01FBD-C663-4C8C-9011-F34D4E441FE2}"/>
              </a:ext>
            </a:extLst>
          </p:cNvPr>
          <p:cNvSpPr/>
          <p:nvPr/>
        </p:nvSpPr>
        <p:spPr>
          <a:xfrm>
            <a:off x="4493308" y="32434920"/>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2" name="Oval 41">
            <a:extLst>
              <a:ext uri="{FF2B5EF4-FFF2-40B4-BE49-F238E27FC236}">
                <a16:creationId xmlns:a16="http://schemas.microsoft.com/office/drawing/2014/main" id="{FF88325D-CB2A-4590-BEBD-79EC6F2B59AC}"/>
              </a:ext>
            </a:extLst>
          </p:cNvPr>
          <p:cNvSpPr/>
          <p:nvPr/>
        </p:nvSpPr>
        <p:spPr>
          <a:xfrm>
            <a:off x="6729712" y="32794344"/>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3" name="Oval 42">
            <a:extLst>
              <a:ext uri="{FF2B5EF4-FFF2-40B4-BE49-F238E27FC236}">
                <a16:creationId xmlns:a16="http://schemas.microsoft.com/office/drawing/2014/main" id="{FA3B82E1-F472-4E1D-A73B-301FCA2B13B4}"/>
              </a:ext>
            </a:extLst>
          </p:cNvPr>
          <p:cNvSpPr/>
          <p:nvPr/>
        </p:nvSpPr>
        <p:spPr>
          <a:xfrm>
            <a:off x="8377096" y="32845516"/>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4" name="Oval 43">
            <a:extLst>
              <a:ext uri="{FF2B5EF4-FFF2-40B4-BE49-F238E27FC236}">
                <a16:creationId xmlns:a16="http://schemas.microsoft.com/office/drawing/2014/main" id="{CD7D3BF3-E8E6-4D25-9CEF-3B0EEC2E668E}"/>
              </a:ext>
            </a:extLst>
          </p:cNvPr>
          <p:cNvSpPr/>
          <p:nvPr/>
        </p:nvSpPr>
        <p:spPr>
          <a:xfrm>
            <a:off x="1603804" y="3592368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5" name="Oval 44">
            <a:extLst>
              <a:ext uri="{FF2B5EF4-FFF2-40B4-BE49-F238E27FC236}">
                <a16:creationId xmlns:a16="http://schemas.microsoft.com/office/drawing/2014/main" id="{3F8DF5F0-5ECE-46B1-97B7-A2DF778A7B74}"/>
              </a:ext>
            </a:extLst>
          </p:cNvPr>
          <p:cNvSpPr/>
          <p:nvPr/>
        </p:nvSpPr>
        <p:spPr>
          <a:xfrm>
            <a:off x="4531644" y="36324200"/>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 name="Oval 45">
            <a:extLst>
              <a:ext uri="{FF2B5EF4-FFF2-40B4-BE49-F238E27FC236}">
                <a16:creationId xmlns:a16="http://schemas.microsoft.com/office/drawing/2014/main" id="{46C6069F-CA5D-46ED-AD68-3931056BC67E}"/>
              </a:ext>
            </a:extLst>
          </p:cNvPr>
          <p:cNvSpPr/>
          <p:nvPr/>
        </p:nvSpPr>
        <p:spPr>
          <a:xfrm>
            <a:off x="6835932" y="36643756"/>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3" name="Oval 52">
            <a:extLst>
              <a:ext uri="{FF2B5EF4-FFF2-40B4-BE49-F238E27FC236}">
                <a16:creationId xmlns:a16="http://schemas.microsoft.com/office/drawing/2014/main" id="{195C302C-C816-41CF-AFF6-C32BFEB7358D}"/>
              </a:ext>
            </a:extLst>
          </p:cNvPr>
          <p:cNvSpPr/>
          <p:nvPr/>
        </p:nvSpPr>
        <p:spPr>
          <a:xfrm>
            <a:off x="8522504" y="36861648"/>
            <a:ext cx="1389888" cy="13898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4" name="Oval 53">
            <a:extLst>
              <a:ext uri="{FF2B5EF4-FFF2-40B4-BE49-F238E27FC236}">
                <a16:creationId xmlns:a16="http://schemas.microsoft.com/office/drawing/2014/main" id="{7BD9878B-5819-492C-84C9-F9856D3B9DAB}"/>
              </a:ext>
            </a:extLst>
          </p:cNvPr>
          <p:cNvSpPr/>
          <p:nvPr/>
        </p:nvSpPr>
        <p:spPr>
          <a:xfrm>
            <a:off x="9857232" y="36838256"/>
            <a:ext cx="1389888" cy="13898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6" name="Oval 55">
            <a:extLst>
              <a:ext uri="{FF2B5EF4-FFF2-40B4-BE49-F238E27FC236}">
                <a16:creationId xmlns:a16="http://schemas.microsoft.com/office/drawing/2014/main" id="{20D7B2FF-2074-4165-9BC3-C674278535AC}"/>
              </a:ext>
            </a:extLst>
          </p:cNvPr>
          <p:cNvSpPr/>
          <p:nvPr/>
        </p:nvSpPr>
        <p:spPr>
          <a:xfrm>
            <a:off x="11691564" y="19480416"/>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7" name="Oval 76">
            <a:extLst>
              <a:ext uri="{FF2B5EF4-FFF2-40B4-BE49-F238E27FC236}">
                <a16:creationId xmlns:a16="http://schemas.microsoft.com/office/drawing/2014/main" id="{41CAF71A-C522-4FEA-A9BC-5BF891B688DD}"/>
              </a:ext>
            </a:extLst>
          </p:cNvPr>
          <p:cNvSpPr/>
          <p:nvPr/>
        </p:nvSpPr>
        <p:spPr>
          <a:xfrm>
            <a:off x="17971516" y="2274172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8" name="Oval 77">
            <a:extLst>
              <a:ext uri="{FF2B5EF4-FFF2-40B4-BE49-F238E27FC236}">
                <a16:creationId xmlns:a16="http://schemas.microsoft.com/office/drawing/2014/main" id="{3D5DEDEE-32B0-473C-A307-7EB0242CD8E6}"/>
              </a:ext>
            </a:extLst>
          </p:cNvPr>
          <p:cNvSpPr/>
          <p:nvPr/>
        </p:nvSpPr>
        <p:spPr>
          <a:xfrm>
            <a:off x="15041188" y="2274172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9" name="Oval 78">
            <a:extLst>
              <a:ext uri="{FF2B5EF4-FFF2-40B4-BE49-F238E27FC236}">
                <a16:creationId xmlns:a16="http://schemas.microsoft.com/office/drawing/2014/main" id="{494D135D-3245-45C2-9055-A4339AD80142}"/>
              </a:ext>
            </a:extLst>
          </p:cNvPr>
          <p:cNvSpPr/>
          <p:nvPr/>
        </p:nvSpPr>
        <p:spPr>
          <a:xfrm>
            <a:off x="19637888" y="2664696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0" name="Oval 79">
            <a:extLst>
              <a:ext uri="{FF2B5EF4-FFF2-40B4-BE49-F238E27FC236}">
                <a16:creationId xmlns:a16="http://schemas.microsoft.com/office/drawing/2014/main" id="{164238CE-D4CC-4CF0-8B8B-0FBA229E9F3F}"/>
              </a:ext>
            </a:extLst>
          </p:cNvPr>
          <p:cNvSpPr/>
          <p:nvPr/>
        </p:nvSpPr>
        <p:spPr>
          <a:xfrm>
            <a:off x="22527392" y="26861680"/>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1" name="Oval 80">
            <a:extLst>
              <a:ext uri="{FF2B5EF4-FFF2-40B4-BE49-F238E27FC236}">
                <a16:creationId xmlns:a16="http://schemas.microsoft.com/office/drawing/2014/main" id="{55778C6C-3F3D-4EF7-A8A3-871F37EC7352}"/>
              </a:ext>
            </a:extLst>
          </p:cNvPr>
          <p:cNvSpPr/>
          <p:nvPr/>
        </p:nvSpPr>
        <p:spPr>
          <a:xfrm>
            <a:off x="17282840" y="26797332"/>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6" name="Oval 85">
            <a:extLst>
              <a:ext uri="{FF2B5EF4-FFF2-40B4-BE49-F238E27FC236}">
                <a16:creationId xmlns:a16="http://schemas.microsoft.com/office/drawing/2014/main" id="{7202E40E-84D1-44E0-8D34-7D68DE59CBA3}"/>
              </a:ext>
            </a:extLst>
          </p:cNvPr>
          <p:cNvSpPr/>
          <p:nvPr/>
        </p:nvSpPr>
        <p:spPr>
          <a:xfrm>
            <a:off x="21818144" y="29644656"/>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8" name="Oval 87">
            <a:extLst>
              <a:ext uri="{FF2B5EF4-FFF2-40B4-BE49-F238E27FC236}">
                <a16:creationId xmlns:a16="http://schemas.microsoft.com/office/drawing/2014/main" id="{D91085E8-C67F-4BF6-9546-AAD5DC897111}"/>
              </a:ext>
            </a:extLst>
          </p:cNvPr>
          <p:cNvSpPr/>
          <p:nvPr/>
        </p:nvSpPr>
        <p:spPr>
          <a:xfrm>
            <a:off x="22110752" y="32483324"/>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9" name="Oval 88">
            <a:extLst>
              <a:ext uri="{FF2B5EF4-FFF2-40B4-BE49-F238E27FC236}">
                <a16:creationId xmlns:a16="http://schemas.microsoft.com/office/drawing/2014/main" id="{9D0F9578-F744-4D70-8CCF-C8C0F95897E5}"/>
              </a:ext>
            </a:extLst>
          </p:cNvPr>
          <p:cNvSpPr/>
          <p:nvPr/>
        </p:nvSpPr>
        <p:spPr>
          <a:xfrm>
            <a:off x="20571540" y="31638048"/>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0" name="Oval 89">
            <a:extLst>
              <a:ext uri="{FF2B5EF4-FFF2-40B4-BE49-F238E27FC236}">
                <a16:creationId xmlns:a16="http://schemas.microsoft.com/office/drawing/2014/main" id="{3E61C333-8F05-4F89-BA05-2916FA7F5C72}"/>
              </a:ext>
            </a:extLst>
          </p:cNvPr>
          <p:cNvSpPr/>
          <p:nvPr/>
        </p:nvSpPr>
        <p:spPr>
          <a:xfrm>
            <a:off x="24208616" y="31843244"/>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1" name="Oval 90">
            <a:extLst>
              <a:ext uri="{FF2B5EF4-FFF2-40B4-BE49-F238E27FC236}">
                <a16:creationId xmlns:a16="http://schemas.microsoft.com/office/drawing/2014/main" id="{44496B1D-7839-4216-B49B-C50C32EE3550}"/>
              </a:ext>
            </a:extLst>
          </p:cNvPr>
          <p:cNvSpPr/>
          <p:nvPr/>
        </p:nvSpPr>
        <p:spPr>
          <a:xfrm>
            <a:off x="24957660" y="3625830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2" name="Oval 91">
            <a:extLst>
              <a:ext uri="{FF2B5EF4-FFF2-40B4-BE49-F238E27FC236}">
                <a16:creationId xmlns:a16="http://schemas.microsoft.com/office/drawing/2014/main" id="{8B6C0497-1CBE-4F84-8BD8-D576785BFC8E}"/>
              </a:ext>
            </a:extLst>
          </p:cNvPr>
          <p:cNvSpPr/>
          <p:nvPr/>
        </p:nvSpPr>
        <p:spPr>
          <a:xfrm>
            <a:off x="27438732" y="34976604"/>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4" name="Oval 93">
            <a:extLst>
              <a:ext uri="{FF2B5EF4-FFF2-40B4-BE49-F238E27FC236}">
                <a16:creationId xmlns:a16="http://schemas.microsoft.com/office/drawing/2014/main" id="{EA1F1570-8184-4270-B83C-D0B8A881E11A}"/>
              </a:ext>
            </a:extLst>
          </p:cNvPr>
          <p:cNvSpPr/>
          <p:nvPr/>
        </p:nvSpPr>
        <p:spPr>
          <a:xfrm>
            <a:off x="27824140" y="37274036"/>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5" name="Oval 94">
            <a:extLst>
              <a:ext uri="{FF2B5EF4-FFF2-40B4-BE49-F238E27FC236}">
                <a16:creationId xmlns:a16="http://schemas.microsoft.com/office/drawing/2014/main" id="{298FA56A-A193-4684-B49D-2807A7A9B894}"/>
              </a:ext>
            </a:extLst>
          </p:cNvPr>
          <p:cNvSpPr/>
          <p:nvPr/>
        </p:nvSpPr>
        <p:spPr>
          <a:xfrm>
            <a:off x="26155012" y="34868412"/>
            <a:ext cx="1389888" cy="13898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96" name="Oval 95">
            <a:extLst>
              <a:ext uri="{FF2B5EF4-FFF2-40B4-BE49-F238E27FC236}">
                <a16:creationId xmlns:a16="http://schemas.microsoft.com/office/drawing/2014/main" id="{CC75B158-E084-4269-8078-0C08D6F4B6FC}"/>
              </a:ext>
            </a:extLst>
          </p:cNvPr>
          <p:cNvSpPr/>
          <p:nvPr/>
        </p:nvSpPr>
        <p:spPr>
          <a:xfrm>
            <a:off x="24749456" y="35103992"/>
            <a:ext cx="1389888" cy="13898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4006065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a:extLst>
              <a:ext uri="{FF2B5EF4-FFF2-40B4-BE49-F238E27FC236}">
                <a16:creationId xmlns:a16="http://schemas.microsoft.com/office/drawing/2014/main" id="{58F40270-3CD9-440F-9E10-BCC3AD7BC415}"/>
              </a:ext>
            </a:extLst>
          </p:cNvPr>
          <p:cNvSpPr/>
          <p:nvPr/>
        </p:nvSpPr>
        <p:spPr>
          <a:xfrm>
            <a:off x="5210048" y="11228864"/>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6" name="Oval 25">
            <a:extLst>
              <a:ext uri="{FF2B5EF4-FFF2-40B4-BE49-F238E27FC236}">
                <a16:creationId xmlns:a16="http://schemas.microsoft.com/office/drawing/2014/main" id="{E42CC5B0-5640-46C2-B86A-843925DD6F5E}"/>
              </a:ext>
            </a:extLst>
          </p:cNvPr>
          <p:cNvSpPr/>
          <p:nvPr/>
        </p:nvSpPr>
        <p:spPr>
          <a:xfrm>
            <a:off x="2997200" y="5287948"/>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28" name="Oval 27">
            <a:extLst>
              <a:ext uri="{FF2B5EF4-FFF2-40B4-BE49-F238E27FC236}">
                <a16:creationId xmlns:a16="http://schemas.microsoft.com/office/drawing/2014/main" id="{C1217E1B-C737-42DC-B536-6AB05AE90EDA}"/>
              </a:ext>
            </a:extLst>
          </p:cNvPr>
          <p:cNvSpPr/>
          <p:nvPr/>
        </p:nvSpPr>
        <p:spPr>
          <a:xfrm>
            <a:off x="2279720" y="11260416"/>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1" name="Oval 30">
            <a:extLst>
              <a:ext uri="{FF2B5EF4-FFF2-40B4-BE49-F238E27FC236}">
                <a16:creationId xmlns:a16="http://schemas.microsoft.com/office/drawing/2014/main" id="{D90204A9-22B4-4124-8FFB-B7CF1DF31B6C}"/>
              </a:ext>
            </a:extLst>
          </p:cNvPr>
          <p:cNvSpPr/>
          <p:nvPr/>
        </p:nvSpPr>
        <p:spPr>
          <a:xfrm>
            <a:off x="3914756" y="15475496"/>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8" name="Oval 37">
            <a:extLst>
              <a:ext uri="{FF2B5EF4-FFF2-40B4-BE49-F238E27FC236}">
                <a16:creationId xmlns:a16="http://schemas.microsoft.com/office/drawing/2014/main" id="{595ED4E2-4269-4582-9643-25A7E7F277D2}"/>
              </a:ext>
            </a:extLst>
          </p:cNvPr>
          <p:cNvSpPr/>
          <p:nvPr/>
        </p:nvSpPr>
        <p:spPr>
          <a:xfrm>
            <a:off x="3061316" y="18095972"/>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9" name="Oval 38">
            <a:extLst>
              <a:ext uri="{FF2B5EF4-FFF2-40B4-BE49-F238E27FC236}">
                <a16:creationId xmlns:a16="http://schemas.microsoft.com/office/drawing/2014/main" id="{0432B6C0-07D7-4F13-A4E4-9867C02B2982}"/>
              </a:ext>
            </a:extLst>
          </p:cNvPr>
          <p:cNvSpPr/>
          <p:nvPr/>
        </p:nvSpPr>
        <p:spPr>
          <a:xfrm>
            <a:off x="5445760" y="18121776"/>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0" name="Oval 39">
            <a:extLst>
              <a:ext uri="{FF2B5EF4-FFF2-40B4-BE49-F238E27FC236}">
                <a16:creationId xmlns:a16="http://schemas.microsoft.com/office/drawing/2014/main" id="{2DAC70EE-8154-47DD-9682-693870AE3316}"/>
              </a:ext>
            </a:extLst>
          </p:cNvPr>
          <p:cNvSpPr/>
          <p:nvPr/>
        </p:nvSpPr>
        <p:spPr>
          <a:xfrm>
            <a:off x="3914756" y="2228260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1" name="Oval 40">
            <a:extLst>
              <a:ext uri="{FF2B5EF4-FFF2-40B4-BE49-F238E27FC236}">
                <a16:creationId xmlns:a16="http://schemas.microsoft.com/office/drawing/2014/main" id="{D8C01FBD-C663-4C8C-9011-F34D4E441FE2}"/>
              </a:ext>
            </a:extLst>
          </p:cNvPr>
          <p:cNvSpPr/>
          <p:nvPr/>
        </p:nvSpPr>
        <p:spPr>
          <a:xfrm>
            <a:off x="4207364" y="25172104"/>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2" name="Oval 41">
            <a:extLst>
              <a:ext uri="{FF2B5EF4-FFF2-40B4-BE49-F238E27FC236}">
                <a16:creationId xmlns:a16="http://schemas.microsoft.com/office/drawing/2014/main" id="{FF88325D-CB2A-4590-BEBD-79EC6F2B59AC}"/>
              </a:ext>
            </a:extLst>
          </p:cNvPr>
          <p:cNvSpPr/>
          <p:nvPr/>
        </p:nvSpPr>
        <p:spPr>
          <a:xfrm>
            <a:off x="2685212" y="24382364"/>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3" name="Oval 42">
            <a:extLst>
              <a:ext uri="{FF2B5EF4-FFF2-40B4-BE49-F238E27FC236}">
                <a16:creationId xmlns:a16="http://schemas.microsoft.com/office/drawing/2014/main" id="{FA3B82E1-F472-4E1D-A73B-301FCA2B13B4}"/>
              </a:ext>
            </a:extLst>
          </p:cNvPr>
          <p:cNvSpPr/>
          <p:nvPr/>
        </p:nvSpPr>
        <p:spPr>
          <a:xfrm>
            <a:off x="6241580" y="24382364"/>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4" name="Oval 43">
            <a:extLst>
              <a:ext uri="{FF2B5EF4-FFF2-40B4-BE49-F238E27FC236}">
                <a16:creationId xmlns:a16="http://schemas.microsoft.com/office/drawing/2014/main" id="{CD7D3BF3-E8E6-4D25-9CEF-3B0EEC2E668E}"/>
              </a:ext>
            </a:extLst>
          </p:cNvPr>
          <p:cNvSpPr/>
          <p:nvPr/>
        </p:nvSpPr>
        <p:spPr>
          <a:xfrm>
            <a:off x="4207364" y="29187952"/>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5" name="Oval 44">
            <a:extLst>
              <a:ext uri="{FF2B5EF4-FFF2-40B4-BE49-F238E27FC236}">
                <a16:creationId xmlns:a16="http://schemas.microsoft.com/office/drawing/2014/main" id="{3F8DF5F0-5ECE-46B1-97B7-A2DF778A7B74}"/>
              </a:ext>
            </a:extLst>
          </p:cNvPr>
          <p:cNvSpPr/>
          <p:nvPr/>
        </p:nvSpPr>
        <p:spPr>
          <a:xfrm>
            <a:off x="6065920" y="31602792"/>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46" name="Oval 45">
            <a:extLst>
              <a:ext uri="{FF2B5EF4-FFF2-40B4-BE49-F238E27FC236}">
                <a16:creationId xmlns:a16="http://schemas.microsoft.com/office/drawing/2014/main" id="{46C6069F-CA5D-46ED-AD68-3931056BC67E}"/>
              </a:ext>
            </a:extLst>
          </p:cNvPr>
          <p:cNvSpPr/>
          <p:nvPr/>
        </p:nvSpPr>
        <p:spPr>
          <a:xfrm>
            <a:off x="4207364" y="31994448"/>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3" name="Oval 52">
            <a:extLst>
              <a:ext uri="{FF2B5EF4-FFF2-40B4-BE49-F238E27FC236}">
                <a16:creationId xmlns:a16="http://schemas.microsoft.com/office/drawing/2014/main" id="{195C302C-C816-41CF-AFF6-C32BFEB7358D}"/>
              </a:ext>
            </a:extLst>
          </p:cNvPr>
          <p:cNvSpPr/>
          <p:nvPr/>
        </p:nvSpPr>
        <p:spPr>
          <a:xfrm>
            <a:off x="3061316" y="31035456"/>
            <a:ext cx="1389888" cy="13898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4" name="Oval 53">
            <a:extLst>
              <a:ext uri="{FF2B5EF4-FFF2-40B4-BE49-F238E27FC236}">
                <a16:creationId xmlns:a16="http://schemas.microsoft.com/office/drawing/2014/main" id="{7BD9878B-5819-492C-84C9-F9856D3B9DAB}"/>
              </a:ext>
            </a:extLst>
          </p:cNvPr>
          <p:cNvSpPr/>
          <p:nvPr/>
        </p:nvSpPr>
        <p:spPr>
          <a:xfrm>
            <a:off x="2784312" y="32396784"/>
            <a:ext cx="1389888" cy="13898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5" name="Oval 54">
            <a:extLst>
              <a:ext uri="{FF2B5EF4-FFF2-40B4-BE49-F238E27FC236}">
                <a16:creationId xmlns:a16="http://schemas.microsoft.com/office/drawing/2014/main" id="{30FD5309-BCD2-4AC9-8E6C-2652900A1DD1}"/>
              </a:ext>
            </a:extLst>
          </p:cNvPr>
          <p:cNvSpPr/>
          <p:nvPr/>
        </p:nvSpPr>
        <p:spPr>
          <a:xfrm>
            <a:off x="22380448" y="11171088"/>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7" name="Oval 56">
            <a:extLst>
              <a:ext uri="{FF2B5EF4-FFF2-40B4-BE49-F238E27FC236}">
                <a16:creationId xmlns:a16="http://schemas.microsoft.com/office/drawing/2014/main" id="{F204FDBF-032A-4B0B-AA38-EEE57B6EB9DA}"/>
              </a:ext>
            </a:extLst>
          </p:cNvPr>
          <p:cNvSpPr/>
          <p:nvPr/>
        </p:nvSpPr>
        <p:spPr>
          <a:xfrm>
            <a:off x="20167600" y="5261724"/>
            <a:ext cx="3657600" cy="3657600"/>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8" name="Oval 57">
            <a:extLst>
              <a:ext uri="{FF2B5EF4-FFF2-40B4-BE49-F238E27FC236}">
                <a16:creationId xmlns:a16="http://schemas.microsoft.com/office/drawing/2014/main" id="{1F679796-9D33-43A7-B173-3CCCE9B0BB51}"/>
              </a:ext>
            </a:extLst>
          </p:cNvPr>
          <p:cNvSpPr/>
          <p:nvPr/>
        </p:nvSpPr>
        <p:spPr>
          <a:xfrm>
            <a:off x="18722848" y="11228864"/>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9" name="Oval 58">
            <a:extLst>
              <a:ext uri="{FF2B5EF4-FFF2-40B4-BE49-F238E27FC236}">
                <a16:creationId xmlns:a16="http://schemas.microsoft.com/office/drawing/2014/main" id="{C410A9B1-060D-48B2-A77A-AE6CC5D3BC89}"/>
              </a:ext>
            </a:extLst>
          </p:cNvPr>
          <p:cNvSpPr/>
          <p:nvPr/>
        </p:nvSpPr>
        <p:spPr>
          <a:xfrm>
            <a:off x="17544104" y="17499540"/>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2" name="Oval 61">
            <a:extLst>
              <a:ext uri="{FF2B5EF4-FFF2-40B4-BE49-F238E27FC236}">
                <a16:creationId xmlns:a16="http://schemas.microsoft.com/office/drawing/2014/main" id="{4EFC7EB1-5E18-496E-A1D1-5A7F156DC154}"/>
              </a:ext>
            </a:extLst>
          </p:cNvPr>
          <p:cNvSpPr/>
          <p:nvPr/>
        </p:nvSpPr>
        <p:spPr>
          <a:xfrm>
            <a:off x="23888192" y="18121776"/>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4" name="Oval 63">
            <a:extLst>
              <a:ext uri="{FF2B5EF4-FFF2-40B4-BE49-F238E27FC236}">
                <a16:creationId xmlns:a16="http://schemas.microsoft.com/office/drawing/2014/main" id="{6C30C80B-BF3D-446A-90BA-7D6300602978}"/>
              </a:ext>
            </a:extLst>
          </p:cNvPr>
          <p:cNvSpPr/>
          <p:nvPr/>
        </p:nvSpPr>
        <p:spPr>
          <a:xfrm>
            <a:off x="21583904" y="18121776"/>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5" name="Oval 64">
            <a:extLst>
              <a:ext uri="{FF2B5EF4-FFF2-40B4-BE49-F238E27FC236}">
                <a16:creationId xmlns:a16="http://schemas.microsoft.com/office/drawing/2014/main" id="{218F1618-18BC-48AE-BC9C-992209A5F3E1}"/>
              </a:ext>
            </a:extLst>
          </p:cNvPr>
          <p:cNvSpPr/>
          <p:nvPr/>
        </p:nvSpPr>
        <p:spPr>
          <a:xfrm>
            <a:off x="16139992" y="23833724"/>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6" name="Oval 65">
            <a:extLst>
              <a:ext uri="{FF2B5EF4-FFF2-40B4-BE49-F238E27FC236}">
                <a16:creationId xmlns:a16="http://schemas.microsoft.com/office/drawing/2014/main" id="{7092EB6A-F19E-4A09-B397-A8EC1575A620}"/>
              </a:ext>
            </a:extLst>
          </p:cNvPr>
          <p:cNvSpPr/>
          <p:nvPr/>
        </p:nvSpPr>
        <p:spPr>
          <a:xfrm>
            <a:off x="19925608" y="24487248"/>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7" name="Oval 66">
            <a:extLst>
              <a:ext uri="{FF2B5EF4-FFF2-40B4-BE49-F238E27FC236}">
                <a16:creationId xmlns:a16="http://schemas.microsoft.com/office/drawing/2014/main" id="{788E4111-477F-4653-9614-DA2E307D3000}"/>
              </a:ext>
            </a:extLst>
          </p:cNvPr>
          <p:cNvSpPr/>
          <p:nvPr/>
        </p:nvSpPr>
        <p:spPr>
          <a:xfrm>
            <a:off x="23114184" y="24883104"/>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8" name="Oval 67">
            <a:extLst>
              <a:ext uri="{FF2B5EF4-FFF2-40B4-BE49-F238E27FC236}">
                <a16:creationId xmlns:a16="http://schemas.microsoft.com/office/drawing/2014/main" id="{564EF00F-56DC-49ED-B681-B0CE632D397B}"/>
              </a:ext>
            </a:extLst>
          </p:cNvPr>
          <p:cNvSpPr/>
          <p:nvPr/>
        </p:nvSpPr>
        <p:spPr>
          <a:xfrm>
            <a:off x="24886812" y="24883104"/>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69" name="Oval 68">
            <a:extLst>
              <a:ext uri="{FF2B5EF4-FFF2-40B4-BE49-F238E27FC236}">
                <a16:creationId xmlns:a16="http://schemas.microsoft.com/office/drawing/2014/main" id="{5D321D7B-DC56-4A15-8D29-7C1ACF7DBE1B}"/>
              </a:ext>
            </a:extLst>
          </p:cNvPr>
          <p:cNvSpPr/>
          <p:nvPr/>
        </p:nvSpPr>
        <p:spPr>
          <a:xfrm>
            <a:off x="15126392" y="29865432"/>
            <a:ext cx="2889504" cy="2889504"/>
          </a:xfrm>
          <a:prstGeom prst="ellipse">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00" baseline="-25000" dirty="0">
              <a:solidFill>
                <a:schemeClr val="tx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0" name="Oval 69">
            <a:extLst>
              <a:ext uri="{FF2B5EF4-FFF2-40B4-BE49-F238E27FC236}">
                <a16:creationId xmlns:a16="http://schemas.microsoft.com/office/drawing/2014/main" id="{732F30E1-9F91-42C6-93D3-954FEBB849AE}"/>
              </a:ext>
            </a:extLst>
          </p:cNvPr>
          <p:cNvSpPr/>
          <p:nvPr/>
        </p:nvSpPr>
        <p:spPr>
          <a:xfrm>
            <a:off x="19029496" y="30450648"/>
            <a:ext cx="2304288" cy="2304288"/>
          </a:xfrm>
          <a:prstGeom prst="ellipse">
            <a:avLst/>
          </a:prstGeom>
          <a:solidFill>
            <a:schemeClr val="accent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600" baseline="-25000" dirty="0">
              <a:solidFill>
                <a:schemeClr val="bg2"/>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5" name="Oval 74">
            <a:extLst>
              <a:ext uri="{FF2B5EF4-FFF2-40B4-BE49-F238E27FC236}">
                <a16:creationId xmlns:a16="http://schemas.microsoft.com/office/drawing/2014/main" id="{3FD682E9-2B91-407A-9388-D54DE5CE9DA3}"/>
              </a:ext>
            </a:extLst>
          </p:cNvPr>
          <p:cNvSpPr/>
          <p:nvPr/>
        </p:nvSpPr>
        <p:spPr>
          <a:xfrm>
            <a:off x="22616884" y="30962712"/>
            <a:ext cx="1792224" cy="1792224"/>
          </a:xfrm>
          <a:prstGeom prst="ellipse">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76" name="Oval 75">
            <a:extLst>
              <a:ext uri="{FF2B5EF4-FFF2-40B4-BE49-F238E27FC236}">
                <a16:creationId xmlns:a16="http://schemas.microsoft.com/office/drawing/2014/main" id="{48702A47-50D7-4CBB-BCC6-95A690959A7F}"/>
              </a:ext>
            </a:extLst>
          </p:cNvPr>
          <p:cNvSpPr/>
          <p:nvPr/>
        </p:nvSpPr>
        <p:spPr>
          <a:xfrm>
            <a:off x="26956296" y="31382512"/>
            <a:ext cx="1389888" cy="13898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82" name="Oval 81">
            <a:extLst>
              <a:ext uri="{FF2B5EF4-FFF2-40B4-BE49-F238E27FC236}">
                <a16:creationId xmlns:a16="http://schemas.microsoft.com/office/drawing/2014/main" id="{05BFEBB3-1FF2-458E-86A4-262EE18F7EAF}"/>
              </a:ext>
            </a:extLst>
          </p:cNvPr>
          <p:cNvSpPr/>
          <p:nvPr/>
        </p:nvSpPr>
        <p:spPr>
          <a:xfrm>
            <a:off x="25566408" y="31390188"/>
            <a:ext cx="1389888" cy="1389888"/>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aseline="-25000" dirty="0">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25581780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74F63-E5E1-45B3-B969-5505472F708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85968" y="1467660"/>
            <a:ext cx="8626592" cy="28838096"/>
          </a:xfrm>
          <a:prstGeom prst="rect">
            <a:avLst/>
          </a:prstGeom>
        </p:spPr>
      </p:pic>
      <p:pic>
        <p:nvPicPr>
          <p:cNvPr id="5" name="Picture 4">
            <a:extLst>
              <a:ext uri="{FF2B5EF4-FFF2-40B4-BE49-F238E27FC236}">
                <a16:creationId xmlns:a16="http://schemas.microsoft.com/office/drawing/2014/main" id="{63AEA392-AA95-4F69-8FE4-F37BA4118D5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6316402" y="1467660"/>
            <a:ext cx="6340028" cy="28838096"/>
          </a:xfrm>
          <a:prstGeom prst="rect">
            <a:avLst/>
          </a:prstGeom>
        </p:spPr>
      </p:pic>
      <p:pic>
        <p:nvPicPr>
          <p:cNvPr id="7" name="Picture 6">
            <a:extLst>
              <a:ext uri="{FF2B5EF4-FFF2-40B4-BE49-F238E27FC236}">
                <a16:creationId xmlns:a16="http://schemas.microsoft.com/office/drawing/2014/main" id="{1D06C811-A523-4B87-B11C-842C8D241CC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612560" y="1467660"/>
            <a:ext cx="6703800" cy="28838096"/>
          </a:xfrm>
          <a:prstGeom prst="rect">
            <a:avLst/>
          </a:prstGeom>
        </p:spPr>
      </p:pic>
      <p:cxnSp>
        <p:nvCxnSpPr>
          <p:cNvPr id="26" name="Straight Connector 25">
            <a:extLst>
              <a:ext uri="{FF2B5EF4-FFF2-40B4-BE49-F238E27FC236}">
                <a16:creationId xmlns:a16="http://schemas.microsoft.com/office/drawing/2014/main" id="{244FBBC3-664C-4118-A206-1A258EB8A723}"/>
              </a:ext>
            </a:extLst>
          </p:cNvPr>
          <p:cNvCxnSpPr>
            <a:cxnSpLocks/>
          </p:cNvCxnSpPr>
          <p:nvPr/>
        </p:nvCxnSpPr>
        <p:spPr>
          <a:xfrm>
            <a:off x="3239630" y="13132532"/>
            <a:ext cx="6372972"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FC9E4E-08A0-4236-B0B0-A19B87D6BA26}"/>
              </a:ext>
            </a:extLst>
          </p:cNvPr>
          <p:cNvCxnSpPr>
            <a:cxnSpLocks/>
          </p:cNvCxnSpPr>
          <p:nvPr/>
        </p:nvCxnSpPr>
        <p:spPr>
          <a:xfrm>
            <a:off x="9943388" y="13132532"/>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57E0F-FACB-43C9-AC65-3881C7E5E019}"/>
              </a:ext>
            </a:extLst>
          </p:cNvPr>
          <p:cNvCxnSpPr>
            <a:cxnSpLocks/>
          </p:cNvCxnSpPr>
          <p:nvPr/>
        </p:nvCxnSpPr>
        <p:spPr>
          <a:xfrm>
            <a:off x="16428764" y="13132532"/>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072E2D-8143-455A-AEEB-92A485FB7D09}"/>
              </a:ext>
            </a:extLst>
          </p:cNvPr>
          <p:cNvCxnSpPr>
            <a:cxnSpLocks/>
          </p:cNvCxnSpPr>
          <p:nvPr/>
        </p:nvCxnSpPr>
        <p:spPr>
          <a:xfrm>
            <a:off x="16413186" y="19594292"/>
            <a:ext cx="6372972"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49C090B-062C-4946-9632-548638F961EC}"/>
              </a:ext>
            </a:extLst>
          </p:cNvPr>
          <p:cNvCxnSpPr>
            <a:cxnSpLocks/>
          </p:cNvCxnSpPr>
          <p:nvPr/>
        </p:nvCxnSpPr>
        <p:spPr>
          <a:xfrm>
            <a:off x="9943430" y="19594292"/>
            <a:ext cx="6244092"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D0BBD5-D9CE-4DB6-948E-D5719E80AB31}"/>
              </a:ext>
            </a:extLst>
          </p:cNvPr>
          <p:cNvCxnSpPr>
            <a:cxnSpLocks/>
          </p:cNvCxnSpPr>
          <p:nvPr/>
        </p:nvCxnSpPr>
        <p:spPr>
          <a:xfrm>
            <a:off x="3239630" y="19629132"/>
            <a:ext cx="6244092"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4BC5CF-B8A0-4CB9-85C7-AA4CFBB4BD6C}"/>
              </a:ext>
            </a:extLst>
          </p:cNvPr>
          <p:cNvCxnSpPr>
            <a:cxnSpLocks/>
          </p:cNvCxnSpPr>
          <p:nvPr/>
        </p:nvCxnSpPr>
        <p:spPr>
          <a:xfrm>
            <a:off x="16429654" y="27536508"/>
            <a:ext cx="61135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B93F1B-BE60-4395-85B9-837DC150BAB0}"/>
              </a:ext>
            </a:extLst>
          </p:cNvPr>
          <p:cNvCxnSpPr>
            <a:cxnSpLocks/>
          </p:cNvCxnSpPr>
          <p:nvPr/>
        </p:nvCxnSpPr>
        <p:spPr>
          <a:xfrm>
            <a:off x="9907742" y="27519088"/>
            <a:ext cx="61135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642EE8-DBB1-4B89-BCF8-4AC741E48BA0}"/>
              </a:ext>
            </a:extLst>
          </p:cNvPr>
          <p:cNvCxnSpPr>
            <a:cxnSpLocks/>
          </p:cNvCxnSpPr>
          <p:nvPr/>
        </p:nvCxnSpPr>
        <p:spPr>
          <a:xfrm>
            <a:off x="3304914" y="27466840"/>
            <a:ext cx="61135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08AD59-27FD-4A66-B655-2EA4E262BA8F}"/>
              </a:ext>
            </a:extLst>
          </p:cNvPr>
          <p:cNvCxnSpPr>
            <a:cxnSpLocks/>
          </p:cNvCxnSpPr>
          <p:nvPr/>
        </p:nvCxnSpPr>
        <p:spPr>
          <a:xfrm>
            <a:off x="16455696" y="7837728"/>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2082857-52F9-413D-A800-B8BDA9822BB3}"/>
              </a:ext>
            </a:extLst>
          </p:cNvPr>
          <p:cNvSpPr/>
          <p:nvPr/>
        </p:nvSpPr>
        <p:spPr>
          <a:xfrm>
            <a:off x="3303214" y="27466882"/>
            <a:ext cx="6067252" cy="1097276"/>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48" name="Rectangle 47">
            <a:extLst>
              <a:ext uri="{FF2B5EF4-FFF2-40B4-BE49-F238E27FC236}">
                <a16:creationId xmlns:a16="http://schemas.microsoft.com/office/drawing/2014/main" id="{AB91B95A-1C5D-4CD0-BDB7-204646ADF4C5}"/>
              </a:ext>
            </a:extLst>
          </p:cNvPr>
          <p:cNvSpPr/>
          <p:nvPr/>
        </p:nvSpPr>
        <p:spPr>
          <a:xfrm>
            <a:off x="9974870" y="27466878"/>
            <a:ext cx="6067252" cy="1097276"/>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49" name="Rectangle 48">
            <a:extLst>
              <a:ext uri="{FF2B5EF4-FFF2-40B4-BE49-F238E27FC236}">
                <a16:creationId xmlns:a16="http://schemas.microsoft.com/office/drawing/2014/main" id="{CAB4091B-7505-4365-9FD8-B083B5D5508A}"/>
              </a:ext>
            </a:extLst>
          </p:cNvPr>
          <p:cNvSpPr/>
          <p:nvPr/>
        </p:nvSpPr>
        <p:spPr>
          <a:xfrm>
            <a:off x="16574158" y="27519130"/>
            <a:ext cx="6067252" cy="1097276"/>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2" name="Rectangle 51">
            <a:extLst>
              <a:ext uri="{FF2B5EF4-FFF2-40B4-BE49-F238E27FC236}">
                <a16:creationId xmlns:a16="http://schemas.microsoft.com/office/drawing/2014/main" id="{44FBDE38-FAAE-4202-BC14-0F1495E35A6B}"/>
              </a:ext>
            </a:extLst>
          </p:cNvPr>
          <p:cNvSpPr/>
          <p:nvPr/>
        </p:nvSpPr>
        <p:spPr>
          <a:xfrm>
            <a:off x="16574158" y="19629174"/>
            <a:ext cx="5954244" cy="2239220"/>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3" name="Rectangle 52">
            <a:extLst>
              <a:ext uri="{FF2B5EF4-FFF2-40B4-BE49-F238E27FC236}">
                <a16:creationId xmlns:a16="http://schemas.microsoft.com/office/drawing/2014/main" id="{B2877281-5DC8-405C-86BD-470BAE7A96C4}"/>
              </a:ext>
            </a:extLst>
          </p:cNvPr>
          <p:cNvSpPr/>
          <p:nvPr/>
        </p:nvSpPr>
        <p:spPr>
          <a:xfrm>
            <a:off x="10104402" y="19599578"/>
            <a:ext cx="5954244" cy="2239220"/>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4" name="Rectangle 53">
            <a:extLst>
              <a:ext uri="{FF2B5EF4-FFF2-40B4-BE49-F238E27FC236}">
                <a16:creationId xmlns:a16="http://schemas.microsoft.com/office/drawing/2014/main" id="{B4FF1CAA-A805-4FDB-BC38-7C11A40975D4}"/>
              </a:ext>
            </a:extLst>
          </p:cNvPr>
          <p:cNvSpPr/>
          <p:nvPr/>
        </p:nvSpPr>
        <p:spPr>
          <a:xfrm>
            <a:off x="3397306" y="19587046"/>
            <a:ext cx="5954244" cy="2239220"/>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6" name="Rectangle 55">
            <a:extLst>
              <a:ext uri="{FF2B5EF4-FFF2-40B4-BE49-F238E27FC236}">
                <a16:creationId xmlns:a16="http://schemas.microsoft.com/office/drawing/2014/main" id="{B9775559-BD19-4962-97D1-70E64F93FD5A}"/>
              </a:ext>
            </a:extLst>
          </p:cNvPr>
          <p:cNvSpPr/>
          <p:nvPr/>
        </p:nvSpPr>
        <p:spPr>
          <a:xfrm>
            <a:off x="16444430" y="13097738"/>
            <a:ext cx="6083972" cy="189846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7" name="Rectangle 56">
            <a:extLst>
              <a:ext uri="{FF2B5EF4-FFF2-40B4-BE49-F238E27FC236}">
                <a16:creationId xmlns:a16="http://schemas.microsoft.com/office/drawing/2014/main" id="{1265D6A0-F8BE-497B-90BE-2516B11327F4}"/>
              </a:ext>
            </a:extLst>
          </p:cNvPr>
          <p:cNvSpPr/>
          <p:nvPr/>
        </p:nvSpPr>
        <p:spPr>
          <a:xfrm>
            <a:off x="9906042" y="13097734"/>
            <a:ext cx="6083972" cy="189846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8" name="Rectangle 57">
            <a:extLst>
              <a:ext uri="{FF2B5EF4-FFF2-40B4-BE49-F238E27FC236}">
                <a16:creationId xmlns:a16="http://schemas.microsoft.com/office/drawing/2014/main" id="{6AEE7DA9-F2AE-4FA7-9ED2-5CC478384F0C}"/>
              </a:ext>
            </a:extLst>
          </p:cNvPr>
          <p:cNvSpPr/>
          <p:nvPr/>
        </p:nvSpPr>
        <p:spPr>
          <a:xfrm>
            <a:off x="3334458" y="13097734"/>
            <a:ext cx="6083972" cy="189846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61" name="Rectangle 60">
            <a:extLst>
              <a:ext uri="{FF2B5EF4-FFF2-40B4-BE49-F238E27FC236}">
                <a16:creationId xmlns:a16="http://schemas.microsoft.com/office/drawing/2014/main" id="{139FC360-4EBC-49EF-A795-01A8351D56A4}"/>
              </a:ext>
            </a:extLst>
          </p:cNvPr>
          <p:cNvSpPr/>
          <p:nvPr/>
        </p:nvSpPr>
        <p:spPr>
          <a:xfrm>
            <a:off x="16407318" y="7876964"/>
            <a:ext cx="6083972" cy="34392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cxnSp>
        <p:nvCxnSpPr>
          <p:cNvPr id="63" name="Straight Connector 62">
            <a:extLst>
              <a:ext uri="{FF2B5EF4-FFF2-40B4-BE49-F238E27FC236}">
                <a16:creationId xmlns:a16="http://schemas.microsoft.com/office/drawing/2014/main" id="{3A32DF1A-F491-42D3-B9D9-A939E40AB825}"/>
              </a:ext>
            </a:extLst>
          </p:cNvPr>
          <p:cNvCxnSpPr>
            <a:cxnSpLocks/>
          </p:cNvCxnSpPr>
          <p:nvPr/>
        </p:nvCxnSpPr>
        <p:spPr>
          <a:xfrm>
            <a:off x="9855152" y="7837728"/>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F42C5A4-1091-4BC7-B12F-46BC7721A99D}"/>
              </a:ext>
            </a:extLst>
          </p:cNvPr>
          <p:cNvSpPr/>
          <p:nvPr/>
        </p:nvSpPr>
        <p:spPr>
          <a:xfrm>
            <a:off x="9899016" y="7876964"/>
            <a:ext cx="5991688" cy="34392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cxnSp>
        <p:nvCxnSpPr>
          <p:cNvPr id="65" name="Straight Connector 64">
            <a:extLst>
              <a:ext uri="{FF2B5EF4-FFF2-40B4-BE49-F238E27FC236}">
                <a16:creationId xmlns:a16="http://schemas.microsoft.com/office/drawing/2014/main" id="{47FF9A45-2A7D-45B2-81EF-37CA11482D74}"/>
              </a:ext>
            </a:extLst>
          </p:cNvPr>
          <p:cNvCxnSpPr>
            <a:cxnSpLocks/>
          </p:cNvCxnSpPr>
          <p:nvPr/>
        </p:nvCxnSpPr>
        <p:spPr>
          <a:xfrm>
            <a:off x="3290552" y="7815896"/>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2D2ED20-01ED-4CF5-AAD3-13812089CD8F}"/>
              </a:ext>
            </a:extLst>
          </p:cNvPr>
          <p:cNvSpPr/>
          <p:nvPr/>
        </p:nvSpPr>
        <p:spPr>
          <a:xfrm>
            <a:off x="3242174" y="7855132"/>
            <a:ext cx="6083972" cy="34392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90" name="TextBox 89">
            <a:extLst>
              <a:ext uri="{FF2B5EF4-FFF2-40B4-BE49-F238E27FC236}">
                <a16:creationId xmlns:a16="http://schemas.microsoft.com/office/drawing/2014/main" id="{AE2DFC39-7072-478F-8E95-9BF5CEFCA4CB}"/>
              </a:ext>
            </a:extLst>
          </p:cNvPr>
          <p:cNvSpPr txBox="1"/>
          <p:nvPr/>
        </p:nvSpPr>
        <p:spPr>
          <a:xfrm>
            <a:off x="4925204" y="422646"/>
            <a:ext cx="1615158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Initial Characteristic vs. Final Crater Diameter</a:t>
            </a:r>
          </a:p>
        </p:txBody>
      </p:sp>
      <p:sp>
        <p:nvSpPr>
          <p:cNvPr id="59" name="TextBox 58">
            <a:extLst>
              <a:ext uri="{FF2B5EF4-FFF2-40B4-BE49-F238E27FC236}">
                <a16:creationId xmlns:a16="http://schemas.microsoft.com/office/drawing/2014/main" id="{AD007F3B-08C7-4DDE-A7CF-0BAD9B6B13B9}"/>
              </a:ext>
            </a:extLst>
          </p:cNvPr>
          <p:cNvSpPr txBox="1"/>
          <p:nvPr/>
        </p:nvSpPr>
        <p:spPr>
          <a:xfrm>
            <a:off x="10485922" y="27641530"/>
            <a:ext cx="5014604"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Air Burst Zone</a:t>
            </a:r>
          </a:p>
        </p:txBody>
      </p:sp>
      <p:sp>
        <p:nvSpPr>
          <p:cNvPr id="60" name="TextBox 59">
            <a:extLst>
              <a:ext uri="{FF2B5EF4-FFF2-40B4-BE49-F238E27FC236}">
                <a16:creationId xmlns:a16="http://schemas.microsoft.com/office/drawing/2014/main" id="{447F721B-B2B0-4865-AF25-61DDAC647D1A}"/>
              </a:ext>
            </a:extLst>
          </p:cNvPr>
          <p:cNvSpPr txBox="1"/>
          <p:nvPr/>
        </p:nvSpPr>
        <p:spPr>
          <a:xfrm>
            <a:off x="11898106" y="20271706"/>
            <a:ext cx="5014604"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Air Burst Zone</a:t>
            </a:r>
          </a:p>
        </p:txBody>
      </p:sp>
      <p:sp>
        <p:nvSpPr>
          <p:cNvPr id="67" name="TextBox 66">
            <a:extLst>
              <a:ext uri="{FF2B5EF4-FFF2-40B4-BE49-F238E27FC236}">
                <a16:creationId xmlns:a16="http://schemas.microsoft.com/office/drawing/2014/main" id="{6C3398DD-8C49-4E21-BD10-8E8909A1B072}"/>
              </a:ext>
            </a:extLst>
          </p:cNvPr>
          <p:cNvSpPr txBox="1"/>
          <p:nvPr/>
        </p:nvSpPr>
        <p:spPr>
          <a:xfrm>
            <a:off x="10558170" y="13581146"/>
            <a:ext cx="5014604"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Air Burst Zone</a:t>
            </a:r>
          </a:p>
        </p:txBody>
      </p:sp>
      <p:sp>
        <p:nvSpPr>
          <p:cNvPr id="69" name="TextBox 68">
            <a:extLst>
              <a:ext uri="{FF2B5EF4-FFF2-40B4-BE49-F238E27FC236}">
                <a16:creationId xmlns:a16="http://schemas.microsoft.com/office/drawing/2014/main" id="{734E2139-5DA6-4782-9DE0-5C5C2B42E576}"/>
              </a:ext>
            </a:extLst>
          </p:cNvPr>
          <p:cNvSpPr txBox="1"/>
          <p:nvPr/>
        </p:nvSpPr>
        <p:spPr>
          <a:xfrm>
            <a:off x="10457198" y="7164798"/>
            <a:ext cx="5014604" cy="523220"/>
          </a:xfrm>
          <a:prstGeom prst="rect">
            <a:avLst/>
          </a:prstGeom>
          <a:noFill/>
        </p:spPr>
        <p:txBody>
          <a:bodyPr wrap="square" rtlCol="0">
            <a:spAutoFit/>
          </a:bodyPr>
          <a:lstStyle/>
          <a:p>
            <a:pPr algn="ctr"/>
            <a:r>
              <a:rPr lang="en-US" sz="2800" b="1" i="1" dirty="0">
                <a:latin typeface="Arial" panose="020B0604020202020204" pitchFamily="34" charset="0"/>
                <a:cs typeface="Arial" panose="020B0604020202020204" pitchFamily="34" charset="0"/>
              </a:rPr>
              <a:t>Air Burst Zone</a:t>
            </a:r>
          </a:p>
        </p:txBody>
      </p:sp>
    </p:spTree>
    <p:extLst>
      <p:ext uri="{BB962C8B-B14F-4D97-AF65-F5344CB8AC3E}">
        <p14:creationId xmlns:p14="http://schemas.microsoft.com/office/powerpoint/2010/main" val="673235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74F63-E5E1-45B3-B969-5505472F708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85968" y="1467660"/>
            <a:ext cx="8626592" cy="28838096"/>
          </a:xfrm>
          <a:prstGeom prst="rect">
            <a:avLst/>
          </a:prstGeom>
        </p:spPr>
      </p:pic>
      <p:pic>
        <p:nvPicPr>
          <p:cNvPr id="5" name="Picture 4">
            <a:extLst>
              <a:ext uri="{FF2B5EF4-FFF2-40B4-BE49-F238E27FC236}">
                <a16:creationId xmlns:a16="http://schemas.microsoft.com/office/drawing/2014/main" id="{63AEA392-AA95-4F69-8FE4-F37BA4118D5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6316402" y="1467660"/>
            <a:ext cx="6340028" cy="28838096"/>
          </a:xfrm>
          <a:prstGeom prst="rect">
            <a:avLst/>
          </a:prstGeom>
        </p:spPr>
      </p:pic>
      <p:pic>
        <p:nvPicPr>
          <p:cNvPr id="7" name="Picture 6">
            <a:extLst>
              <a:ext uri="{FF2B5EF4-FFF2-40B4-BE49-F238E27FC236}">
                <a16:creationId xmlns:a16="http://schemas.microsoft.com/office/drawing/2014/main" id="{1D06C811-A523-4B87-B11C-842C8D241CC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612560" y="1467660"/>
            <a:ext cx="6703800" cy="28838096"/>
          </a:xfrm>
          <a:prstGeom prst="rect">
            <a:avLst/>
          </a:prstGeom>
        </p:spPr>
      </p:pic>
      <p:pic>
        <p:nvPicPr>
          <p:cNvPr id="9" name="Picture 8">
            <a:extLst>
              <a:ext uri="{FF2B5EF4-FFF2-40B4-BE49-F238E27FC236}">
                <a16:creationId xmlns:a16="http://schemas.microsoft.com/office/drawing/2014/main" id="{5348BA96-1AC8-4FF5-8363-232509E3A6A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2656388" y="1467660"/>
            <a:ext cx="6374672" cy="28838096"/>
          </a:xfrm>
          <a:prstGeom prst="rect">
            <a:avLst/>
          </a:prstGeom>
        </p:spPr>
      </p:pic>
      <p:cxnSp>
        <p:nvCxnSpPr>
          <p:cNvPr id="11" name="Straight Connector 10">
            <a:extLst>
              <a:ext uri="{FF2B5EF4-FFF2-40B4-BE49-F238E27FC236}">
                <a16:creationId xmlns:a16="http://schemas.microsoft.com/office/drawing/2014/main" id="{CB6C8924-3983-4BEB-AB83-24AF8293123A}"/>
              </a:ext>
            </a:extLst>
          </p:cNvPr>
          <p:cNvCxnSpPr/>
          <p:nvPr/>
        </p:nvCxnSpPr>
        <p:spPr>
          <a:xfrm>
            <a:off x="23617644" y="2682282"/>
            <a:ext cx="0" cy="5538652"/>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3E01C26-3434-4EA8-872A-3B05CB70A39B}"/>
              </a:ext>
            </a:extLst>
          </p:cNvPr>
          <p:cNvCxnSpPr/>
          <p:nvPr/>
        </p:nvCxnSpPr>
        <p:spPr>
          <a:xfrm>
            <a:off x="23617644" y="9457554"/>
            <a:ext cx="0" cy="5538652"/>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9D62B62-FD0A-4FB2-B9E0-138D03A5050E}"/>
              </a:ext>
            </a:extLst>
          </p:cNvPr>
          <p:cNvCxnSpPr/>
          <p:nvPr/>
        </p:nvCxnSpPr>
        <p:spPr>
          <a:xfrm>
            <a:off x="23704720" y="16339594"/>
            <a:ext cx="0" cy="5538652"/>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28B6617-371F-4DDA-8301-29E470E8F320}"/>
              </a:ext>
            </a:extLst>
          </p:cNvPr>
          <p:cNvCxnSpPr>
            <a:cxnSpLocks/>
          </p:cNvCxnSpPr>
          <p:nvPr/>
        </p:nvCxnSpPr>
        <p:spPr>
          <a:xfrm>
            <a:off x="23704720" y="23149656"/>
            <a:ext cx="0" cy="5414456"/>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44FBBC3-664C-4118-A206-1A258EB8A723}"/>
              </a:ext>
            </a:extLst>
          </p:cNvPr>
          <p:cNvCxnSpPr>
            <a:cxnSpLocks/>
          </p:cNvCxnSpPr>
          <p:nvPr/>
        </p:nvCxnSpPr>
        <p:spPr>
          <a:xfrm>
            <a:off x="3239630" y="13132532"/>
            <a:ext cx="6372972"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7FC9E4E-08A0-4236-B0B0-A19B87D6BA26}"/>
              </a:ext>
            </a:extLst>
          </p:cNvPr>
          <p:cNvCxnSpPr>
            <a:cxnSpLocks/>
          </p:cNvCxnSpPr>
          <p:nvPr/>
        </p:nvCxnSpPr>
        <p:spPr>
          <a:xfrm>
            <a:off x="9943388" y="13132532"/>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857E0F-FACB-43C9-AC65-3881C7E5E019}"/>
              </a:ext>
            </a:extLst>
          </p:cNvPr>
          <p:cNvCxnSpPr>
            <a:cxnSpLocks/>
          </p:cNvCxnSpPr>
          <p:nvPr/>
        </p:nvCxnSpPr>
        <p:spPr>
          <a:xfrm>
            <a:off x="16428764" y="13132532"/>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2632F0F-7E8B-4803-A5CF-608EB97E5A1A}"/>
              </a:ext>
            </a:extLst>
          </p:cNvPr>
          <p:cNvCxnSpPr>
            <a:cxnSpLocks/>
          </p:cNvCxnSpPr>
          <p:nvPr/>
        </p:nvCxnSpPr>
        <p:spPr>
          <a:xfrm>
            <a:off x="23652522" y="13097692"/>
            <a:ext cx="5248852" cy="3484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11920F7-2DFE-4F71-A52E-BDC09FF4C876}"/>
              </a:ext>
            </a:extLst>
          </p:cNvPr>
          <p:cNvCxnSpPr>
            <a:cxnSpLocks/>
          </p:cNvCxnSpPr>
          <p:nvPr/>
        </p:nvCxnSpPr>
        <p:spPr>
          <a:xfrm>
            <a:off x="23756984" y="19542036"/>
            <a:ext cx="5402104" cy="52256"/>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2072E2D-8143-455A-AEEB-92A485FB7D09}"/>
              </a:ext>
            </a:extLst>
          </p:cNvPr>
          <p:cNvCxnSpPr>
            <a:cxnSpLocks/>
          </p:cNvCxnSpPr>
          <p:nvPr/>
        </p:nvCxnSpPr>
        <p:spPr>
          <a:xfrm>
            <a:off x="16413186" y="19594292"/>
            <a:ext cx="6372972"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49C090B-062C-4946-9632-548638F961EC}"/>
              </a:ext>
            </a:extLst>
          </p:cNvPr>
          <p:cNvCxnSpPr>
            <a:cxnSpLocks/>
          </p:cNvCxnSpPr>
          <p:nvPr/>
        </p:nvCxnSpPr>
        <p:spPr>
          <a:xfrm>
            <a:off x="9943430" y="19594292"/>
            <a:ext cx="6244092"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ED0BBD5-D9CE-4DB6-948E-D5719E80AB31}"/>
              </a:ext>
            </a:extLst>
          </p:cNvPr>
          <p:cNvCxnSpPr>
            <a:cxnSpLocks/>
          </p:cNvCxnSpPr>
          <p:nvPr/>
        </p:nvCxnSpPr>
        <p:spPr>
          <a:xfrm>
            <a:off x="3239630" y="19629132"/>
            <a:ext cx="6244092"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E18F618-9237-43A6-8A83-1D949DDFB17C}"/>
              </a:ext>
            </a:extLst>
          </p:cNvPr>
          <p:cNvCxnSpPr>
            <a:cxnSpLocks/>
          </p:cNvCxnSpPr>
          <p:nvPr/>
        </p:nvCxnSpPr>
        <p:spPr>
          <a:xfrm>
            <a:off x="23687358" y="27484294"/>
            <a:ext cx="5212316" cy="34836"/>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B4BC5CF-B8A0-4CB9-85C7-AA4CFBB4BD6C}"/>
              </a:ext>
            </a:extLst>
          </p:cNvPr>
          <p:cNvCxnSpPr>
            <a:cxnSpLocks/>
          </p:cNvCxnSpPr>
          <p:nvPr/>
        </p:nvCxnSpPr>
        <p:spPr>
          <a:xfrm>
            <a:off x="16429654" y="27536508"/>
            <a:ext cx="61135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B93F1B-BE60-4395-85B9-837DC150BAB0}"/>
              </a:ext>
            </a:extLst>
          </p:cNvPr>
          <p:cNvCxnSpPr>
            <a:cxnSpLocks/>
          </p:cNvCxnSpPr>
          <p:nvPr/>
        </p:nvCxnSpPr>
        <p:spPr>
          <a:xfrm>
            <a:off x="9907742" y="27519088"/>
            <a:ext cx="61135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0642EE8-DBB1-4B89-BCF8-4AC741E48BA0}"/>
              </a:ext>
            </a:extLst>
          </p:cNvPr>
          <p:cNvCxnSpPr>
            <a:cxnSpLocks/>
          </p:cNvCxnSpPr>
          <p:nvPr/>
        </p:nvCxnSpPr>
        <p:spPr>
          <a:xfrm>
            <a:off x="3304914" y="27466840"/>
            <a:ext cx="61135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594FD10-79F1-4278-A244-1105B901B0F3}"/>
              </a:ext>
            </a:extLst>
          </p:cNvPr>
          <p:cNvCxnSpPr>
            <a:cxnSpLocks/>
          </p:cNvCxnSpPr>
          <p:nvPr/>
        </p:nvCxnSpPr>
        <p:spPr>
          <a:xfrm>
            <a:off x="23548018" y="7802880"/>
            <a:ext cx="5353356" cy="17424"/>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108AD59-27FD-4A66-B655-2EA4E262BA8F}"/>
              </a:ext>
            </a:extLst>
          </p:cNvPr>
          <p:cNvCxnSpPr>
            <a:cxnSpLocks/>
          </p:cNvCxnSpPr>
          <p:nvPr/>
        </p:nvCxnSpPr>
        <p:spPr>
          <a:xfrm>
            <a:off x="16455696" y="7837728"/>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52082857-52F9-413D-A800-B8BDA9822BB3}"/>
              </a:ext>
            </a:extLst>
          </p:cNvPr>
          <p:cNvSpPr/>
          <p:nvPr/>
        </p:nvSpPr>
        <p:spPr>
          <a:xfrm>
            <a:off x="3303214" y="27466882"/>
            <a:ext cx="6067252" cy="1097276"/>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48" name="Rectangle 47">
            <a:extLst>
              <a:ext uri="{FF2B5EF4-FFF2-40B4-BE49-F238E27FC236}">
                <a16:creationId xmlns:a16="http://schemas.microsoft.com/office/drawing/2014/main" id="{AB91B95A-1C5D-4CD0-BDB7-204646ADF4C5}"/>
              </a:ext>
            </a:extLst>
          </p:cNvPr>
          <p:cNvSpPr/>
          <p:nvPr/>
        </p:nvSpPr>
        <p:spPr>
          <a:xfrm>
            <a:off x="9974870" y="27466878"/>
            <a:ext cx="6067252" cy="1097276"/>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49" name="Rectangle 48">
            <a:extLst>
              <a:ext uri="{FF2B5EF4-FFF2-40B4-BE49-F238E27FC236}">
                <a16:creationId xmlns:a16="http://schemas.microsoft.com/office/drawing/2014/main" id="{CAB4091B-7505-4365-9FD8-B083B5D5508A}"/>
              </a:ext>
            </a:extLst>
          </p:cNvPr>
          <p:cNvSpPr/>
          <p:nvPr/>
        </p:nvSpPr>
        <p:spPr>
          <a:xfrm>
            <a:off x="16574158" y="27519130"/>
            <a:ext cx="6067252" cy="1097276"/>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0" name="Rectangle 49">
            <a:extLst>
              <a:ext uri="{FF2B5EF4-FFF2-40B4-BE49-F238E27FC236}">
                <a16:creationId xmlns:a16="http://schemas.microsoft.com/office/drawing/2014/main" id="{37951CC2-4451-46B5-B3D5-A008D9008FCD}"/>
              </a:ext>
            </a:extLst>
          </p:cNvPr>
          <p:cNvSpPr/>
          <p:nvPr/>
        </p:nvSpPr>
        <p:spPr>
          <a:xfrm>
            <a:off x="23617686" y="27466878"/>
            <a:ext cx="5315788" cy="1097276"/>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1" name="Rectangle 50">
            <a:extLst>
              <a:ext uri="{FF2B5EF4-FFF2-40B4-BE49-F238E27FC236}">
                <a16:creationId xmlns:a16="http://schemas.microsoft.com/office/drawing/2014/main" id="{3E4D180B-0AEA-4FF2-803D-553B49BEBF87}"/>
              </a:ext>
            </a:extLst>
          </p:cNvPr>
          <p:cNvSpPr/>
          <p:nvPr/>
        </p:nvSpPr>
        <p:spPr>
          <a:xfrm>
            <a:off x="23617686" y="19639014"/>
            <a:ext cx="5315788" cy="2239220"/>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2" name="Rectangle 51">
            <a:extLst>
              <a:ext uri="{FF2B5EF4-FFF2-40B4-BE49-F238E27FC236}">
                <a16:creationId xmlns:a16="http://schemas.microsoft.com/office/drawing/2014/main" id="{44FBDE38-FAAE-4202-BC14-0F1495E35A6B}"/>
              </a:ext>
            </a:extLst>
          </p:cNvPr>
          <p:cNvSpPr/>
          <p:nvPr/>
        </p:nvSpPr>
        <p:spPr>
          <a:xfrm>
            <a:off x="16574158" y="19629174"/>
            <a:ext cx="5954244" cy="2239220"/>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3" name="Rectangle 52">
            <a:extLst>
              <a:ext uri="{FF2B5EF4-FFF2-40B4-BE49-F238E27FC236}">
                <a16:creationId xmlns:a16="http://schemas.microsoft.com/office/drawing/2014/main" id="{B2877281-5DC8-405C-86BD-470BAE7A96C4}"/>
              </a:ext>
            </a:extLst>
          </p:cNvPr>
          <p:cNvSpPr/>
          <p:nvPr/>
        </p:nvSpPr>
        <p:spPr>
          <a:xfrm>
            <a:off x="10104402" y="19599578"/>
            <a:ext cx="5954244" cy="2239220"/>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4" name="Rectangle 53">
            <a:extLst>
              <a:ext uri="{FF2B5EF4-FFF2-40B4-BE49-F238E27FC236}">
                <a16:creationId xmlns:a16="http://schemas.microsoft.com/office/drawing/2014/main" id="{B4FF1CAA-A805-4FDB-BC38-7C11A40975D4}"/>
              </a:ext>
            </a:extLst>
          </p:cNvPr>
          <p:cNvSpPr/>
          <p:nvPr/>
        </p:nvSpPr>
        <p:spPr>
          <a:xfrm>
            <a:off x="3397306" y="19587046"/>
            <a:ext cx="5954244" cy="2239220"/>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5" name="Rectangle 54">
            <a:extLst>
              <a:ext uri="{FF2B5EF4-FFF2-40B4-BE49-F238E27FC236}">
                <a16:creationId xmlns:a16="http://schemas.microsoft.com/office/drawing/2014/main" id="{8E00A4D5-CAE3-477F-9640-48E2F9E5B4DA}"/>
              </a:ext>
            </a:extLst>
          </p:cNvPr>
          <p:cNvSpPr/>
          <p:nvPr/>
        </p:nvSpPr>
        <p:spPr>
          <a:xfrm>
            <a:off x="23617686" y="13177212"/>
            <a:ext cx="5298708" cy="1968152"/>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6" name="Rectangle 55">
            <a:extLst>
              <a:ext uri="{FF2B5EF4-FFF2-40B4-BE49-F238E27FC236}">
                <a16:creationId xmlns:a16="http://schemas.microsoft.com/office/drawing/2014/main" id="{B9775559-BD19-4962-97D1-70E64F93FD5A}"/>
              </a:ext>
            </a:extLst>
          </p:cNvPr>
          <p:cNvSpPr/>
          <p:nvPr/>
        </p:nvSpPr>
        <p:spPr>
          <a:xfrm>
            <a:off x="16444430" y="13097738"/>
            <a:ext cx="6083972" cy="189846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7" name="Rectangle 56">
            <a:extLst>
              <a:ext uri="{FF2B5EF4-FFF2-40B4-BE49-F238E27FC236}">
                <a16:creationId xmlns:a16="http://schemas.microsoft.com/office/drawing/2014/main" id="{1265D6A0-F8BE-497B-90BE-2516B11327F4}"/>
              </a:ext>
            </a:extLst>
          </p:cNvPr>
          <p:cNvSpPr/>
          <p:nvPr/>
        </p:nvSpPr>
        <p:spPr>
          <a:xfrm>
            <a:off x="9906042" y="13097734"/>
            <a:ext cx="6083972" cy="189846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58" name="Rectangle 57">
            <a:extLst>
              <a:ext uri="{FF2B5EF4-FFF2-40B4-BE49-F238E27FC236}">
                <a16:creationId xmlns:a16="http://schemas.microsoft.com/office/drawing/2014/main" id="{6AEE7DA9-F2AE-4FA7-9ED2-5CC478384F0C}"/>
              </a:ext>
            </a:extLst>
          </p:cNvPr>
          <p:cNvSpPr/>
          <p:nvPr/>
        </p:nvSpPr>
        <p:spPr>
          <a:xfrm>
            <a:off x="3334458" y="13097734"/>
            <a:ext cx="6083972" cy="189846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61" name="Rectangle 60">
            <a:extLst>
              <a:ext uri="{FF2B5EF4-FFF2-40B4-BE49-F238E27FC236}">
                <a16:creationId xmlns:a16="http://schemas.microsoft.com/office/drawing/2014/main" id="{139FC360-4EBC-49EF-A795-01A8351D56A4}"/>
              </a:ext>
            </a:extLst>
          </p:cNvPr>
          <p:cNvSpPr/>
          <p:nvPr/>
        </p:nvSpPr>
        <p:spPr>
          <a:xfrm>
            <a:off x="16407318" y="7876964"/>
            <a:ext cx="6083972" cy="34392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62" name="Rectangle 61">
            <a:extLst>
              <a:ext uri="{FF2B5EF4-FFF2-40B4-BE49-F238E27FC236}">
                <a16:creationId xmlns:a16="http://schemas.microsoft.com/office/drawing/2014/main" id="{55AD8E95-9CAE-41B5-999D-7C0BA342DC14}"/>
              </a:ext>
            </a:extLst>
          </p:cNvPr>
          <p:cNvSpPr/>
          <p:nvPr/>
        </p:nvSpPr>
        <p:spPr>
          <a:xfrm>
            <a:off x="23617644" y="7840068"/>
            <a:ext cx="5343360" cy="423256"/>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cxnSp>
        <p:nvCxnSpPr>
          <p:cNvPr id="63" name="Straight Connector 62">
            <a:extLst>
              <a:ext uri="{FF2B5EF4-FFF2-40B4-BE49-F238E27FC236}">
                <a16:creationId xmlns:a16="http://schemas.microsoft.com/office/drawing/2014/main" id="{3A32DF1A-F491-42D3-B9D9-A939E40AB825}"/>
              </a:ext>
            </a:extLst>
          </p:cNvPr>
          <p:cNvCxnSpPr>
            <a:cxnSpLocks/>
          </p:cNvCxnSpPr>
          <p:nvPr/>
        </p:nvCxnSpPr>
        <p:spPr>
          <a:xfrm>
            <a:off x="9855152" y="7837728"/>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0F42C5A4-1091-4BC7-B12F-46BC7721A99D}"/>
              </a:ext>
            </a:extLst>
          </p:cNvPr>
          <p:cNvSpPr/>
          <p:nvPr/>
        </p:nvSpPr>
        <p:spPr>
          <a:xfrm>
            <a:off x="9899016" y="7876964"/>
            <a:ext cx="5991688" cy="34392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cxnSp>
        <p:nvCxnSpPr>
          <p:cNvPr id="65" name="Straight Connector 64">
            <a:extLst>
              <a:ext uri="{FF2B5EF4-FFF2-40B4-BE49-F238E27FC236}">
                <a16:creationId xmlns:a16="http://schemas.microsoft.com/office/drawing/2014/main" id="{47FF9A45-2A7D-45B2-81EF-37CA11482D74}"/>
              </a:ext>
            </a:extLst>
          </p:cNvPr>
          <p:cNvCxnSpPr>
            <a:cxnSpLocks/>
          </p:cNvCxnSpPr>
          <p:nvPr/>
        </p:nvCxnSpPr>
        <p:spPr>
          <a:xfrm>
            <a:off x="3290552" y="7815896"/>
            <a:ext cx="611521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2D2ED20-01ED-4CF5-AAD3-13812089CD8F}"/>
              </a:ext>
            </a:extLst>
          </p:cNvPr>
          <p:cNvSpPr/>
          <p:nvPr/>
        </p:nvSpPr>
        <p:spPr>
          <a:xfrm>
            <a:off x="3242174" y="7855132"/>
            <a:ext cx="6083972" cy="343928"/>
          </a:xfrm>
          <a:prstGeom prst="rect">
            <a:avLst/>
          </a:prstGeom>
          <a:solidFill>
            <a:srgbClr val="848484">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cxnSp>
        <p:nvCxnSpPr>
          <p:cNvPr id="68" name="Straight Arrow Connector 67">
            <a:extLst>
              <a:ext uri="{FF2B5EF4-FFF2-40B4-BE49-F238E27FC236}">
                <a16:creationId xmlns:a16="http://schemas.microsoft.com/office/drawing/2014/main" id="{DE1B0C8C-6F8F-471D-9BFD-4DB6B7BF9E17}"/>
              </a:ext>
            </a:extLst>
          </p:cNvPr>
          <p:cNvCxnSpPr>
            <a:cxnSpLocks/>
          </p:cNvCxnSpPr>
          <p:nvPr/>
        </p:nvCxnSpPr>
        <p:spPr>
          <a:xfrm flipV="1">
            <a:off x="28090904" y="13118592"/>
            <a:ext cx="0" cy="1877568"/>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6373CB5-0279-44C1-B712-4B3C9B16FEB3}"/>
              </a:ext>
            </a:extLst>
          </p:cNvPr>
          <p:cNvCxnSpPr>
            <a:cxnSpLocks/>
          </p:cNvCxnSpPr>
          <p:nvPr/>
        </p:nvCxnSpPr>
        <p:spPr>
          <a:xfrm flipV="1">
            <a:off x="28090904" y="19587046"/>
            <a:ext cx="0" cy="223922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53050AA-ECD1-4AAF-9A58-E26797C70742}"/>
              </a:ext>
            </a:extLst>
          </p:cNvPr>
          <p:cNvCxnSpPr>
            <a:cxnSpLocks/>
          </p:cNvCxnSpPr>
          <p:nvPr/>
        </p:nvCxnSpPr>
        <p:spPr>
          <a:xfrm flipV="1">
            <a:off x="28090904" y="27519130"/>
            <a:ext cx="0" cy="1045028"/>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6D65462E-8C2F-443A-8130-2952BA7BC3BD}"/>
              </a:ext>
            </a:extLst>
          </p:cNvPr>
          <p:cNvCxnSpPr/>
          <p:nvPr/>
        </p:nvCxnSpPr>
        <p:spPr>
          <a:xfrm>
            <a:off x="28035704" y="6583208"/>
            <a:ext cx="0" cy="123268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CDDA89E-A020-4AFA-A147-754367722969}"/>
              </a:ext>
            </a:extLst>
          </p:cNvPr>
          <p:cNvSpPr txBox="1"/>
          <p:nvPr/>
        </p:nvSpPr>
        <p:spPr>
          <a:xfrm>
            <a:off x="23504426" y="27451362"/>
            <a:ext cx="5014604" cy="523220"/>
          </a:xfrm>
          <a:prstGeom prst="rect">
            <a:avLst/>
          </a:prstGeom>
          <a:noFill/>
        </p:spPr>
        <p:txBody>
          <a:bodyPr wrap="square" rtlCol="0">
            <a:spAutoFit/>
          </a:bodyPr>
          <a:lstStyle/>
          <a:p>
            <a:pPr algn="ctr"/>
            <a:r>
              <a:rPr lang="en-US" sz="2800" b="1" i="1" dirty="0">
                <a:solidFill>
                  <a:srgbClr val="C00000"/>
                </a:solidFill>
                <a:latin typeface="Arial" panose="020B0604020202020204" pitchFamily="34" charset="0"/>
                <a:cs typeface="Arial" panose="020B0604020202020204" pitchFamily="34" charset="0"/>
              </a:rPr>
              <a:t>Air Burst</a:t>
            </a:r>
          </a:p>
        </p:txBody>
      </p:sp>
      <p:sp>
        <p:nvSpPr>
          <p:cNvPr id="82" name="TextBox 81">
            <a:extLst>
              <a:ext uri="{FF2B5EF4-FFF2-40B4-BE49-F238E27FC236}">
                <a16:creationId xmlns:a16="http://schemas.microsoft.com/office/drawing/2014/main" id="{A71C3E54-7DEC-41EE-B9DC-755174303860}"/>
              </a:ext>
            </a:extLst>
          </p:cNvPr>
          <p:cNvSpPr txBox="1"/>
          <p:nvPr/>
        </p:nvSpPr>
        <p:spPr>
          <a:xfrm>
            <a:off x="23465338" y="19596518"/>
            <a:ext cx="5014604" cy="523220"/>
          </a:xfrm>
          <a:prstGeom prst="rect">
            <a:avLst/>
          </a:prstGeom>
          <a:noFill/>
        </p:spPr>
        <p:txBody>
          <a:bodyPr wrap="square" rtlCol="0">
            <a:spAutoFit/>
          </a:bodyPr>
          <a:lstStyle/>
          <a:p>
            <a:pPr algn="ctr"/>
            <a:r>
              <a:rPr lang="en-US" sz="2800" b="1" i="1" dirty="0">
                <a:solidFill>
                  <a:srgbClr val="C00000"/>
                </a:solidFill>
                <a:latin typeface="Arial" panose="020B0604020202020204" pitchFamily="34" charset="0"/>
                <a:cs typeface="Arial" panose="020B0604020202020204" pitchFamily="34" charset="0"/>
              </a:rPr>
              <a:t>Air Burst</a:t>
            </a:r>
          </a:p>
        </p:txBody>
      </p:sp>
      <p:sp>
        <p:nvSpPr>
          <p:cNvPr id="83" name="TextBox 82">
            <a:extLst>
              <a:ext uri="{FF2B5EF4-FFF2-40B4-BE49-F238E27FC236}">
                <a16:creationId xmlns:a16="http://schemas.microsoft.com/office/drawing/2014/main" id="{92DDCFFA-BDC7-4F4D-89FB-276848F980F2}"/>
              </a:ext>
            </a:extLst>
          </p:cNvPr>
          <p:cNvSpPr txBox="1"/>
          <p:nvPr/>
        </p:nvSpPr>
        <p:spPr>
          <a:xfrm>
            <a:off x="23336462" y="13014346"/>
            <a:ext cx="5014604" cy="523220"/>
          </a:xfrm>
          <a:prstGeom prst="rect">
            <a:avLst/>
          </a:prstGeom>
          <a:noFill/>
        </p:spPr>
        <p:txBody>
          <a:bodyPr wrap="square" rtlCol="0">
            <a:spAutoFit/>
          </a:bodyPr>
          <a:lstStyle/>
          <a:p>
            <a:pPr algn="ctr"/>
            <a:r>
              <a:rPr lang="en-US" sz="2800" b="1" i="1" dirty="0">
                <a:solidFill>
                  <a:srgbClr val="C00000"/>
                </a:solidFill>
                <a:latin typeface="Arial" panose="020B0604020202020204" pitchFamily="34" charset="0"/>
                <a:cs typeface="Arial" panose="020B0604020202020204" pitchFamily="34" charset="0"/>
              </a:rPr>
              <a:t>Air Burst</a:t>
            </a:r>
          </a:p>
        </p:txBody>
      </p:sp>
      <p:sp>
        <p:nvSpPr>
          <p:cNvPr id="84" name="TextBox 83">
            <a:extLst>
              <a:ext uri="{FF2B5EF4-FFF2-40B4-BE49-F238E27FC236}">
                <a16:creationId xmlns:a16="http://schemas.microsoft.com/office/drawing/2014/main" id="{4C39DFDC-58A9-4911-B126-7B421738B580}"/>
              </a:ext>
            </a:extLst>
          </p:cNvPr>
          <p:cNvSpPr txBox="1"/>
          <p:nvPr/>
        </p:nvSpPr>
        <p:spPr>
          <a:xfrm>
            <a:off x="23617682" y="7674758"/>
            <a:ext cx="5014604" cy="523220"/>
          </a:xfrm>
          <a:prstGeom prst="rect">
            <a:avLst/>
          </a:prstGeom>
          <a:noFill/>
        </p:spPr>
        <p:txBody>
          <a:bodyPr wrap="square" rtlCol="0">
            <a:spAutoFit/>
          </a:bodyPr>
          <a:lstStyle/>
          <a:p>
            <a:pPr algn="ctr"/>
            <a:r>
              <a:rPr lang="en-US" sz="2800" b="1" i="1" dirty="0">
                <a:solidFill>
                  <a:srgbClr val="C00000"/>
                </a:solidFill>
                <a:latin typeface="Arial" panose="020B0604020202020204" pitchFamily="34" charset="0"/>
                <a:cs typeface="Arial" panose="020B0604020202020204" pitchFamily="34" charset="0"/>
              </a:rPr>
              <a:t>Air Burst</a:t>
            </a:r>
          </a:p>
        </p:txBody>
      </p:sp>
      <p:sp>
        <p:nvSpPr>
          <p:cNvPr id="90" name="TextBox 89">
            <a:extLst>
              <a:ext uri="{FF2B5EF4-FFF2-40B4-BE49-F238E27FC236}">
                <a16:creationId xmlns:a16="http://schemas.microsoft.com/office/drawing/2014/main" id="{AE2DFC39-7072-478F-8E95-9BF5CEFCA4CB}"/>
              </a:ext>
            </a:extLst>
          </p:cNvPr>
          <p:cNvSpPr txBox="1"/>
          <p:nvPr/>
        </p:nvSpPr>
        <p:spPr>
          <a:xfrm>
            <a:off x="8111688" y="354946"/>
            <a:ext cx="1615158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Initial Characteristic vs. Final Crater Diameter</a:t>
            </a:r>
          </a:p>
        </p:txBody>
      </p:sp>
    </p:spTree>
    <p:extLst>
      <p:ext uri="{BB962C8B-B14F-4D97-AF65-F5344CB8AC3E}">
        <p14:creationId xmlns:p14="http://schemas.microsoft.com/office/powerpoint/2010/main" val="2620250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0D3512-B1F8-4DE3-A470-A6891EF70A0F}"/>
              </a:ext>
            </a:extLst>
          </p:cNvPr>
          <p:cNvGrpSpPr/>
          <p:nvPr/>
        </p:nvGrpSpPr>
        <p:grpSpPr>
          <a:xfrm>
            <a:off x="571358" y="862414"/>
            <a:ext cx="27041996" cy="37215428"/>
            <a:chOff x="164507" y="623808"/>
            <a:chExt cx="7083820" cy="8493672"/>
          </a:xfrm>
        </p:grpSpPr>
        <p:sp>
          <p:nvSpPr>
            <p:cNvPr id="25" name="TextBox 24">
              <a:extLst>
                <a:ext uri="{FF2B5EF4-FFF2-40B4-BE49-F238E27FC236}">
                  <a16:creationId xmlns:a16="http://schemas.microsoft.com/office/drawing/2014/main" id="{2F0629FA-A878-4C39-BCA5-1566A2CA5E85}"/>
                </a:ext>
              </a:extLst>
            </p:cNvPr>
            <p:cNvSpPr txBox="1"/>
            <p:nvPr/>
          </p:nvSpPr>
          <p:spPr>
            <a:xfrm>
              <a:off x="604124" y="2549157"/>
              <a:ext cx="780654" cy="147512"/>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Mars</a:t>
              </a:r>
            </a:p>
          </p:txBody>
        </p:sp>
        <p:sp>
          <p:nvSpPr>
            <p:cNvPr id="26" name="TextBox 25">
              <a:extLst>
                <a:ext uri="{FF2B5EF4-FFF2-40B4-BE49-F238E27FC236}">
                  <a16:creationId xmlns:a16="http://schemas.microsoft.com/office/drawing/2014/main" id="{72DDED78-6E95-4951-870F-B3B11E51E6A1}"/>
                </a:ext>
              </a:extLst>
            </p:cNvPr>
            <p:cNvSpPr txBox="1"/>
            <p:nvPr/>
          </p:nvSpPr>
          <p:spPr>
            <a:xfrm>
              <a:off x="637395" y="5388563"/>
              <a:ext cx="780654" cy="147512"/>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Earth</a:t>
              </a:r>
            </a:p>
          </p:txBody>
        </p:sp>
        <p:sp>
          <p:nvSpPr>
            <p:cNvPr id="27" name="TextBox 26">
              <a:extLst>
                <a:ext uri="{FF2B5EF4-FFF2-40B4-BE49-F238E27FC236}">
                  <a16:creationId xmlns:a16="http://schemas.microsoft.com/office/drawing/2014/main" id="{76C14FA5-1F03-4345-9628-B6687781F881}"/>
                </a:ext>
              </a:extLst>
            </p:cNvPr>
            <p:cNvSpPr txBox="1"/>
            <p:nvPr/>
          </p:nvSpPr>
          <p:spPr>
            <a:xfrm>
              <a:off x="612712" y="8155747"/>
              <a:ext cx="780654" cy="147512"/>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Venus</a:t>
              </a:r>
            </a:p>
          </p:txBody>
        </p:sp>
        <p:sp>
          <p:nvSpPr>
            <p:cNvPr id="28" name="TextBox 27">
              <a:extLst>
                <a:ext uri="{FF2B5EF4-FFF2-40B4-BE49-F238E27FC236}">
                  <a16:creationId xmlns:a16="http://schemas.microsoft.com/office/drawing/2014/main" id="{7C602653-BD70-4824-924A-44783146CCF0}"/>
                </a:ext>
              </a:extLst>
            </p:cNvPr>
            <p:cNvSpPr txBox="1"/>
            <p:nvPr/>
          </p:nvSpPr>
          <p:spPr>
            <a:xfrm>
              <a:off x="2836818" y="2549157"/>
              <a:ext cx="780654" cy="147512"/>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Mars</a:t>
              </a:r>
            </a:p>
          </p:txBody>
        </p:sp>
        <p:sp>
          <p:nvSpPr>
            <p:cNvPr id="29" name="TextBox 28">
              <a:extLst>
                <a:ext uri="{FF2B5EF4-FFF2-40B4-BE49-F238E27FC236}">
                  <a16:creationId xmlns:a16="http://schemas.microsoft.com/office/drawing/2014/main" id="{29F48FA0-77BA-4967-A41B-AC0BF92C9A6D}"/>
                </a:ext>
              </a:extLst>
            </p:cNvPr>
            <p:cNvSpPr txBox="1"/>
            <p:nvPr/>
          </p:nvSpPr>
          <p:spPr>
            <a:xfrm>
              <a:off x="2870089" y="5388563"/>
              <a:ext cx="780654" cy="147512"/>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Earth</a:t>
              </a:r>
            </a:p>
          </p:txBody>
        </p:sp>
        <p:sp>
          <p:nvSpPr>
            <p:cNvPr id="30" name="TextBox 29">
              <a:extLst>
                <a:ext uri="{FF2B5EF4-FFF2-40B4-BE49-F238E27FC236}">
                  <a16:creationId xmlns:a16="http://schemas.microsoft.com/office/drawing/2014/main" id="{FD4F7AF5-9F47-4299-BDB4-AADEC9E2C529}"/>
                </a:ext>
              </a:extLst>
            </p:cNvPr>
            <p:cNvSpPr txBox="1"/>
            <p:nvPr/>
          </p:nvSpPr>
          <p:spPr>
            <a:xfrm>
              <a:off x="2845406" y="8155747"/>
              <a:ext cx="780654" cy="147512"/>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Venus</a:t>
              </a:r>
            </a:p>
          </p:txBody>
        </p:sp>
        <p:sp>
          <p:nvSpPr>
            <p:cNvPr id="31" name="TextBox 30">
              <a:extLst>
                <a:ext uri="{FF2B5EF4-FFF2-40B4-BE49-F238E27FC236}">
                  <a16:creationId xmlns:a16="http://schemas.microsoft.com/office/drawing/2014/main" id="{CC0204A1-65ED-48D4-BDEF-B7A72E3EBC2E}"/>
                </a:ext>
              </a:extLst>
            </p:cNvPr>
            <p:cNvSpPr txBox="1"/>
            <p:nvPr/>
          </p:nvSpPr>
          <p:spPr>
            <a:xfrm>
              <a:off x="5080981" y="2549157"/>
              <a:ext cx="780654" cy="147512"/>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Mars</a:t>
              </a:r>
            </a:p>
          </p:txBody>
        </p:sp>
        <p:sp>
          <p:nvSpPr>
            <p:cNvPr id="32" name="TextBox 31">
              <a:extLst>
                <a:ext uri="{FF2B5EF4-FFF2-40B4-BE49-F238E27FC236}">
                  <a16:creationId xmlns:a16="http://schemas.microsoft.com/office/drawing/2014/main" id="{A03197F3-77C8-4286-B2AE-4B2A61C77E9D}"/>
                </a:ext>
              </a:extLst>
            </p:cNvPr>
            <p:cNvSpPr txBox="1"/>
            <p:nvPr/>
          </p:nvSpPr>
          <p:spPr>
            <a:xfrm>
              <a:off x="5114252" y="5388563"/>
              <a:ext cx="780654" cy="147512"/>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Earth</a:t>
              </a:r>
            </a:p>
          </p:txBody>
        </p:sp>
        <p:sp>
          <p:nvSpPr>
            <p:cNvPr id="33" name="TextBox 32">
              <a:extLst>
                <a:ext uri="{FF2B5EF4-FFF2-40B4-BE49-F238E27FC236}">
                  <a16:creationId xmlns:a16="http://schemas.microsoft.com/office/drawing/2014/main" id="{E8783D67-196D-4D02-95AE-AE122AA8253D}"/>
                </a:ext>
              </a:extLst>
            </p:cNvPr>
            <p:cNvSpPr txBox="1"/>
            <p:nvPr/>
          </p:nvSpPr>
          <p:spPr>
            <a:xfrm>
              <a:off x="5089569" y="8155747"/>
              <a:ext cx="780654" cy="147512"/>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Venus</a:t>
              </a:r>
            </a:p>
          </p:txBody>
        </p:sp>
        <p:pic>
          <p:nvPicPr>
            <p:cNvPr id="4" name="Picture 3">
              <a:extLst>
                <a:ext uri="{FF2B5EF4-FFF2-40B4-BE49-F238E27FC236}">
                  <a16:creationId xmlns:a16="http://schemas.microsoft.com/office/drawing/2014/main" id="{E310C056-C0B2-4CD8-BA47-5A63F33C1E92}"/>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r="13318"/>
            <a:stretch/>
          </p:blipFill>
          <p:spPr>
            <a:xfrm>
              <a:off x="164507" y="778803"/>
              <a:ext cx="2587185" cy="2632331"/>
            </a:xfrm>
            <a:prstGeom prst="rect">
              <a:avLst/>
            </a:prstGeom>
          </p:spPr>
        </p:pic>
        <p:pic>
          <p:nvPicPr>
            <p:cNvPr id="8" name="Picture 7">
              <a:extLst>
                <a:ext uri="{FF2B5EF4-FFF2-40B4-BE49-F238E27FC236}">
                  <a16:creationId xmlns:a16="http://schemas.microsoft.com/office/drawing/2014/main" id="{184800BB-8BDC-416C-AD48-568207DAC8EF}"/>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r="13632"/>
            <a:stretch/>
          </p:blipFill>
          <p:spPr>
            <a:xfrm>
              <a:off x="173881" y="3642892"/>
              <a:ext cx="2577811" cy="2632331"/>
            </a:xfrm>
            <a:prstGeom prst="rect">
              <a:avLst/>
            </a:prstGeom>
          </p:spPr>
        </p:pic>
        <p:pic>
          <p:nvPicPr>
            <p:cNvPr id="10" name="Picture 9">
              <a:extLst>
                <a:ext uri="{FF2B5EF4-FFF2-40B4-BE49-F238E27FC236}">
                  <a16:creationId xmlns:a16="http://schemas.microsoft.com/office/drawing/2014/main" id="{BC0266D3-03C6-4535-B429-19BF73931B40}"/>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r="13632"/>
            <a:stretch/>
          </p:blipFill>
          <p:spPr>
            <a:xfrm>
              <a:off x="195021" y="6483345"/>
              <a:ext cx="2577811" cy="2632331"/>
            </a:xfrm>
            <a:prstGeom prst="rect">
              <a:avLst/>
            </a:prstGeom>
          </p:spPr>
        </p:pic>
        <p:pic>
          <p:nvPicPr>
            <p:cNvPr id="14" name="Picture 13">
              <a:extLst>
                <a:ext uri="{FF2B5EF4-FFF2-40B4-BE49-F238E27FC236}">
                  <a16:creationId xmlns:a16="http://schemas.microsoft.com/office/drawing/2014/main" id="{6F09CDCB-1EB8-49A3-AED2-B191F20B9193}"/>
                </a:ext>
              </a:extLst>
            </p:cNvPr>
            <p:cNvPicPr>
              <a:picLocks noChangeAspect="1"/>
            </p:cNvPicPr>
            <p:nvPr/>
          </p:nvPicPr>
          <p:blipFill rotWithShape="1">
            <a:blip r:embed="rId8" cstate="hq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l="11614" r="13252"/>
            <a:stretch/>
          </p:blipFill>
          <p:spPr>
            <a:xfrm>
              <a:off x="2751800" y="778803"/>
              <a:ext cx="2242490" cy="2632331"/>
            </a:xfrm>
            <a:prstGeom prst="rect">
              <a:avLst/>
            </a:prstGeom>
          </p:spPr>
        </p:pic>
        <p:pic>
          <p:nvPicPr>
            <p:cNvPr id="35" name="Picture 34">
              <a:extLst>
                <a:ext uri="{FF2B5EF4-FFF2-40B4-BE49-F238E27FC236}">
                  <a16:creationId xmlns:a16="http://schemas.microsoft.com/office/drawing/2014/main" id="{E561C4E1-44FC-4D4B-BCA7-4B6E29CC6D96}"/>
                </a:ext>
              </a:extLst>
            </p:cNvPr>
            <p:cNvPicPr>
              <a:picLocks noChangeAspect="1"/>
            </p:cNvPicPr>
            <p:nvPr/>
          </p:nvPicPr>
          <p:blipFill rotWithShape="1">
            <a:blip r:embed="rId10" cstate="hq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rcRect l="11389" r="13477"/>
            <a:stretch/>
          </p:blipFill>
          <p:spPr>
            <a:xfrm>
              <a:off x="2751694" y="3642892"/>
              <a:ext cx="2242490" cy="2632331"/>
            </a:xfrm>
            <a:prstGeom prst="rect">
              <a:avLst/>
            </a:prstGeom>
          </p:spPr>
        </p:pic>
        <p:pic>
          <p:nvPicPr>
            <p:cNvPr id="37" name="Picture 36">
              <a:extLst>
                <a:ext uri="{FF2B5EF4-FFF2-40B4-BE49-F238E27FC236}">
                  <a16:creationId xmlns:a16="http://schemas.microsoft.com/office/drawing/2014/main" id="{0D99FA64-EF14-4B90-B23D-7F5930538B2D}"/>
                </a:ext>
              </a:extLst>
            </p:cNvPr>
            <p:cNvPicPr>
              <a:picLocks noChangeAspect="1"/>
            </p:cNvPicPr>
            <p:nvPr/>
          </p:nvPicPr>
          <p:blipFill rotWithShape="1">
            <a:blip r:embed="rId12" cstate="hq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rcRect l="12068" r="12798"/>
            <a:stretch/>
          </p:blipFill>
          <p:spPr>
            <a:xfrm>
              <a:off x="2805212" y="6483346"/>
              <a:ext cx="2242492" cy="2632331"/>
            </a:xfrm>
            <a:prstGeom prst="rect">
              <a:avLst/>
            </a:prstGeom>
          </p:spPr>
        </p:pic>
        <p:pic>
          <p:nvPicPr>
            <p:cNvPr id="39" name="Picture 38">
              <a:extLst>
                <a:ext uri="{FF2B5EF4-FFF2-40B4-BE49-F238E27FC236}">
                  <a16:creationId xmlns:a16="http://schemas.microsoft.com/office/drawing/2014/main" id="{2EC847C0-E601-43F8-A008-30E9799B34E0}"/>
                </a:ext>
              </a:extLst>
            </p:cNvPr>
            <p:cNvPicPr>
              <a:picLocks noChangeAspect="1"/>
            </p:cNvPicPr>
            <p:nvPr/>
          </p:nvPicPr>
          <p:blipFill rotWithShape="1">
            <a:blip r:embed="rId14" cstate="hqprint">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a:ext>
              </a:extLst>
            </a:blip>
            <a:srcRect l="11798" r="13138"/>
            <a:stretch/>
          </p:blipFill>
          <p:spPr>
            <a:xfrm>
              <a:off x="4994184" y="776345"/>
              <a:ext cx="2242490" cy="2634789"/>
            </a:xfrm>
            <a:prstGeom prst="rect">
              <a:avLst/>
            </a:prstGeom>
          </p:spPr>
        </p:pic>
        <p:sp>
          <p:nvSpPr>
            <p:cNvPr id="76" name="TextBox 75">
              <a:extLst>
                <a:ext uri="{FF2B5EF4-FFF2-40B4-BE49-F238E27FC236}">
                  <a16:creationId xmlns:a16="http://schemas.microsoft.com/office/drawing/2014/main" id="{E9E0D0D4-0AC4-44D6-B8DC-A1AF99DE6611}"/>
                </a:ext>
              </a:extLst>
            </p:cNvPr>
            <p:cNvSpPr txBox="1"/>
            <p:nvPr/>
          </p:nvSpPr>
          <p:spPr>
            <a:xfrm>
              <a:off x="3482557" y="623808"/>
              <a:ext cx="780654" cy="133463"/>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Mars</a:t>
              </a:r>
              <a:endParaRPr lang="en-US" sz="2400" b="1"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DCAC22CA-7966-40C2-973D-B5BF5EC8F837}"/>
                </a:ext>
              </a:extLst>
            </p:cNvPr>
            <p:cNvSpPr txBox="1"/>
            <p:nvPr/>
          </p:nvSpPr>
          <p:spPr>
            <a:xfrm>
              <a:off x="3503750" y="6344641"/>
              <a:ext cx="780654" cy="133463"/>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Venus</a:t>
              </a:r>
              <a:endParaRPr lang="en-US" sz="24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725A36A8-C435-4A7F-BC8B-B79BBBDCAD00}"/>
                </a:ext>
              </a:extLst>
            </p:cNvPr>
            <p:cNvSpPr txBox="1"/>
            <p:nvPr/>
          </p:nvSpPr>
          <p:spPr>
            <a:xfrm>
              <a:off x="3482610" y="3488779"/>
              <a:ext cx="780654" cy="133463"/>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Earth</a:t>
              </a:r>
              <a:endParaRPr lang="en-US" sz="2400" b="1" dirty="0">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A4FC28D6-429C-4227-A392-5F1BFEA74703}"/>
                </a:ext>
              </a:extLst>
            </p:cNvPr>
            <p:cNvPicPr>
              <a:picLocks noChangeAspect="1"/>
            </p:cNvPicPr>
            <p:nvPr/>
          </p:nvPicPr>
          <p:blipFill rotWithShape="1">
            <a:blip r:embed="rId16" cstate="hqprint">
              <a:extLst>
                <a:ext uri="{BEBA8EAE-BF5A-486C-A8C5-ECC9F3942E4B}">
                  <a14:imgProps xmlns:a14="http://schemas.microsoft.com/office/drawing/2010/main">
                    <a14:imgLayer r:embed="rId17">
                      <a14:imgEffect>
                        <a14:sharpenSoften amount="50000"/>
                      </a14:imgEffect>
                    </a14:imgLayer>
                  </a14:imgProps>
                </a:ext>
                <a:ext uri="{28A0092B-C50C-407E-A947-70E740481C1C}">
                  <a14:useLocalDpi xmlns:a14="http://schemas.microsoft.com/office/drawing/2010/main"/>
                </a:ext>
              </a:extLst>
            </a:blip>
            <a:srcRect/>
            <a:stretch/>
          </p:blipFill>
          <p:spPr>
            <a:xfrm>
              <a:off x="4994184" y="3642892"/>
              <a:ext cx="2242490" cy="2632331"/>
            </a:xfrm>
            <a:prstGeom prst="rect">
              <a:avLst/>
            </a:prstGeom>
          </p:spPr>
        </p:pic>
        <p:pic>
          <p:nvPicPr>
            <p:cNvPr id="43" name="Picture 42">
              <a:extLst>
                <a:ext uri="{FF2B5EF4-FFF2-40B4-BE49-F238E27FC236}">
                  <a16:creationId xmlns:a16="http://schemas.microsoft.com/office/drawing/2014/main" id="{3E6D3128-E781-4D1C-A8A7-BBEC2F49E04B}"/>
                </a:ext>
              </a:extLst>
            </p:cNvPr>
            <p:cNvPicPr>
              <a:picLocks noChangeAspect="1"/>
            </p:cNvPicPr>
            <p:nvPr/>
          </p:nvPicPr>
          <p:blipFill rotWithShape="1">
            <a:blip r:embed="rId18" cstate="hqprint">
              <a:extLst>
                <a:ext uri="{BEBA8EAE-BF5A-486C-A8C5-ECC9F3942E4B}">
                  <a14:imgProps xmlns:a14="http://schemas.microsoft.com/office/drawing/2010/main">
                    <a14:imgLayer r:embed="rId19">
                      <a14:imgEffect>
                        <a14:sharpenSoften amount="50000"/>
                      </a14:imgEffect>
                    </a14:imgLayer>
                  </a14:imgProps>
                </a:ext>
                <a:ext uri="{28A0092B-C50C-407E-A947-70E740481C1C}">
                  <a14:useLocalDpi xmlns:a14="http://schemas.microsoft.com/office/drawing/2010/main"/>
                </a:ext>
              </a:extLst>
            </a:blip>
            <a:srcRect/>
            <a:stretch/>
          </p:blipFill>
          <p:spPr>
            <a:xfrm>
              <a:off x="5005837" y="6485149"/>
              <a:ext cx="2242490" cy="2632331"/>
            </a:xfrm>
            <a:prstGeom prst="rect">
              <a:avLst/>
            </a:prstGeom>
          </p:spPr>
        </p:pic>
        <p:pic>
          <p:nvPicPr>
            <p:cNvPr id="44" name="Picture 43">
              <a:extLst>
                <a:ext uri="{FF2B5EF4-FFF2-40B4-BE49-F238E27FC236}">
                  <a16:creationId xmlns:a16="http://schemas.microsoft.com/office/drawing/2014/main" id="{4C8EDE8F-E3D1-42E5-A34E-63B53FCBD940}"/>
                </a:ext>
              </a:extLst>
            </p:cNvPr>
            <p:cNvPicPr>
              <a:picLocks noChangeAspect="1"/>
            </p:cNvPicPr>
            <p:nvPr/>
          </p:nvPicPr>
          <p:blipFill rotWithShape="1">
            <a:blip r:embed="rId20" cstate="hqprint">
              <a:extLst>
                <a:ext uri="{BEBA8EAE-BF5A-486C-A8C5-ECC9F3942E4B}">
                  <a14:imgProps xmlns:a14="http://schemas.microsoft.com/office/drawing/2010/main">
                    <a14:imgLayer r:embed="rId21">
                      <a14:imgEffect>
                        <a14:sharpenSoften amount="50000"/>
                      </a14:imgEffect>
                    </a14:imgLayer>
                  </a14:imgProps>
                </a:ext>
                <a:ext uri="{28A0092B-C50C-407E-A947-70E740481C1C}">
                  <a14:useLocalDpi xmlns:a14="http://schemas.microsoft.com/office/drawing/2010/main"/>
                </a:ext>
              </a:extLst>
            </a:blip>
            <a:srcRect r="-864"/>
            <a:stretch/>
          </p:blipFill>
          <p:spPr>
            <a:xfrm>
              <a:off x="4366212" y="5075223"/>
              <a:ext cx="393721" cy="768812"/>
            </a:xfrm>
            <a:prstGeom prst="rect">
              <a:avLst/>
            </a:prstGeom>
          </p:spPr>
        </p:pic>
        <p:pic>
          <p:nvPicPr>
            <p:cNvPr id="38" name="Picture 37">
              <a:extLst>
                <a:ext uri="{FF2B5EF4-FFF2-40B4-BE49-F238E27FC236}">
                  <a16:creationId xmlns:a16="http://schemas.microsoft.com/office/drawing/2014/main" id="{07820E9E-C2A7-4F1F-800B-125FA0F7F721}"/>
                </a:ext>
              </a:extLst>
            </p:cNvPr>
            <p:cNvPicPr>
              <a:picLocks noChangeAspect="1"/>
            </p:cNvPicPr>
            <p:nvPr/>
          </p:nvPicPr>
          <p:blipFill rotWithShape="1">
            <a:blip r:embed="rId20" cstate="hqprint">
              <a:extLst>
                <a:ext uri="{BEBA8EAE-BF5A-486C-A8C5-ECC9F3942E4B}">
                  <a14:imgProps xmlns:a14="http://schemas.microsoft.com/office/drawing/2010/main">
                    <a14:imgLayer r:embed="rId21">
                      <a14:imgEffect>
                        <a14:sharpenSoften amount="50000"/>
                      </a14:imgEffect>
                    </a14:imgLayer>
                  </a14:imgProps>
                </a:ext>
                <a:ext uri="{28A0092B-C50C-407E-A947-70E740481C1C}">
                  <a14:useLocalDpi xmlns:a14="http://schemas.microsoft.com/office/drawing/2010/main"/>
                </a:ext>
              </a:extLst>
            </a:blip>
            <a:srcRect r="-864"/>
            <a:stretch/>
          </p:blipFill>
          <p:spPr>
            <a:xfrm>
              <a:off x="4345283" y="2180283"/>
              <a:ext cx="393721" cy="768812"/>
            </a:xfrm>
            <a:prstGeom prst="rect">
              <a:avLst/>
            </a:prstGeom>
          </p:spPr>
        </p:pic>
        <p:pic>
          <p:nvPicPr>
            <p:cNvPr id="40" name="Picture 39">
              <a:extLst>
                <a:ext uri="{FF2B5EF4-FFF2-40B4-BE49-F238E27FC236}">
                  <a16:creationId xmlns:a16="http://schemas.microsoft.com/office/drawing/2014/main" id="{FA553EF6-A3B2-43FC-B8C0-2C1143F7E223}"/>
                </a:ext>
              </a:extLst>
            </p:cNvPr>
            <p:cNvPicPr>
              <a:picLocks noChangeAspect="1"/>
            </p:cNvPicPr>
            <p:nvPr/>
          </p:nvPicPr>
          <p:blipFill rotWithShape="1">
            <a:blip r:embed="rId20" cstate="hqprint">
              <a:extLst>
                <a:ext uri="{BEBA8EAE-BF5A-486C-A8C5-ECC9F3942E4B}">
                  <a14:imgProps xmlns:a14="http://schemas.microsoft.com/office/drawing/2010/main">
                    <a14:imgLayer r:embed="rId21">
                      <a14:imgEffect>
                        <a14:sharpenSoften amount="50000"/>
                      </a14:imgEffect>
                    </a14:imgLayer>
                  </a14:imgProps>
                </a:ext>
                <a:ext uri="{28A0092B-C50C-407E-A947-70E740481C1C}">
                  <a14:useLocalDpi xmlns:a14="http://schemas.microsoft.com/office/drawing/2010/main"/>
                </a:ext>
              </a:extLst>
            </a:blip>
            <a:srcRect r="-864"/>
            <a:stretch/>
          </p:blipFill>
          <p:spPr>
            <a:xfrm>
              <a:off x="4418470" y="7921175"/>
              <a:ext cx="393721" cy="768812"/>
            </a:xfrm>
            <a:prstGeom prst="rect">
              <a:avLst/>
            </a:prstGeom>
          </p:spPr>
        </p:pic>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260B1C8-8C16-4E33-983D-1D4824E363D6}"/>
                  </a:ext>
                </a:extLst>
              </p:cNvPr>
              <p:cNvSpPr txBox="1"/>
              <p:nvPr/>
            </p:nvSpPr>
            <p:spPr>
              <a:xfrm>
                <a:off x="10762312" y="2155810"/>
                <a:ext cx="5529832" cy="7448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cs typeface="Arial" panose="020B0604020202020204" pitchFamily="34" charset="0"/>
                            </a:rPr>
                          </m:ctrlPr>
                        </m:sSubPr>
                        <m:e>
                          <m:r>
                            <m:rPr>
                              <m:sty m:val="p"/>
                            </m:rPr>
                            <a:rPr lang="en-US" sz="4000">
                              <a:latin typeface="Cambria Math" panose="02040503050406030204" pitchFamily="18" charset="0"/>
                              <a:cs typeface="Arial" panose="020B0604020202020204" pitchFamily="34" charset="0"/>
                            </a:rPr>
                            <m:t>D</m:t>
                          </m:r>
                        </m:e>
                        <m:sub>
                          <m:r>
                            <m:rPr>
                              <m:sty m:val="p"/>
                            </m:rPr>
                            <a:rPr lang="en-US" sz="4000">
                              <a:latin typeface="Cambria Math" panose="02040503050406030204" pitchFamily="18" charset="0"/>
                              <a:cs typeface="Arial" panose="020B0604020202020204" pitchFamily="34" charset="0"/>
                            </a:rPr>
                            <m:t>f</m:t>
                          </m:r>
                        </m:sub>
                      </m:sSub>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1</m:t>
                      </m:r>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532</m:t>
                      </m:r>
                      <m:r>
                        <a:rPr lang="en-US" sz="4000">
                          <a:latin typeface="Cambria Math" panose="02040503050406030204" pitchFamily="18" charset="0"/>
                          <a:ea typeface="Cambria Math" panose="02040503050406030204" pitchFamily="18" charset="0"/>
                          <a:cs typeface="Arial" panose="020B0604020202020204" pitchFamily="34" charset="0"/>
                        </a:rPr>
                        <m:t>∙</m:t>
                      </m:r>
                      <m:sSup>
                        <m:sSupPr>
                          <m:ctrlPr>
                            <a:rPr lang="en-US" sz="4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4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4000">
                                  <a:latin typeface="Cambria Math" panose="02040503050406030204" pitchFamily="18" charset="0"/>
                                  <a:ea typeface="Cambria Math" panose="02040503050406030204" pitchFamily="18" charset="0"/>
                                  <a:cs typeface="Arial" panose="020B0604020202020204" pitchFamily="34" charset="0"/>
                                </a:rPr>
                                <m:t>M</m:t>
                              </m:r>
                            </m:e>
                            <m:sub>
                              <m:r>
                                <m:rPr>
                                  <m:sty m:val="p"/>
                                </m:rPr>
                                <a:rPr lang="en-US" sz="4000">
                                  <a:latin typeface="Cambria Math" panose="02040503050406030204" pitchFamily="18" charset="0"/>
                                  <a:ea typeface="Cambria Math" panose="02040503050406030204" pitchFamily="18" charset="0"/>
                                  <a:cs typeface="Arial" panose="020B0604020202020204" pitchFamily="34" charset="0"/>
                                </a:rPr>
                                <m:t>i</m:t>
                              </m:r>
                            </m:sub>
                          </m:sSub>
                        </m:e>
                        <m:sup>
                          <m:r>
                            <a:rPr lang="en-US" sz="4000">
                              <a:latin typeface="Cambria Math" panose="02040503050406030204" pitchFamily="18" charset="0"/>
                              <a:ea typeface="Cambria Math" panose="02040503050406030204" pitchFamily="18" charset="0"/>
                              <a:cs typeface="Arial" panose="020B0604020202020204" pitchFamily="34" charset="0"/>
                            </a:rPr>
                            <m:t>0</m:t>
                          </m:r>
                          <m:r>
                            <a:rPr lang="en-US" sz="4000">
                              <a:latin typeface="Cambria Math" panose="02040503050406030204" pitchFamily="18" charset="0"/>
                              <a:ea typeface="Cambria Math" panose="02040503050406030204" pitchFamily="18" charset="0"/>
                              <a:cs typeface="Arial" panose="020B0604020202020204" pitchFamily="34" charset="0"/>
                            </a:rPr>
                            <m:t>.</m:t>
                          </m:r>
                          <m:r>
                            <a:rPr lang="en-US" sz="4000">
                              <a:latin typeface="Cambria Math" panose="02040503050406030204" pitchFamily="18" charset="0"/>
                              <a:ea typeface="Cambria Math" panose="02040503050406030204" pitchFamily="18" charset="0"/>
                              <a:cs typeface="Arial" panose="020B0604020202020204" pitchFamily="34" charset="0"/>
                            </a:rPr>
                            <m:t>2706</m:t>
                          </m:r>
                        </m:sup>
                      </m:sSup>
                    </m:oMath>
                  </m:oMathPara>
                </a14:m>
                <a:endParaRPr lang="en-US" sz="28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1260B1C8-8C16-4E33-983D-1D4824E363D6}"/>
                  </a:ext>
                </a:extLst>
              </p:cNvPr>
              <p:cNvSpPr txBox="1">
                <a:spLocks noRot="1" noChangeAspect="1" noMove="1" noResize="1" noEditPoints="1" noAdjustHandles="1" noChangeArrowheads="1" noChangeShapeType="1" noTextEdit="1"/>
              </p:cNvSpPr>
              <p:nvPr/>
            </p:nvSpPr>
            <p:spPr>
              <a:xfrm>
                <a:off x="10762312" y="2155810"/>
                <a:ext cx="5529832" cy="744884"/>
              </a:xfrm>
              <a:prstGeom prst="rect">
                <a:avLst/>
              </a:prstGeom>
              <a:blipFill>
                <a:blip r:embed="rId22"/>
                <a:stretch>
                  <a:fillRect/>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6F0BCCE2-D635-4A1E-9AB4-59EA42D4D6DA}"/>
              </a:ext>
            </a:extLst>
          </p:cNvPr>
          <p:cNvCxnSpPr>
            <a:cxnSpLocks/>
          </p:cNvCxnSpPr>
          <p:nvPr/>
        </p:nvCxnSpPr>
        <p:spPr>
          <a:xfrm flipH="1">
            <a:off x="10876548" y="2518612"/>
            <a:ext cx="7459584" cy="5181600"/>
          </a:xfrm>
          <a:prstGeom prst="line">
            <a:avLst/>
          </a:prstGeom>
          <a:ln w="127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4FABEB3-08DF-43C9-9B16-8141DE5AE8DC}"/>
                  </a:ext>
                </a:extLst>
              </p:cNvPr>
              <p:cNvSpPr txBox="1"/>
              <p:nvPr/>
            </p:nvSpPr>
            <p:spPr>
              <a:xfrm>
                <a:off x="10872264" y="3014868"/>
                <a:ext cx="5529832" cy="7078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US" sz="4000" i="1">
                              <a:latin typeface="Cambria Math" panose="02040503050406030204" pitchFamily="18" charset="0"/>
                              <a:cs typeface="Arial" panose="020B0604020202020204" pitchFamily="34" charset="0"/>
                            </a:rPr>
                          </m:ctrlPr>
                        </m:sSupPr>
                        <m:e>
                          <m:r>
                            <m:rPr>
                              <m:sty m:val="p"/>
                            </m:rPr>
                            <a:rPr lang="en-US" sz="4000">
                              <a:latin typeface="Cambria Math" panose="02040503050406030204" pitchFamily="18" charset="0"/>
                              <a:cs typeface="Arial" panose="020B0604020202020204" pitchFamily="34" charset="0"/>
                            </a:rPr>
                            <m:t>R</m:t>
                          </m:r>
                        </m:e>
                        <m:sup>
                          <m:r>
                            <a:rPr lang="en-US" sz="4000">
                              <a:latin typeface="Cambria Math" panose="02040503050406030204" pitchFamily="18" charset="0"/>
                              <a:cs typeface="Arial" panose="020B0604020202020204" pitchFamily="34" charset="0"/>
                            </a:rPr>
                            <m:t>2</m:t>
                          </m:r>
                        </m:sup>
                      </m:sSup>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0</m:t>
                      </m:r>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9077</m:t>
                      </m:r>
                    </m:oMath>
                  </m:oMathPara>
                </a14:m>
                <a:endParaRPr lang="en-US" sz="28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74FABEB3-08DF-43C9-9B16-8141DE5AE8DC}"/>
                  </a:ext>
                </a:extLst>
              </p:cNvPr>
              <p:cNvSpPr txBox="1">
                <a:spLocks noRot="1" noChangeAspect="1" noMove="1" noResize="1" noEditPoints="1" noAdjustHandles="1" noChangeArrowheads="1" noChangeShapeType="1" noTextEdit="1"/>
              </p:cNvSpPr>
              <p:nvPr/>
            </p:nvSpPr>
            <p:spPr>
              <a:xfrm>
                <a:off x="10872264" y="3014868"/>
                <a:ext cx="5529832" cy="707886"/>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6D34030-EC57-4C91-A3ED-465CE3B5C306}"/>
                  </a:ext>
                </a:extLst>
              </p:cNvPr>
              <p:cNvSpPr txBox="1"/>
              <p:nvPr/>
            </p:nvSpPr>
            <p:spPr>
              <a:xfrm>
                <a:off x="10720446" y="14779222"/>
                <a:ext cx="5910732" cy="7536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cs typeface="Arial" panose="020B0604020202020204" pitchFamily="34" charset="0"/>
                            </a:rPr>
                          </m:ctrlPr>
                        </m:sSubPr>
                        <m:e>
                          <m:r>
                            <m:rPr>
                              <m:sty m:val="p"/>
                            </m:rPr>
                            <a:rPr lang="en-US" sz="4000">
                              <a:latin typeface="Cambria Math" panose="02040503050406030204" pitchFamily="18" charset="0"/>
                              <a:cs typeface="Arial" panose="020B0604020202020204" pitchFamily="34" charset="0"/>
                            </a:rPr>
                            <m:t>D</m:t>
                          </m:r>
                        </m:e>
                        <m:sub>
                          <m:r>
                            <m:rPr>
                              <m:sty m:val="p"/>
                            </m:rPr>
                            <a:rPr lang="en-US" sz="4000">
                              <a:latin typeface="Cambria Math" panose="02040503050406030204" pitchFamily="18" charset="0"/>
                              <a:cs typeface="Arial" panose="020B0604020202020204" pitchFamily="34" charset="0"/>
                            </a:rPr>
                            <m:t>f</m:t>
                          </m:r>
                        </m:sub>
                      </m:sSub>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0</m:t>
                      </m:r>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7988</m:t>
                      </m:r>
                      <m:r>
                        <a:rPr lang="en-US" sz="4000">
                          <a:latin typeface="Cambria Math" panose="02040503050406030204" pitchFamily="18" charset="0"/>
                          <a:ea typeface="Cambria Math" panose="02040503050406030204" pitchFamily="18" charset="0"/>
                          <a:cs typeface="Arial" panose="020B0604020202020204" pitchFamily="34" charset="0"/>
                        </a:rPr>
                        <m:t>∙</m:t>
                      </m:r>
                      <m:sSup>
                        <m:sSupPr>
                          <m:ctrlPr>
                            <a:rPr lang="en-US" sz="4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4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4000">
                                  <a:latin typeface="Cambria Math" panose="02040503050406030204" pitchFamily="18" charset="0"/>
                                  <a:ea typeface="Cambria Math" panose="02040503050406030204" pitchFamily="18" charset="0"/>
                                  <a:cs typeface="Arial" panose="020B0604020202020204" pitchFamily="34" charset="0"/>
                                </a:rPr>
                                <m:t>M</m:t>
                              </m:r>
                            </m:e>
                            <m:sub>
                              <m:r>
                                <m:rPr>
                                  <m:sty m:val="p"/>
                                </m:rPr>
                                <a:rPr lang="en-US" sz="4000">
                                  <a:latin typeface="Cambria Math" panose="02040503050406030204" pitchFamily="18" charset="0"/>
                                  <a:ea typeface="Cambria Math" panose="02040503050406030204" pitchFamily="18" charset="0"/>
                                  <a:cs typeface="Arial" panose="020B0604020202020204" pitchFamily="34" charset="0"/>
                                </a:rPr>
                                <m:t>i</m:t>
                              </m:r>
                            </m:sub>
                          </m:sSub>
                        </m:e>
                        <m:sup>
                          <m:r>
                            <a:rPr lang="en-US" sz="4000">
                              <a:latin typeface="Cambria Math" panose="02040503050406030204" pitchFamily="18" charset="0"/>
                              <a:ea typeface="Cambria Math" panose="02040503050406030204" pitchFamily="18" charset="0"/>
                              <a:cs typeface="Arial" panose="020B0604020202020204" pitchFamily="34" charset="0"/>
                            </a:rPr>
                            <m:t>0</m:t>
                          </m:r>
                          <m:r>
                            <a:rPr lang="en-US" sz="4000">
                              <a:latin typeface="Cambria Math" panose="02040503050406030204" pitchFamily="18" charset="0"/>
                              <a:ea typeface="Cambria Math" panose="02040503050406030204" pitchFamily="18" charset="0"/>
                              <a:cs typeface="Arial" panose="020B0604020202020204" pitchFamily="34" charset="0"/>
                            </a:rPr>
                            <m:t>.</m:t>
                          </m:r>
                          <m:r>
                            <a:rPr lang="en-US" sz="4000">
                              <a:latin typeface="Cambria Math" panose="02040503050406030204" pitchFamily="18" charset="0"/>
                              <a:ea typeface="Cambria Math" panose="02040503050406030204" pitchFamily="18" charset="0"/>
                              <a:cs typeface="Arial" panose="020B0604020202020204" pitchFamily="34" charset="0"/>
                            </a:rPr>
                            <m:t>3505</m:t>
                          </m:r>
                        </m:sup>
                      </m:sSup>
                    </m:oMath>
                  </m:oMathPara>
                </a14:m>
                <a:endParaRPr lang="en-US" sz="2800" dirty="0">
                  <a:latin typeface="Arial" panose="020B0604020202020204" pitchFamily="34" charset="0"/>
                  <a:cs typeface="Arial" panose="020B0604020202020204" pitchFamily="34" charset="0"/>
                </a:endParaRPr>
              </a:p>
            </p:txBody>
          </p:sp>
        </mc:Choice>
        <mc:Fallback xmlns="">
          <p:sp>
            <p:nvSpPr>
              <p:cNvPr id="42" name="TextBox 41">
                <a:extLst>
                  <a:ext uri="{FF2B5EF4-FFF2-40B4-BE49-F238E27FC236}">
                    <a16:creationId xmlns:a16="http://schemas.microsoft.com/office/drawing/2014/main" id="{26D34030-EC57-4C91-A3ED-465CE3B5C306}"/>
                  </a:ext>
                </a:extLst>
              </p:cNvPr>
              <p:cNvSpPr txBox="1">
                <a:spLocks noRot="1" noChangeAspect="1" noMove="1" noResize="1" noEditPoints="1" noAdjustHandles="1" noChangeArrowheads="1" noChangeShapeType="1" noTextEdit="1"/>
              </p:cNvSpPr>
              <p:nvPr/>
            </p:nvSpPr>
            <p:spPr>
              <a:xfrm>
                <a:off x="10720446" y="14779222"/>
                <a:ext cx="5910732" cy="753668"/>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4B82DEA-E860-494F-AD03-E76E9111CCF7}"/>
                  </a:ext>
                </a:extLst>
              </p:cNvPr>
              <p:cNvSpPr txBox="1"/>
              <p:nvPr/>
            </p:nvSpPr>
            <p:spPr>
              <a:xfrm>
                <a:off x="10858828" y="15665076"/>
                <a:ext cx="5529832" cy="7078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US" sz="4000" i="1">
                              <a:latin typeface="Cambria Math" panose="02040503050406030204" pitchFamily="18" charset="0"/>
                              <a:cs typeface="Arial" panose="020B0604020202020204" pitchFamily="34" charset="0"/>
                            </a:rPr>
                          </m:ctrlPr>
                        </m:sSupPr>
                        <m:e>
                          <m:r>
                            <m:rPr>
                              <m:sty m:val="p"/>
                            </m:rPr>
                            <a:rPr lang="en-US" sz="4000">
                              <a:latin typeface="Cambria Math" panose="02040503050406030204" pitchFamily="18" charset="0"/>
                              <a:cs typeface="Arial" panose="020B0604020202020204" pitchFamily="34" charset="0"/>
                            </a:rPr>
                            <m:t>R</m:t>
                          </m:r>
                        </m:e>
                        <m:sup>
                          <m:r>
                            <a:rPr lang="en-US" sz="4000">
                              <a:latin typeface="Cambria Math" panose="02040503050406030204" pitchFamily="18" charset="0"/>
                              <a:cs typeface="Arial" panose="020B0604020202020204" pitchFamily="34" charset="0"/>
                            </a:rPr>
                            <m:t>2</m:t>
                          </m:r>
                        </m:sup>
                      </m:sSup>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0</m:t>
                      </m:r>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9059</m:t>
                      </m:r>
                    </m:oMath>
                  </m:oMathPara>
                </a14:m>
                <a:endParaRPr lang="en-US" sz="28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C4B82DEA-E860-494F-AD03-E76E9111CCF7}"/>
                  </a:ext>
                </a:extLst>
              </p:cNvPr>
              <p:cNvSpPr txBox="1">
                <a:spLocks noRot="1" noChangeAspect="1" noMove="1" noResize="1" noEditPoints="1" noAdjustHandles="1" noChangeArrowheads="1" noChangeShapeType="1" noTextEdit="1"/>
              </p:cNvSpPr>
              <p:nvPr/>
            </p:nvSpPr>
            <p:spPr>
              <a:xfrm>
                <a:off x="10858828" y="15665076"/>
                <a:ext cx="5529832" cy="707886"/>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94EAB34-BF05-4F1C-96D6-C451E19FDA93}"/>
                  </a:ext>
                </a:extLst>
              </p:cNvPr>
              <p:cNvSpPr txBox="1"/>
              <p:nvPr/>
            </p:nvSpPr>
            <p:spPr>
              <a:xfrm>
                <a:off x="10902838" y="27292306"/>
                <a:ext cx="5910732" cy="74488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4000" i="1">
                              <a:latin typeface="Cambria Math" panose="02040503050406030204" pitchFamily="18" charset="0"/>
                              <a:cs typeface="Arial" panose="020B0604020202020204" pitchFamily="34" charset="0"/>
                            </a:rPr>
                          </m:ctrlPr>
                        </m:sSubPr>
                        <m:e>
                          <m:r>
                            <m:rPr>
                              <m:sty m:val="p"/>
                            </m:rPr>
                            <a:rPr lang="en-US" sz="4000">
                              <a:latin typeface="Cambria Math" panose="02040503050406030204" pitchFamily="18" charset="0"/>
                              <a:cs typeface="Arial" panose="020B0604020202020204" pitchFamily="34" charset="0"/>
                            </a:rPr>
                            <m:t>D</m:t>
                          </m:r>
                        </m:e>
                        <m:sub>
                          <m:r>
                            <m:rPr>
                              <m:sty m:val="p"/>
                            </m:rPr>
                            <a:rPr lang="en-US" sz="4000">
                              <a:latin typeface="Cambria Math" panose="02040503050406030204" pitchFamily="18" charset="0"/>
                              <a:cs typeface="Arial" panose="020B0604020202020204" pitchFamily="34" charset="0"/>
                            </a:rPr>
                            <m:t>f</m:t>
                          </m:r>
                        </m:sub>
                      </m:sSub>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0</m:t>
                      </m:r>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1609</m:t>
                      </m:r>
                      <m:r>
                        <a:rPr lang="en-US" sz="4000">
                          <a:latin typeface="Cambria Math" panose="02040503050406030204" pitchFamily="18" charset="0"/>
                          <a:ea typeface="Cambria Math" panose="02040503050406030204" pitchFamily="18" charset="0"/>
                          <a:cs typeface="Arial" panose="020B0604020202020204" pitchFamily="34" charset="0"/>
                        </a:rPr>
                        <m:t>∙</m:t>
                      </m:r>
                      <m:sSup>
                        <m:sSupPr>
                          <m:ctrlPr>
                            <a:rPr lang="en-US" sz="4000" i="1">
                              <a:latin typeface="Cambria Math" panose="02040503050406030204" pitchFamily="18" charset="0"/>
                              <a:ea typeface="Cambria Math" panose="02040503050406030204" pitchFamily="18" charset="0"/>
                              <a:cs typeface="Arial" panose="020B0604020202020204" pitchFamily="34" charset="0"/>
                            </a:rPr>
                          </m:ctrlPr>
                        </m:sSupPr>
                        <m:e>
                          <m:sSub>
                            <m:sSubPr>
                              <m:ctrlPr>
                                <a:rPr lang="en-US" sz="4000" i="1">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US" sz="4000">
                                  <a:latin typeface="Cambria Math" panose="02040503050406030204" pitchFamily="18" charset="0"/>
                                  <a:ea typeface="Cambria Math" panose="02040503050406030204" pitchFamily="18" charset="0"/>
                                  <a:cs typeface="Arial" panose="020B0604020202020204" pitchFamily="34" charset="0"/>
                                </a:rPr>
                                <m:t>M</m:t>
                              </m:r>
                            </m:e>
                            <m:sub>
                              <m:r>
                                <m:rPr>
                                  <m:sty m:val="p"/>
                                </m:rPr>
                                <a:rPr lang="en-US" sz="4000">
                                  <a:latin typeface="Cambria Math" panose="02040503050406030204" pitchFamily="18" charset="0"/>
                                  <a:ea typeface="Cambria Math" panose="02040503050406030204" pitchFamily="18" charset="0"/>
                                  <a:cs typeface="Arial" panose="020B0604020202020204" pitchFamily="34" charset="0"/>
                                </a:rPr>
                                <m:t>i</m:t>
                              </m:r>
                            </m:sub>
                          </m:sSub>
                        </m:e>
                        <m:sup>
                          <m:r>
                            <a:rPr lang="en-US" sz="4000">
                              <a:latin typeface="Cambria Math" panose="02040503050406030204" pitchFamily="18" charset="0"/>
                              <a:ea typeface="Cambria Math" panose="02040503050406030204" pitchFamily="18" charset="0"/>
                              <a:cs typeface="Arial" panose="020B0604020202020204" pitchFamily="34" charset="0"/>
                            </a:rPr>
                            <m:t>0</m:t>
                          </m:r>
                          <m:r>
                            <a:rPr lang="en-US" sz="4000">
                              <a:latin typeface="Cambria Math" panose="02040503050406030204" pitchFamily="18" charset="0"/>
                              <a:ea typeface="Cambria Math" panose="02040503050406030204" pitchFamily="18" charset="0"/>
                              <a:cs typeface="Arial" panose="020B0604020202020204" pitchFamily="34" charset="0"/>
                            </a:rPr>
                            <m:t>.</m:t>
                          </m:r>
                          <m:r>
                            <a:rPr lang="en-US" sz="4000">
                              <a:latin typeface="Cambria Math" panose="02040503050406030204" pitchFamily="18" charset="0"/>
                              <a:ea typeface="Cambria Math" panose="02040503050406030204" pitchFamily="18" charset="0"/>
                              <a:cs typeface="Arial" panose="020B0604020202020204" pitchFamily="34" charset="0"/>
                            </a:rPr>
                            <m:t>8876</m:t>
                          </m:r>
                        </m:sup>
                      </m:sSup>
                    </m:oMath>
                  </m:oMathPara>
                </a14:m>
                <a:endParaRPr lang="en-US" sz="2800" dirty="0">
                  <a:latin typeface="Arial" panose="020B0604020202020204" pitchFamily="34" charset="0"/>
                  <a:cs typeface="Arial" panose="020B0604020202020204" pitchFamily="34" charset="0"/>
                </a:endParaRPr>
              </a:p>
            </p:txBody>
          </p:sp>
        </mc:Choice>
        <mc:Fallback xmlns="">
          <p:sp>
            <p:nvSpPr>
              <p:cNvPr id="46" name="TextBox 45">
                <a:extLst>
                  <a:ext uri="{FF2B5EF4-FFF2-40B4-BE49-F238E27FC236}">
                    <a16:creationId xmlns:a16="http://schemas.microsoft.com/office/drawing/2014/main" id="{994EAB34-BF05-4F1C-96D6-C451E19FDA93}"/>
                  </a:ext>
                </a:extLst>
              </p:cNvPr>
              <p:cNvSpPr txBox="1">
                <a:spLocks noRot="1" noChangeAspect="1" noMove="1" noResize="1" noEditPoints="1" noAdjustHandles="1" noChangeArrowheads="1" noChangeShapeType="1" noTextEdit="1"/>
              </p:cNvSpPr>
              <p:nvPr/>
            </p:nvSpPr>
            <p:spPr>
              <a:xfrm>
                <a:off x="10902838" y="27292306"/>
                <a:ext cx="5910732" cy="744884"/>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F979EC53-978F-421A-BA44-1FA410484317}"/>
                  </a:ext>
                </a:extLst>
              </p:cNvPr>
              <p:cNvSpPr txBox="1"/>
              <p:nvPr/>
            </p:nvSpPr>
            <p:spPr>
              <a:xfrm>
                <a:off x="11060084" y="28289152"/>
                <a:ext cx="5529832" cy="707886"/>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sSup>
                        <m:sSupPr>
                          <m:ctrlPr>
                            <a:rPr lang="en-US" sz="4000" i="1">
                              <a:latin typeface="Cambria Math" panose="02040503050406030204" pitchFamily="18" charset="0"/>
                              <a:cs typeface="Arial" panose="020B0604020202020204" pitchFamily="34" charset="0"/>
                            </a:rPr>
                          </m:ctrlPr>
                        </m:sSupPr>
                        <m:e>
                          <m:r>
                            <m:rPr>
                              <m:sty m:val="p"/>
                            </m:rPr>
                            <a:rPr lang="en-US" sz="4000">
                              <a:latin typeface="Cambria Math" panose="02040503050406030204" pitchFamily="18" charset="0"/>
                              <a:cs typeface="Arial" panose="020B0604020202020204" pitchFamily="34" charset="0"/>
                            </a:rPr>
                            <m:t>R</m:t>
                          </m:r>
                        </m:e>
                        <m:sup>
                          <m:r>
                            <a:rPr lang="en-US" sz="4000">
                              <a:latin typeface="Cambria Math" panose="02040503050406030204" pitchFamily="18" charset="0"/>
                              <a:cs typeface="Arial" panose="020B0604020202020204" pitchFamily="34" charset="0"/>
                            </a:rPr>
                            <m:t>2</m:t>
                          </m:r>
                        </m:sup>
                      </m:sSup>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0</m:t>
                      </m:r>
                      <m:r>
                        <a:rPr lang="en-US" sz="4000">
                          <a:latin typeface="Cambria Math" panose="02040503050406030204" pitchFamily="18" charset="0"/>
                          <a:cs typeface="Arial" panose="020B0604020202020204" pitchFamily="34" charset="0"/>
                        </a:rPr>
                        <m:t>.</m:t>
                      </m:r>
                      <m:r>
                        <a:rPr lang="en-US" sz="4000">
                          <a:latin typeface="Cambria Math" panose="02040503050406030204" pitchFamily="18" charset="0"/>
                          <a:cs typeface="Arial" panose="020B0604020202020204" pitchFamily="34" charset="0"/>
                        </a:rPr>
                        <m:t>8876</m:t>
                      </m:r>
                    </m:oMath>
                  </m:oMathPara>
                </a14:m>
                <a:endParaRPr lang="en-US" sz="28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F979EC53-978F-421A-BA44-1FA410484317}"/>
                  </a:ext>
                </a:extLst>
              </p:cNvPr>
              <p:cNvSpPr txBox="1">
                <a:spLocks noRot="1" noChangeAspect="1" noMove="1" noResize="1" noEditPoints="1" noAdjustHandles="1" noChangeArrowheads="1" noChangeShapeType="1" noTextEdit="1"/>
              </p:cNvSpPr>
              <p:nvPr/>
            </p:nvSpPr>
            <p:spPr>
              <a:xfrm>
                <a:off x="11060084" y="28289152"/>
                <a:ext cx="5529832" cy="707886"/>
              </a:xfrm>
              <a:prstGeom prst="rect">
                <a:avLst/>
              </a:prstGeom>
              <a:blipFill>
                <a:blip r:embed="rId27"/>
                <a:stretch>
                  <a:fillRect/>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B0AD6FC3-6147-4D11-954A-7D2072A47295}"/>
              </a:ext>
            </a:extLst>
          </p:cNvPr>
          <p:cNvCxnSpPr>
            <a:cxnSpLocks/>
          </p:cNvCxnSpPr>
          <p:nvPr/>
        </p:nvCxnSpPr>
        <p:spPr>
          <a:xfrm flipH="1">
            <a:off x="10876548" y="14802124"/>
            <a:ext cx="7459584" cy="6671152"/>
          </a:xfrm>
          <a:prstGeom prst="line">
            <a:avLst/>
          </a:prstGeom>
          <a:ln w="127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9" name="Straight Connector 48">
            <a:extLst>
              <a:ext uri="{FF2B5EF4-FFF2-40B4-BE49-F238E27FC236}">
                <a16:creationId xmlns:a16="http://schemas.microsoft.com/office/drawing/2014/main" id="{9BCA78CC-712C-40E2-B779-E589A1F92126}"/>
              </a:ext>
            </a:extLst>
          </p:cNvPr>
          <p:cNvCxnSpPr>
            <a:cxnSpLocks/>
          </p:cNvCxnSpPr>
          <p:nvPr/>
        </p:nvCxnSpPr>
        <p:spPr>
          <a:xfrm flipH="1">
            <a:off x="12716346" y="27572718"/>
            <a:ext cx="5796780" cy="5769140"/>
          </a:xfrm>
          <a:prstGeom prst="line">
            <a:avLst/>
          </a:prstGeom>
          <a:ln w="1270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26608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10;&#10;Description automatically generated">
            <a:extLst>
              <a:ext uri="{FF2B5EF4-FFF2-40B4-BE49-F238E27FC236}">
                <a16:creationId xmlns:a16="http://schemas.microsoft.com/office/drawing/2014/main" id="{7C9A7730-EAC5-4D9C-8CEC-DED88A07A82C}"/>
              </a:ext>
            </a:extLst>
          </p:cNvPr>
          <p:cNvPicPr/>
          <p:nvPr/>
        </p:nvPicPr>
        <p:blipFill rotWithShape="1">
          <a:blip r:embed="rId2" cstate="hqprint">
            <a:extLst>
              <a:ext uri="{28A0092B-C50C-407E-A947-70E740481C1C}">
                <a14:useLocalDpi xmlns:a14="http://schemas.microsoft.com/office/drawing/2010/main"/>
              </a:ext>
            </a:extLst>
          </a:blip>
          <a:srcRect/>
          <a:stretch/>
        </p:blipFill>
        <p:spPr bwMode="auto">
          <a:xfrm>
            <a:off x="3803130" y="9277110"/>
            <a:ext cx="10998220" cy="16069308"/>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B7F00B11-CDAA-4026-A910-59BEF4E049B2}"/>
              </a:ext>
            </a:extLst>
          </p:cNvPr>
          <p:cNvPicPr/>
          <p:nvPr/>
        </p:nvPicPr>
        <p:blipFill rotWithShape="1">
          <a:blip r:embed="rId3" cstate="hqprint">
            <a:extLst>
              <a:ext uri="{28A0092B-C50C-407E-A947-70E740481C1C}">
                <a14:useLocalDpi xmlns:a14="http://schemas.microsoft.com/office/drawing/2010/main"/>
              </a:ext>
            </a:extLst>
          </a:blip>
          <a:srcRect/>
          <a:stretch/>
        </p:blipFill>
        <p:spPr bwMode="auto">
          <a:xfrm>
            <a:off x="14870962" y="9277068"/>
            <a:ext cx="10556148" cy="16069312"/>
          </a:xfrm>
          <a:prstGeom prst="rect">
            <a:avLst/>
          </a:prstGeom>
          <a:ln>
            <a:noFill/>
          </a:ln>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72BC667A-CBA3-4F95-B86B-DC87122D6DE5}"/>
              </a:ext>
            </a:extLst>
          </p:cNvPr>
          <p:cNvSpPr txBox="1"/>
          <p:nvPr/>
        </p:nvSpPr>
        <p:spPr>
          <a:xfrm>
            <a:off x="4034252" y="11341464"/>
            <a:ext cx="3308368"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Ablation</a:t>
            </a:r>
            <a:endParaRPr lang="en-US" sz="1200" b="1"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79CF5EB1-29F3-44F5-B331-43CFEDB7503B}"/>
              </a:ext>
            </a:extLst>
          </p:cNvPr>
          <p:cNvSpPr txBox="1"/>
          <p:nvPr/>
        </p:nvSpPr>
        <p:spPr>
          <a:xfrm>
            <a:off x="15032472" y="11341466"/>
            <a:ext cx="4123328" cy="400110"/>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Ablation &amp; Breakup</a:t>
            </a:r>
            <a:endParaRPr lang="en-US" sz="1200" b="1" dirty="0">
              <a:latin typeface="Arial" panose="020B0604020202020204"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8220CFB1-3F07-4D47-8135-7B89946BBFA4}"/>
              </a:ext>
            </a:extLst>
          </p:cNvPr>
          <p:cNvCxnSpPr>
            <a:cxnSpLocks/>
          </p:cNvCxnSpPr>
          <p:nvPr/>
        </p:nvCxnSpPr>
        <p:spPr>
          <a:xfrm flipV="1">
            <a:off x="21976108" y="23446446"/>
            <a:ext cx="0" cy="944548"/>
          </a:xfrm>
          <a:prstGeom prst="line">
            <a:avLst/>
          </a:prstGeom>
          <a:ln w="95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E1C577-5DA8-4BB0-A3E6-D85DFA78CBDB}"/>
              </a:ext>
            </a:extLst>
          </p:cNvPr>
          <p:cNvCxnSpPr>
            <a:cxnSpLocks/>
          </p:cNvCxnSpPr>
          <p:nvPr/>
        </p:nvCxnSpPr>
        <p:spPr>
          <a:xfrm flipV="1">
            <a:off x="21976108" y="9787390"/>
            <a:ext cx="0" cy="944548"/>
          </a:xfrm>
          <a:prstGeom prst="line">
            <a:avLst/>
          </a:prstGeom>
          <a:ln w="95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09BCC2C-C109-4DE4-8DED-E235C9A0D2F1}"/>
              </a:ext>
            </a:extLst>
          </p:cNvPr>
          <p:cNvSpPr txBox="1"/>
          <p:nvPr/>
        </p:nvSpPr>
        <p:spPr>
          <a:xfrm rot="5400000">
            <a:off x="21272186" y="23654367"/>
            <a:ext cx="1739564" cy="461665"/>
          </a:xfrm>
          <a:prstGeom prst="rect">
            <a:avLst/>
          </a:prstGeom>
          <a:noFill/>
        </p:spPr>
        <p:txBody>
          <a:bodyPr wrap="square" rtlCol="0">
            <a:spAutoFit/>
          </a:bodyPr>
          <a:lstStyle/>
          <a:p>
            <a:pPr algn="ctr"/>
            <a:r>
              <a:rPr lang="en-US" sz="1600" b="1" i="1" dirty="0">
                <a:latin typeface="Arial" panose="020B0604020202020204" pitchFamily="34" charset="0"/>
                <a:cs typeface="Arial" panose="020B0604020202020204" pitchFamily="34" charset="0"/>
              </a:rPr>
              <a:t>1 km </a:t>
            </a:r>
          </a:p>
          <a:p>
            <a:pPr algn="ctr"/>
            <a:endParaRPr lang="en-US" sz="800" b="1" i="1" dirty="0">
              <a:latin typeface="Arial" panose="020B0604020202020204" pitchFamily="34" charset="0"/>
              <a:cs typeface="Arial" panose="020B0604020202020204" pitchFamily="34" charset="0"/>
            </a:endParaRPr>
          </a:p>
        </p:txBody>
      </p:sp>
      <p:cxnSp>
        <p:nvCxnSpPr>
          <p:cNvPr id="20" name="Straight Connector 19">
            <a:extLst>
              <a:ext uri="{FF2B5EF4-FFF2-40B4-BE49-F238E27FC236}">
                <a16:creationId xmlns:a16="http://schemas.microsoft.com/office/drawing/2014/main" id="{E626108D-5D6D-4AE6-9E4C-1394F56162CC}"/>
              </a:ext>
            </a:extLst>
          </p:cNvPr>
          <p:cNvCxnSpPr>
            <a:cxnSpLocks/>
          </p:cNvCxnSpPr>
          <p:nvPr/>
        </p:nvCxnSpPr>
        <p:spPr>
          <a:xfrm flipV="1">
            <a:off x="11231072" y="23352662"/>
            <a:ext cx="0" cy="944548"/>
          </a:xfrm>
          <a:prstGeom prst="line">
            <a:avLst/>
          </a:prstGeom>
          <a:ln w="95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A6D4524-AE9E-4B5F-A932-78311C28C7D2}"/>
              </a:ext>
            </a:extLst>
          </p:cNvPr>
          <p:cNvCxnSpPr>
            <a:cxnSpLocks/>
          </p:cNvCxnSpPr>
          <p:nvPr/>
        </p:nvCxnSpPr>
        <p:spPr>
          <a:xfrm flipV="1">
            <a:off x="11231072" y="9693606"/>
            <a:ext cx="0" cy="944548"/>
          </a:xfrm>
          <a:prstGeom prst="line">
            <a:avLst/>
          </a:prstGeom>
          <a:ln w="95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3F1151-8B83-419C-A8C5-83553BC83B0C}"/>
              </a:ext>
            </a:extLst>
          </p:cNvPr>
          <p:cNvSpPr txBox="1"/>
          <p:nvPr/>
        </p:nvSpPr>
        <p:spPr>
          <a:xfrm rot="5400000">
            <a:off x="10550342" y="23594071"/>
            <a:ext cx="1739564" cy="461665"/>
          </a:xfrm>
          <a:prstGeom prst="rect">
            <a:avLst/>
          </a:prstGeom>
          <a:noFill/>
        </p:spPr>
        <p:txBody>
          <a:bodyPr wrap="square" rtlCol="0">
            <a:spAutoFit/>
          </a:bodyPr>
          <a:lstStyle/>
          <a:p>
            <a:pPr algn="ctr"/>
            <a:r>
              <a:rPr lang="en-US" sz="1600" b="1" i="1" dirty="0">
                <a:latin typeface="Arial" panose="020B0604020202020204" pitchFamily="34" charset="0"/>
                <a:cs typeface="Arial" panose="020B0604020202020204" pitchFamily="34" charset="0"/>
              </a:rPr>
              <a:t>1 km </a:t>
            </a:r>
          </a:p>
          <a:p>
            <a:pPr algn="ctr"/>
            <a:endParaRPr lang="en-US" sz="800" b="1" i="1" dirty="0">
              <a:latin typeface="Arial" panose="020B0604020202020204" pitchFamily="34" charset="0"/>
              <a:cs typeface="Arial" panose="020B0604020202020204" pitchFamily="34" charset="0"/>
            </a:endParaRPr>
          </a:p>
        </p:txBody>
      </p:sp>
      <p:cxnSp>
        <p:nvCxnSpPr>
          <p:cNvPr id="24" name="Straight Connector 23">
            <a:extLst>
              <a:ext uri="{FF2B5EF4-FFF2-40B4-BE49-F238E27FC236}">
                <a16:creationId xmlns:a16="http://schemas.microsoft.com/office/drawing/2014/main" id="{74A02F6B-6FE5-4995-BF6D-4159BADB425A}"/>
              </a:ext>
            </a:extLst>
          </p:cNvPr>
          <p:cNvCxnSpPr>
            <a:cxnSpLocks/>
          </p:cNvCxnSpPr>
          <p:nvPr/>
        </p:nvCxnSpPr>
        <p:spPr>
          <a:xfrm flipV="1">
            <a:off x="4766632" y="18743830"/>
            <a:ext cx="734656" cy="4"/>
          </a:xfrm>
          <a:prstGeom prst="line">
            <a:avLst/>
          </a:prstGeom>
          <a:ln w="95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B8C842B-F156-4FE5-A654-28A8E034F205}"/>
              </a:ext>
            </a:extLst>
          </p:cNvPr>
          <p:cNvCxnSpPr>
            <a:cxnSpLocks/>
          </p:cNvCxnSpPr>
          <p:nvPr/>
        </p:nvCxnSpPr>
        <p:spPr>
          <a:xfrm flipV="1">
            <a:off x="14018432" y="18743830"/>
            <a:ext cx="734656" cy="4"/>
          </a:xfrm>
          <a:prstGeom prst="line">
            <a:avLst/>
          </a:prstGeom>
          <a:ln w="95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518755-2B1C-4D9F-9F15-5232B21B2D44}"/>
              </a:ext>
            </a:extLst>
          </p:cNvPr>
          <p:cNvCxnSpPr>
            <a:cxnSpLocks/>
          </p:cNvCxnSpPr>
          <p:nvPr/>
        </p:nvCxnSpPr>
        <p:spPr>
          <a:xfrm flipV="1">
            <a:off x="15351512" y="19092174"/>
            <a:ext cx="734656" cy="4"/>
          </a:xfrm>
          <a:prstGeom prst="line">
            <a:avLst/>
          </a:prstGeom>
          <a:ln w="95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EEDB9E-CBC6-4419-A0CC-C8847AFD8FCD}"/>
              </a:ext>
            </a:extLst>
          </p:cNvPr>
          <p:cNvCxnSpPr>
            <a:cxnSpLocks/>
          </p:cNvCxnSpPr>
          <p:nvPr/>
        </p:nvCxnSpPr>
        <p:spPr>
          <a:xfrm flipV="1">
            <a:off x="24576308" y="19092170"/>
            <a:ext cx="734656" cy="4"/>
          </a:xfrm>
          <a:prstGeom prst="line">
            <a:avLst/>
          </a:prstGeom>
          <a:ln w="9525">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0A8541D-9D95-45A9-AEBF-4F5239714FA6}"/>
              </a:ext>
            </a:extLst>
          </p:cNvPr>
          <p:cNvSpPr txBox="1"/>
          <p:nvPr/>
        </p:nvSpPr>
        <p:spPr>
          <a:xfrm>
            <a:off x="4264218" y="18147454"/>
            <a:ext cx="1739564" cy="461665"/>
          </a:xfrm>
          <a:prstGeom prst="rect">
            <a:avLst/>
          </a:prstGeom>
          <a:noFill/>
        </p:spPr>
        <p:txBody>
          <a:bodyPr wrap="square" rtlCol="0">
            <a:spAutoFit/>
          </a:bodyPr>
          <a:lstStyle/>
          <a:p>
            <a:pPr algn="ctr"/>
            <a:r>
              <a:rPr lang="en-US" sz="1600" b="1" i="1" dirty="0">
                <a:latin typeface="Arial" panose="020B0604020202020204" pitchFamily="34" charset="0"/>
                <a:cs typeface="Arial" panose="020B0604020202020204" pitchFamily="34" charset="0"/>
              </a:rPr>
              <a:t>1 km </a:t>
            </a:r>
          </a:p>
          <a:p>
            <a:pPr algn="ctr"/>
            <a:endParaRPr lang="en-US" sz="800" b="1" i="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4BD98030-7B01-45D7-9F23-3455D1046DBC}"/>
              </a:ext>
            </a:extLst>
          </p:cNvPr>
          <p:cNvSpPr txBox="1"/>
          <p:nvPr/>
        </p:nvSpPr>
        <p:spPr>
          <a:xfrm>
            <a:off x="14839386" y="18516786"/>
            <a:ext cx="1739564" cy="461665"/>
          </a:xfrm>
          <a:prstGeom prst="rect">
            <a:avLst/>
          </a:prstGeom>
          <a:noFill/>
        </p:spPr>
        <p:txBody>
          <a:bodyPr wrap="square" rtlCol="0">
            <a:spAutoFit/>
          </a:bodyPr>
          <a:lstStyle/>
          <a:p>
            <a:pPr algn="ctr"/>
            <a:r>
              <a:rPr lang="en-US" sz="1600" b="1" i="1" dirty="0">
                <a:latin typeface="Arial" panose="020B0604020202020204" pitchFamily="34" charset="0"/>
                <a:cs typeface="Arial" panose="020B0604020202020204" pitchFamily="34" charset="0"/>
              </a:rPr>
              <a:t>1 km </a:t>
            </a:r>
          </a:p>
          <a:p>
            <a:pPr algn="ctr"/>
            <a:endParaRPr lang="en-US" sz="800" b="1" i="1" dirty="0">
              <a:latin typeface="Arial" panose="020B0604020202020204" pitchFamily="34" charset="0"/>
              <a:cs typeface="Arial" panose="020B0604020202020204" pitchFamily="34" charset="0"/>
            </a:endParaRPr>
          </a:p>
        </p:txBody>
      </p:sp>
      <p:sp>
        <p:nvSpPr>
          <p:cNvPr id="47" name="Rectangle 3">
            <a:extLst>
              <a:ext uri="{FF2B5EF4-FFF2-40B4-BE49-F238E27FC236}">
                <a16:creationId xmlns:a16="http://schemas.microsoft.com/office/drawing/2014/main" id="{5A24EE81-5663-452A-9DD8-D574FF83A179}"/>
              </a:ext>
            </a:extLst>
          </p:cNvPr>
          <p:cNvSpPr>
            <a:spLocks noChangeArrowheads="1"/>
          </p:cNvSpPr>
          <p:nvPr/>
        </p:nvSpPr>
        <p:spPr bwMode="auto">
          <a:xfrm flipH="1">
            <a:off x="6997782" y="26086109"/>
            <a:ext cx="15510692"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65760" tIns="182880" rIns="365760" bIns="182880" numCol="1" anchor="ctr" anchorCtr="0" compatLnSpc="1">
            <a:prstTxWarp prst="textNoShape">
              <a:avLst/>
            </a:prstTxWarp>
            <a:spAutoFit/>
          </a:bodyPr>
          <a:lstStyle/>
          <a:p>
            <a:pPr defTabSz="3657600" eaLnBrk="0" fontAlgn="base" hangingPunct="0">
              <a:spcBef>
                <a:spcPct val="0"/>
              </a:spcBef>
              <a:spcAft>
                <a:spcPct val="0"/>
              </a:spcAft>
            </a:pPr>
            <a:r>
              <a:rPr lang="en-US" altLang="en-US" sz="4000" b="1" dirty="0">
                <a:latin typeface="Times New Roman" panose="02020603050405020304" pitchFamily="18" charset="0"/>
                <a:ea typeface="Calibri" panose="020F0502020204030204" pitchFamily="34" charset="0"/>
                <a:cs typeface="Times New Roman" panose="02020603050405020304" pitchFamily="18" charset="0"/>
              </a:rPr>
              <a:t>Figure 8.</a:t>
            </a:r>
            <a:r>
              <a:rPr lang="en-US" altLang="en-US" sz="4000" b="1" i="1" dirty="0">
                <a:latin typeface="Times New Roman" panose="02020603050405020304" pitchFamily="18" charset="0"/>
                <a:ea typeface="Calibri" panose="020F0502020204030204" pitchFamily="34" charset="0"/>
                <a:cs typeface="Times New Roman" panose="02020603050405020304" pitchFamily="18" charset="0"/>
              </a:rPr>
              <a:t> </a:t>
            </a:r>
            <a:r>
              <a:rPr lang="en-US" altLang="en-US" sz="4000" b="1" dirty="0">
                <a:ea typeface="Times New Roman" panose="02020603050405020304" pitchFamily="18" charset="0"/>
              </a:rPr>
              <a:t>Theoretical initial projectile vs. final crater diameter.</a:t>
            </a:r>
            <a:r>
              <a:rPr lang="en-US" altLang="en-US" sz="4000" dirty="0">
                <a:latin typeface="Arial" panose="020B0604020202020204" pitchFamily="34" charset="0"/>
                <a:ea typeface="Times New Roman" panose="02020603050405020304" pitchFamily="18" charset="0"/>
              </a:rPr>
              <a:t> Initial projectile diameters (n = 3,000) and the relative crater diameter formed on the Moon (square), Mars (circle), Earth (x), and Venus (asterisk). Atmospheric effects included in the runs were ablation (left) and ablation with breakup added (right). The color denotes the projectile density (iron, stony iron, stony, or chondritic). All projectiles have an initial velocity of 20 km/s and an angle of 45 degrees relative to horizontal.</a:t>
            </a:r>
            <a:endParaRPr lang="en-US" altLang="en-US" sz="28800" dirty="0">
              <a:latin typeface="Arial" panose="020B0604020202020204" pitchFamily="34" charset="0"/>
            </a:endParaRPr>
          </a:p>
        </p:txBody>
      </p:sp>
    </p:spTree>
    <p:extLst>
      <p:ext uri="{BB962C8B-B14F-4D97-AF65-F5344CB8AC3E}">
        <p14:creationId xmlns:p14="http://schemas.microsoft.com/office/powerpoint/2010/main" val="3440880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5D6642E5-405C-4F15-AA78-5CFD46B15A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3402100"/>
            <a:ext cx="31089600" cy="11886376"/>
          </a:xfrm>
          <a:prstGeom prst="rect">
            <a:avLst/>
          </a:prstGeom>
        </p:spPr>
      </p:pic>
      <p:pic>
        <p:nvPicPr>
          <p:cNvPr id="5" name="Picture 4" descr="Chart, histogram&#10;&#10;Description automatically generated">
            <a:extLst>
              <a:ext uri="{FF2B5EF4-FFF2-40B4-BE49-F238E27FC236}">
                <a16:creationId xmlns:a16="http://schemas.microsoft.com/office/drawing/2014/main" id="{1195F3B3-0B29-4B65-A05D-1229D660DD3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040688"/>
            <a:ext cx="31089600" cy="11886376"/>
          </a:xfrm>
          <a:prstGeom prst="rect">
            <a:avLst/>
          </a:prstGeom>
        </p:spPr>
      </p:pic>
      <p:pic>
        <p:nvPicPr>
          <p:cNvPr id="7" name="Picture 6" descr="Chart, histogram&#10;&#10;Description automatically generated">
            <a:extLst>
              <a:ext uri="{FF2B5EF4-FFF2-40B4-BE49-F238E27FC236}">
                <a16:creationId xmlns:a16="http://schemas.microsoft.com/office/drawing/2014/main" id="{CC297F03-27DF-49D0-999A-99A61873E21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25763512"/>
            <a:ext cx="31089600" cy="11886376"/>
          </a:xfrm>
          <a:prstGeom prst="rect">
            <a:avLst/>
          </a:prstGeom>
        </p:spPr>
      </p:pic>
      <p:sp>
        <p:nvSpPr>
          <p:cNvPr id="12" name="TextBox 11">
            <a:extLst>
              <a:ext uri="{FF2B5EF4-FFF2-40B4-BE49-F238E27FC236}">
                <a16:creationId xmlns:a16="http://schemas.microsoft.com/office/drawing/2014/main" id="{FB1C2FB3-537E-447D-A375-D57FEF85D903}"/>
              </a:ext>
            </a:extLst>
          </p:cNvPr>
          <p:cNvSpPr txBox="1"/>
          <p:nvPr/>
        </p:nvSpPr>
        <p:spPr>
          <a:xfrm rot="16200000">
            <a:off x="25351840" y="2812587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13" name="Straight Connector 12">
            <a:extLst>
              <a:ext uri="{FF2B5EF4-FFF2-40B4-BE49-F238E27FC236}">
                <a16:creationId xmlns:a16="http://schemas.microsoft.com/office/drawing/2014/main" id="{A515360E-95C7-4A5D-9640-CF2953D17C27}"/>
              </a:ext>
            </a:extLst>
          </p:cNvPr>
          <p:cNvCxnSpPr>
            <a:cxnSpLocks/>
          </p:cNvCxnSpPr>
          <p:nvPr/>
        </p:nvCxnSpPr>
        <p:spPr>
          <a:xfrm>
            <a:off x="26300412" y="26979006"/>
            <a:ext cx="3328" cy="939146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692FD55-CD8E-4ED6-A918-09B2DE763FAA}"/>
              </a:ext>
            </a:extLst>
          </p:cNvPr>
          <p:cNvSpPr txBox="1"/>
          <p:nvPr/>
        </p:nvSpPr>
        <p:spPr>
          <a:xfrm rot="16200000">
            <a:off x="21399164" y="28138322"/>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15" name="Straight Connector 14">
            <a:extLst>
              <a:ext uri="{FF2B5EF4-FFF2-40B4-BE49-F238E27FC236}">
                <a16:creationId xmlns:a16="http://schemas.microsoft.com/office/drawing/2014/main" id="{D212E7BB-9B55-4E54-8C0E-ACD6BB579863}"/>
              </a:ext>
            </a:extLst>
          </p:cNvPr>
          <p:cNvCxnSpPr>
            <a:cxnSpLocks/>
          </p:cNvCxnSpPr>
          <p:nvPr/>
        </p:nvCxnSpPr>
        <p:spPr>
          <a:xfrm>
            <a:off x="22371740" y="26983570"/>
            <a:ext cx="0" cy="9440684"/>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24BD6FF-A9F1-464A-8823-74E170038048}"/>
              </a:ext>
            </a:extLst>
          </p:cNvPr>
          <p:cNvSpPr txBox="1"/>
          <p:nvPr/>
        </p:nvSpPr>
        <p:spPr>
          <a:xfrm rot="16200000">
            <a:off x="18435388" y="2812587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17" name="Straight Connector 16">
            <a:extLst>
              <a:ext uri="{FF2B5EF4-FFF2-40B4-BE49-F238E27FC236}">
                <a16:creationId xmlns:a16="http://schemas.microsoft.com/office/drawing/2014/main" id="{B9F17CDA-C179-4829-B23F-5300DC18C133}"/>
              </a:ext>
            </a:extLst>
          </p:cNvPr>
          <p:cNvCxnSpPr>
            <a:cxnSpLocks/>
          </p:cNvCxnSpPr>
          <p:nvPr/>
        </p:nvCxnSpPr>
        <p:spPr>
          <a:xfrm>
            <a:off x="19355824" y="27038842"/>
            <a:ext cx="0" cy="935851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881A6F-28C9-4B21-884C-0F8FD07F34C3}"/>
              </a:ext>
            </a:extLst>
          </p:cNvPr>
          <p:cNvSpPr txBox="1"/>
          <p:nvPr/>
        </p:nvSpPr>
        <p:spPr>
          <a:xfrm rot="16200000">
            <a:off x="17143920" y="2808453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40 km/s</a:t>
            </a:r>
          </a:p>
        </p:txBody>
      </p:sp>
      <p:cxnSp>
        <p:nvCxnSpPr>
          <p:cNvPr id="19" name="Straight Connector 18">
            <a:extLst>
              <a:ext uri="{FF2B5EF4-FFF2-40B4-BE49-F238E27FC236}">
                <a16:creationId xmlns:a16="http://schemas.microsoft.com/office/drawing/2014/main" id="{E060A0DE-2448-42AA-B8F6-C0FF2F39BCB4}"/>
              </a:ext>
            </a:extLst>
          </p:cNvPr>
          <p:cNvCxnSpPr>
            <a:cxnSpLocks/>
          </p:cNvCxnSpPr>
          <p:nvPr/>
        </p:nvCxnSpPr>
        <p:spPr>
          <a:xfrm>
            <a:off x="18064356" y="26997502"/>
            <a:ext cx="0" cy="935851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2F6B1DC-5206-4484-8C16-BE42333D86D5}"/>
              </a:ext>
            </a:extLst>
          </p:cNvPr>
          <p:cNvSpPr txBox="1"/>
          <p:nvPr/>
        </p:nvSpPr>
        <p:spPr>
          <a:xfrm rot="20002962">
            <a:off x="11453162" y="31351534"/>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 m</a:t>
            </a:r>
          </a:p>
        </p:txBody>
      </p:sp>
      <p:sp>
        <p:nvSpPr>
          <p:cNvPr id="22" name="TextBox 21">
            <a:extLst>
              <a:ext uri="{FF2B5EF4-FFF2-40B4-BE49-F238E27FC236}">
                <a16:creationId xmlns:a16="http://schemas.microsoft.com/office/drawing/2014/main" id="{D0AB2EF5-37C9-4C78-B12C-45C650FCDBE8}"/>
              </a:ext>
            </a:extLst>
          </p:cNvPr>
          <p:cNvSpPr txBox="1"/>
          <p:nvPr/>
        </p:nvSpPr>
        <p:spPr>
          <a:xfrm rot="20002962">
            <a:off x="11444198" y="33063790"/>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100 m</a:t>
            </a:r>
          </a:p>
        </p:txBody>
      </p:sp>
      <p:sp>
        <p:nvSpPr>
          <p:cNvPr id="23" name="TextBox 22">
            <a:extLst>
              <a:ext uri="{FF2B5EF4-FFF2-40B4-BE49-F238E27FC236}">
                <a16:creationId xmlns:a16="http://schemas.microsoft.com/office/drawing/2014/main" id="{35839AB8-9351-4DC2-B4B8-A79B5D0F1646}"/>
              </a:ext>
            </a:extLst>
          </p:cNvPr>
          <p:cNvSpPr txBox="1"/>
          <p:nvPr/>
        </p:nvSpPr>
        <p:spPr>
          <a:xfrm rot="20002962">
            <a:off x="11317114" y="34776050"/>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 km</a:t>
            </a:r>
          </a:p>
        </p:txBody>
      </p:sp>
      <p:sp>
        <p:nvSpPr>
          <p:cNvPr id="24" name="TextBox 23">
            <a:extLst>
              <a:ext uri="{FF2B5EF4-FFF2-40B4-BE49-F238E27FC236}">
                <a16:creationId xmlns:a16="http://schemas.microsoft.com/office/drawing/2014/main" id="{5FE9166C-0D91-433C-99CD-870B8B7E8F48}"/>
              </a:ext>
            </a:extLst>
          </p:cNvPr>
          <p:cNvSpPr txBox="1"/>
          <p:nvPr/>
        </p:nvSpPr>
        <p:spPr>
          <a:xfrm>
            <a:off x="13872066" y="35099220"/>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 km</a:t>
            </a:r>
          </a:p>
        </p:txBody>
      </p:sp>
      <p:cxnSp>
        <p:nvCxnSpPr>
          <p:cNvPr id="25" name="Straight Arrow Connector 24">
            <a:extLst>
              <a:ext uri="{FF2B5EF4-FFF2-40B4-BE49-F238E27FC236}">
                <a16:creationId xmlns:a16="http://schemas.microsoft.com/office/drawing/2014/main" id="{B11F232C-70C4-488A-B2D5-9229944D8071}"/>
              </a:ext>
            </a:extLst>
          </p:cNvPr>
          <p:cNvCxnSpPr>
            <a:cxnSpLocks/>
          </p:cNvCxnSpPr>
          <p:nvPr/>
        </p:nvCxnSpPr>
        <p:spPr>
          <a:xfrm flipH="1">
            <a:off x="14318702" y="36066140"/>
            <a:ext cx="925772" cy="0"/>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838B3B4-9494-4BE0-B78A-CD84D5CD1631}"/>
              </a:ext>
            </a:extLst>
          </p:cNvPr>
          <p:cNvSpPr txBox="1"/>
          <p:nvPr/>
        </p:nvSpPr>
        <p:spPr>
          <a:xfrm rot="20636221">
            <a:off x="11578674" y="22763342"/>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 m</a:t>
            </a:r>
          </a:p>
        </p:txBody>
      </p:sp>
      <p:sp>
        <p:nvSpPr>
          <p:cNvPr id="31" name="TextBox 30">
            <a:extLst>
              <a:ext uri="{FF2B5EF4-FFF2-40B4-BE49-F238E27FC236}">
                <a16:creationId xmlns:a16="http://schemas.microsoft.com/office/drawing/2014/main" id="{0B002EC4-0F4E-4E42-A106-19F1D0A3AAAA}"/>
              </a:ext>
            </a:extLst>
          </p:cNvPr>
          <p:cNvSpPr txBox="1"/>
          <p:nvPr/>
        </p:nvSpPr>
        <p:spPr>
          <a:xfrm>
            <a:off x="13970678" y="22772748"/>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100 m</a:t>
            </a:r>
          </a:p>
        </p:txBody>
      </p:sp>
      <p:cxnSp>
        <p:nvCxnSpPr>
          <p:cNvPr id="32" name="Straight Arrow Connector 31">
            <a:extLst>
              <a:ext uri="{FF2B5EF4-FFF2-40B4-BE49-F238E27FC236}">
                <a16:creationId xmlns:a16="http://schemas.microsoft.com/office/drawing/2014/main" id="{FD7BA1CB-4B47-473A-AB8E-D66AAE19D7E4}"/>
              </a:ext>
            </a:extLst>
          </p:cNvPr>
          <p:cNvCxnSpPr>
            <a:cxnSpLocks/>
          </p:cNvCxnSpPr>
          <p:nvPr/>
        </p:nvCxnSpPr>
        <p:spPr>
          <a:xfrm flipH="1">
            <a:off x="14417314" y="23739668"/>
            <a:ext cx="925772" cy="0"/>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3CCB53ED-237D-45DD-8903-3196FD7B09BE}"/>
              </a:ext>
            </a:extLst>
          </p:cNvPr>
          <p:cNvSpPr txBox="1"/>
          <p:nvPr/>
        </p:nvSpPr>
        <p:spPr>
          <a:xfrm>
            <a:off x="11697834" y="9707138"/>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 m</a:t>
            </a:r>
          </a:p>
        </p:txBody>
      </p:sp>
      <p:cxnSp>
        <p:nvCxnSpPr>
          <p:cNvPr id="36" name="Straight Arrow Connector 35">
            <a:extLst>
              <a:ext uri="{FF2B5EF4-FFF2-40B4-BE49-F238E27FC236}">
                <a16:creationId xmlns:a16="http://schemas.microsoft.com/office/drawing/2014/main" id="{6F5DDFC0-343D-4FF3-8B0F-28E9355C2017}"/>
              </a:ext>
            </a:extLst>
          </p:cNvPr>
          <p:cNvCxnSpPr>
            <a:cxnSpLocks/>
          </p:cNvCxnSpPr>
          <p:nvPr/>
        </p:nvCxnSpPr>
        <p:spPr>
          <a:xfrm>
            <a:off x="13338506" y="10500090"/>
            <a:ext cx="842884" cy="884156"/>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0C4ABE6-5A97-48E6-AE54-80502954FDC2}"/>
              </a:ext>
            </a:extLst>
          </p:cNvPr>
          <p:cNvSpPr txBox="1"/>
          <p:nvPr/>
        </p:nvSpPr>
        <p:spPr>
          <a:xfrm>
            <a:off x="25036298" y="9707138"/>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 m</a:t>
            </a:r>
          </a:p>
        </p:txBody>
      </p:sp>
      <p:cxnSp>
        <p:nvCxnSpPr>
          <p:cNvPr id="38" name="Straight Arrow Connector 37">
            <a:extLst>
              <a:ext uri="{FF2B5EF4-FFF2-40B4-BE49-F238E27FC236}">
                <a16:creationId xmlns:a16="http://schemas.microsoft.com/office/drawing/2014/main" id="{CEDE349E-E1EA-4CE0-B57A-D9D80DB93482}"/>
              </a:ext>
            </a:extLst>
          </p:cNvPr>
          <p:cNvCxnSpPr>
            <a:cxnSpLocks/>
          </p:cNvCxnSpPr>
          <p:nvPr/>
        </p:nvCxnSpPr>
        <p:spPr>
          <a:xfrm>
            <a:off x="26676970" y="10500090"/>
            <a:ext cx="842884" cy="884156"/>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E9695EE-870D-4B1F-AAF9-C288BA506E70}"/>
              </a:ext>
            </a:extLst>
          </p:cNvPr>
          <p:cNvSpPr txBox="1"/>
          <p:nvPr/>
        </p:nvSpPr>
        <p:spPr>
          <a:xfrm rot="16200000">
            <a:off x="26176972" y="1571283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40" name="Straight Connector 39">
            <a:extLst>
              <a:ext uri="{FF2B5EF4-FFF2-40B4-BE49-F238E27FC236}">
                <a16:creationId xmlns:a16="http://schemas.microsoft.com/office/drawing/2014/main" id="{21D33BAF-D87A-4019-8A05-77A21E4A9FF9}"/>
              </a:ext>
            </a:extLst>
          </p:cNvPr>
          <p:cNvCxnSpPr>
            <a:cxnSpLocks/>
          </p:cNvCxnSpPr>
          <p:nvPr/>
        </p:nvCxnSpPr>
        <p:spPr>
          <a:xfrm>
            <a:off x="27187092" y="14625810"/>
            <a:ext cx="3328" cy="939146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A04E8E3-71A6-4965-A79D-31CF9E8E12C4}"/>
              </a:ext>
            </a:extLst>
          </p:cNvPr>
          <p:cNvSpPr txBox="1"/>
          <p:nvPr/>
        </p:nvSpPr>
        <p:spPr>
          <a:xfrm rot="16200000">
            <a:off x="23164356" y="1571283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42" name="Straight Connector 41">
            <a:extLst>
              <a:ext uri="{FF2B5EF4-FFF2-40B4-BE49-F238E27FC236}">
                <a16:creationId xmlns:a16="http://schemas.microsoft.com/office/drawing/2014/main" id="{FC6C1BD6-E4E2-4B86-AC93-18E3B58B896B}"/>
              </a:ext>
            </a:extLst>
          </p:cNvPr>
          <p:cNvCxnSpPr>
            <a:cxnSpLocks/>
          </p:cNvCxnSpPr>
          <p:nvPr/>
        </p:nvCxnSpPr>
        <p:spPr>
          <a:xfrm>
            <a:off x="24217892" y="14625818"/>
            <a:ext cx="0" cy="9440684"/>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FBD8B95-3916-45B5-88C3-8EFA5D825655}"/>
              </a:ext>
            </a:extLst>
          </p:cNvPr>
          <p:cNvSpPr txBox="1"/>
          <p:nvPr/>
        </p:nvSpPr>
        <p:spPr>
          <a:xfrm rot="16200000">
            <a:off x="19958684" y="15719990"/>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44" name="Straight Connector 43">
            <a:extLst>
              <a:ext uri="{FF2B5EF4-FFF2-40B4-BE49-F238E27FC236}">
                <a16:creationId xmlns:a16="http://schemas.microsoft.com/office/drawing/2014/main" id="{4090BA69-6005-4DF1-8D20-1B3F13E2250D}"/>
              </a:ext>
            </a:extLst>
          </p:cNvPr>
          <p:cNvCxnSpPr>
            <a:cxnSpLocks/>
          </p:cNvCxnSpPr>
          <p:nvPr/>
        </p:nvCxnSpPr>
        <p:spPr>
          <a:xfrm>
            <a:off x="20879120" y="14632958"/>
            <a:ext cx="0" cy="935851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F3327D6-91DD-438A-9049-06E3D93E72D2}"/>
              </a:ext>
            </a:extLst>
          </p:cNvPr>
          <p:cNvSpPr txBox="1"/>
          <p:nvPr/>
        </p:nvSpPr>
        <p:spPr>
          <a:xfrm rot="16200000">
            <a:off x="17460880" y="15712850"/>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40 km/s</a:t>
            </a:r>
          </a:p>
        </p:txBody>
      </p:sp>
      <p:cxnSp>
        <p:nvCxnSpPr>
          <p:cNvPr id="46" name="Straight Connector 45">
            <a:extLst>
              <a:ext uri="{FF2B5EF4-FFF2-40B4-BE49-F238E27FC236}">
                <a16:creationId xmlns:a16="http://schemas.microsoft.com/office/drawing/2014/main" id="{D960ECF9-125D-46D0-954E-526A32A2B1A5}"/>
              </a:ext>
            </a:extLst>
          </p:cNvPr>
          <p:cNvCxnSpPr>
            <a:cxnSpLocks/>
          </p:cNvCxnSpPr>
          <p:nvPr/>
        </p:nvCxnSpPr>
        <p:spPr>
          <a:xfrm>
            <a:off x="18381316" y="14625818"/>
            <a:ext cx="0" cy="935851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05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Chart, histogram&#10;&#10;Description automatically generated">
            <a:extLst>
              <a:ext uri="{FF2B5EF4-FFF2-40B4-BE49-F238E27FC236}">
                <a16:creationId xmlns:a16="http://schemas.microsoft.com/office/drawing/2014/main" id="{DD2F74FE-4EE2-4297-9317-B78376D1BE1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3644852"/>
            <a:ext cx="31089600" cy="11886376"/>
          </a:xfrm>
          <a:prstGeom prst="rect">
            <a:avLst/>
          </a:prstGeom>
        </p:spPr>
      </p:pic>
      <p:pic>
        <p:nvPicPr>
          <p:cNvPr id="7" name="Picture 6" descr="Chart, histogram&#10;&#10;Description automatically generated">
            <a:extLst>
              <a:ext uri="{FF2B5EF4-FFF2-40B4-BE49-F238E27FC236}">
                <a16:creationId xmlns:a16="http://schemas.microsoft.com/office/drawing/2014/main" id="{1EFD82F9-3493-4D6B-818F-4E26F802D2B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648" y="26451176"/>
            <a:ext cx="31089600" cy="11886376"/>
          </a:xfrm>
          <a:prstGeom prst="rect">
            <a:avLst/>
          </a:prstGeom>
        </p:spPr>
      </p:pic>
      <p:pic>
        <p:nvPicPr>
          <p:cNvPr id="8" name="Picture 7" descr="Chart, histogram&#10;&#10;Description automatically generated">
            <a:extLst>
              <a:ext uri="{FF2B5EF4-FFF2-40B4-BE49-F238E27FC236}">
                <a16:creationId xmlns:a16="http://schemas.microsoft.com/office/drawing/2014/main" id="{6B345A42-C290-4DD9-BC2E-03E94DA66A1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1040688"/>
            <a:ext cx="31089600" cy="11886376"/>
          </a:xfrm>
          <a:prstGeom prst="rect">
            <a:avLst/>
          </a:prstGeom>
        </p:spPr>
      </p:pic>
      <p:sp>
        <p:nvSpPr>
          <p:cNvPr id="9" name="TextBox 8">
            <a:extLst>
              <a:ext uri="{FF2B5EF4-FFF2-40B4-BE49-F238E27FC236}">
                <a16:creationId xmlns:a16="http://schemas.microsoft.com/office/drawing/2014/main" id="{17161843-F974-4EBE-B207-422483FF74F3}"/>
              </a:ext>
            </a:extLst>
          </p:cNvPr>
          <p:cNvSpPr txBox="1"/>
          <p:nvPr/>
        </p:nvSpPr>
        <p:spPr>
          <a:xfrm rot="20746796">
            <a:off x="11488342" y="32705962"/>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100 m</a:t>
            </a:r>
          </a:p>
        </p:txBody>
      </p:sp>
      <p:sp>
        <p:nvSpPr>
          <p:cNvPr id="10" name="TextBox 9">
            <a:extLst>
              <a:ext uri="{FF2B5EF4-FFF2-40B4-BE49-F238E27FC236}">
                <a16:creationId xmlns:a16="http://schemas.microsoft.com/office/drawing/2014/main" id="{1F1CA5CF-54EA-4E3A-B601-8597F50CB3D3}"/>
              </a:ext>
            </a:extLst>
          </p:cNvPr>
          <p:cNvSpPr txBox="1"/>
          <p:nvPr/>
        </p:nvSpPr>
        <p:spPr>
          <a:xfrm>
            <a:off x="11280522" y="34572616"/>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 km</a:t>
            </a:r>
          </a:p>
        </p:txBody>
      </p:sp>
      <p:sp>
        <p:nvSpPr>
          <p:cNvPr id="11" name="TextBox 10">
            <a:extLst>
              <a:ext uri="{FF2B5EF4-FFF2-40B4-BE49-F238E27FC236}">
                <a16:creationId xmlns:a16="http://schemas.microsoft.com/office/drawing/2014/main" id="{FA697CC3-D8B7-4783-9054-05A0D5857AD6}"/>
              </a:ext>
            </a:extLst>
          </p:cNvPr>
          <p:cNvSpPr txBox="1"/>
          <p:nvPr/>
        </p:nvSpPr>
        <p:spPr>
          <a:xfrm rot="19867580">
            <a:off x="11461994" y="35739478"/>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2.5 km</a:t>
            </a:r>
          </a:p>
        </p:txBody>
      </p:sp>
      <p:sp>
        <p:nvSpPr>
          <p:cNvPr id="12" name="TextBox 11">
            <a:extLst>
              <a:ext uri="{FF2B5EF4-FFF2-40B4-BE49-F238E27FC236}">
                <a16:creationId xmlns:a16="http://schemas.microsoft.com/office/drawing/2014/main" id="{DACB0DDB-21EC-4D24-BCA7-B1728B18A2A4}"/>
              </a:ext>
            </a:extLst>
          </p:cNvPr>
          <p:cNvSpPr txBox="1"/>
          <p:nvPr/>
        </p:nvSpPr>
        <p:spPr>
          <a:xfrm rot="16200000">
            <a:off x="25270096" y="28689162"/>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13" name="Straight Connector 12">
            <a:extLst>
              <a:ext uri="{FF2B5EF4-FFF2-40B4-BE49-F238E27FC236}">
                <a16:creationId xmlns:a16="http://schemas.microsoft.com/office/drawing/2014/main" id="{1ADC1584-7C75-4B1B-A25E-8100EAAB33C5}"/>
              </a:ext>
            </a:extLst>
          </p:cNvPr>
          <p:cNvCxnSpPr>
            <a:cxnSpLocks/>
          </p:cNvCxnSpPr>
          <p:nvPr/>
        </p:nvCxnSpPr>
        <p:spPr>
          <a:xfrm>
            <a:off x="26192836" y="27651358"/>
            <a:ext cx="3328" cy="939146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D184B9-1313-4AA7-A4F9-9D9CFB5BD2A3}"/>
              </a:ext>
            </a:extLst>
          </p:cNvPr>
          <p:cNvSpPr txBox="1"/>
          <p:nvPr/>
        </p:nvSpPr>
        <p:spPr>
          <a:xfrm rot="16200000">
            <a:off x="21138120" y="28689166"/>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15" name="Straight Connector 14">
            <a:extLst>
              <a:ext uri="{FF2B5EF4-FFF2-40B4-BE49-F238E27FC236}">
                <a16:creationId xmlns:a16="http://schemas.microsoft.com/office/drawing/2014/main" id="{64D7619F-292F-433D-80EB-4B1BB3C9B0B5}"/>
              </a:ext>
            </a:extLst>
          </p:cNvPr>
          <p:cNvCxnSpPr>
            <a:cxnSpLocks/>
          </p:cNvCxnSpPr>
          <p:nvPr/>
        </p:nvCxnSpPr>
        <p:spPr>
          <a:xfrm>
            <a:off x="22102800" y="27602134"/>
            <a:ext cx="0" cy="9440684"/>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B76C3B-8B01-4869-BEAC-BA6768FD21B4}"/>
              </a:ext>
            </a:extLst>
          </p:cNvPr>
          <p:cNvSpPr txBox="1"/>
          <p:nvPr/>
        </p:nvSpPr>
        <p:spPr>
          <a:xfrm rot="16200000">
            <a:off x="18058868" y="2877133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17" name="Straight Connector 16">
            <a:extLst>
              <a:ext uri="{FF2B5EF4-FFF2-40B4-BE49-F238E27FC236}">
                <a16:creationId xmlns:a16="http://schemas.microsoft.com/office/drawing/2014/main" id="{D4F9EDBC-294A-4B4D-8529-3B04B0482FDE}"/>
              </a:ext>
            </a:extLst>
          </p:cNvPr>
          <p:cNvCxnSpPr>
            <a:cxnSpLocks/>
          </p:cNvCxnSpPr>
          <p:nvPr/>
        </p:nvCxnSpPr>
        <p:spPr>
          <a:xfrm>
            <a:off x="18979304" y="27684302"/>
            <a:ext cx="0" cy="935851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3983B4-AEFF-4BF2-9BF7-2CF38802C7D8}"/>
              </a:ext>
            </a:extLst>
          </p:cNvPr>
          <p:cNvSpPr txBox="1"/>
          <p:nvPr/>
        </p:nvSpPr>
        <p:spPr>
          <a:xfrm rot="16200000">
            <a:off x="25347464" y="15938886"/>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26" name="Straight Connector 25">
            <a:extLst>
              <a:ext uri="{FF2B5EF4-FFF2-40B4-BE49-F238E27FC236}">
                <a16:creationId xmlns:a16="http://schemas.microsoft.com/office/drawing/2014/main" id="{EBA964CE-334D-41FC-940E-13F72A5899D9}"/>
              </a:ext>
            </a:extLst>
          </p:cNvPr>
          <p:cNvCxnSpPr>
            <a:cxnSpLocks/>
          </p:cNvCxnSpPr>
          <p:nvPr/>
        </p:nvCxnSpPr>
        <p:spPr>
          <a:xfrm>
            <a:off x="26226116" y="14845154"/>
            <a:ext cx="3328" cy="9391460"/>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D4E0E8-9B44-4760-8DE2-5CA8C1D78315}"/>
              </a:ext>
            </a:extLst>
          </p:cNvPr>
          <p:cNvSpPr txBox="1"/>
          <p:nvPr/>
        </p:nvSpPr>
        <p:spPr>
          <a:xfrm rot="16200000">
            <a:off x="21126416" y="1590803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28" name="Straight Connector 27">
            <a:extLst>
              <a:ext uri="{FF2B5EF4-FFF2-40B4-BE49-F238E27FC236}">
                <a16:creationId xmlns:a16="http://schemas.microsoft.com/office/drawing/2014/main" id="{ACEF0CE7-0A21-4F3D-B859-445CF509B3F2}"/>
              </a:ext>
            </a:extLst>
          </p:cNvPr>
          <p:cNvCxnSpPr>
            <a:cxnSpLocks/>
          </p:cNvCxnSpPr>
          <p:nvPr/>
        </p:nvCxnSpPr>
        <p:spPr>
          <a:xfrm>
            <a:off x="22086692" y="14851854"/>
            <a:ext cx="0" cy="9440684"/>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80354B-A0A6-4AE0-A592-24696662C877}"/>
              </a:ext>
            </a:extLst>
          </p:cNvPr>
          <p:cNvSpPr txBox="1"/>
          <p:nvPr/>
        </p:nvSpPr>
        <p:spPr>
          <a:xfrm rot="16200000">
            <a:off x="17922028" y="15920246"/>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30" name="Straight Connector 29">
            <a:extLst>
              <a:ext uri="{FF2B5EF4-FFF2-40B4-BE49-F238E27FC236}">
                <a16:creationId xmlns:a16="http://schemas.microsoft.com/office/drawing/2014/main" id="{A40B15A7-71AE-49F3-A1A7-5994AEF093EA}"/>
              </a:ext>
            </a:extLst>
          </p:cNvPr>
          <p:cNvCxnSpPr>
            <a:cxnSpLocks/>
          </p:cNvCxnSpPr>
          <p:nvPr/>
        </p:nvCxnSpPr>
        <p:spPr>
          <a:xfrm>
            <a:off x="18882300" y="14833214"/>
            <a:ext cx="0" cy="935851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3E2F561-5DC6-4B60-9C16-7CB2D0A424B5}"/>
              </a:ext>
            </a:extLst>
          </p:cNvPr>
          <p:cNvSpPr txBox="1"/>
          <p:nvPr/>
        </p:nvSpPr>
        <p:spPr>
          <a:xfrm>
            <a:off x="11697834" y="9707136"/>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100 m</a:t>
            </a:r>
          </a:p>
        </p:txBody>
      </p:sp>
      <p:cxnSp>
        <p:nvCxnSpPr>
          <p:cNvPr id="37" name="Straight Arrow Connector 36">
            <a:extLst>
              <a:ext uri="{FF2B5EF4-FFF2-40B4-BE49-F238E27FC236}">
                <a16:creationId xmlns:a16="http://schemas.microsoft.com/office/drawing/2014/main" id="{0D221123-9C3E-461E-BDF9-E0782CBF0834}"/>
              </a:ext>
            </a:extLst>
          </p:cNvPr>
          <p:cNvCxnSpPr>
            <a:cxnSpLocks/>
          </p:cNvCxnSpPr>
          <p:nvPr/>
        </p:nvCxnSpPr>
        <p:spPr>
          <a:xfrm>
            <a:off x="13338506" y="10500090"/>
            <a:ext cx="842884" cy="884156"/>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21B51B0-F2A0-4BD8-8634-96C56CF5D443}"/>
              </a:ext>
            </a:extLst>
          </p:cNvPr>
          <p:cNvSpPr txBox="1"/>
          <p:nvPr/>
        </p:nvSpPr>
        <p:spPr>
          <a:xfrm>
            <a:off x="24768278" y="9623612"/>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100 m</a:t>
            </a:r>
          </a:p>
        </p:txBody>
      </p:sp>
      <p:cxnSp>
        <p:nvCxnSpPr>
          <p:cNvPr id="41" name="Straight Arrow Connector 40">
            <a:extLst>
              <a:ext uri="{FF2B5EF4-FFF2-40B4-BE49-F238E27FC236}">
                <a16:creationId xmlns:a16="http://schemas.microsoft.com/office/drawing/2014/main" id="{E9113246-B4A3-40FD-A76B-93B11BA029DB}"/>
              </a:ext>
            </a:extLst>
          </p:cNvPr>
          <p:cNvCxnSpPr>
            <a:cxnSpLocks/>
          </p:cNvCxnSpPr>
          <p:nvPr/>
        </p:nvCxnSpPr>
        <p:spPr>
          <a:xfrm>
            <a:off x="26408950" y="10416566"/>
            <a:ext cx="842884" cy="884156"/>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69B5FE6-8716-41CA-B7BA-1CF648EC89D6}"/>
              </a:ext>
            </a:extLst>
          </p:cNvPr>
          <p:cNvSpPr txBox="1"/>
          <p:nvPr/>
        </p:nvSpPr>
        <p:spPr>
          <a:xfrm rot="16200000">
            <a:off x="16901872" y="2878377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40 km/s</a:t>
            </a:r>
          </a:p>
        </p:txBody>
      </p:sp>
      <p:cxnSp>
        <p:nvCxnSpPr>
          <p:cNvPr id="43" name="Straight Connector 42">
            <a:extLst>
              <a:ext uri="{FF2B5EF4-FFF2-40B4-BE49-F238E27FC236}">
                <a16:creationId xmlns:a16="http://schemas.microsoft.com/office/drawing/2014/main" id="{3D45090A-5336-4F46-8290-5DE34F741000}"/>
              </a:ext>
            </a:extLst>
          </p:cNvPr>
          <p:cNvCxnSpPr>
            <a:cxnSpLocks/>
          </p:cNvCxnSpPr>
          <p:nvPr/>
        </p:nvCxnSpPr>
        <p:spPr>
          <a:xfrm>
            <a:off x="17822308" y="27696746"/>
            <a:ext cx="0" cy="9358516"/>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0C1414F-7846-4541-AA14-15377996E8BE}"/>
              </a:ext>
            </a:extLst>
          </p:cNvPr>
          <p:cNvSpPr txBox="1"/>
          <p:nvPr/>
        </p:nvSpPr>
        <p:spPr>
          <a:xfrm>
            <a:off x="11538630" y="21048508"/>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100 m</a:t>
            </a:r>
          </a:p>
        </p:txBody>
      </p:sp>
      <p:cxnSp>
        <p:nvCxnSpPr>
          <p:cNvPr id="45" name="Straight Arrow Connector 44">
            <a:extLst>
              <a:ext uri="{FF2B5EF4-FFF2-40B4-BE49-F238E27FC236}">
                <a16:creationId xmlns:a16="http://schemas.microsoft.com/office/drawing/2014/main" id="{41229820-8D2D-49A7-8470-0AD1BA8F2A75}"/>
              </a:ext>
            </a:extLst>
          </p:cNvPr>
          <p:cNvCxnSpPr>
            <a:cxnSpLocks/>
          </p:cNvCxnSpPr>
          <p:nvPr/>
        </p:nvCxnSpPr>
        <p:spPr>
          <a:xfrm>
            <a:off x="13179302" y="21841462"/>
            <a:ext cx="842884" cy="884156"/>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54BC6D9-4B3A-402C-8BD5-92CFA8D18C6E}"/>
              </a:ext>
            </a:extLst>
          </p:cNvPr>
          <p:cNvCxnSpPr>
            <a:cxnSpLocks/>
          </p:cNvCxnSpPr>
          <p:nvPr/>
        </p:nvCxnSpPr>
        <p:spPr>
          <a:xfrm flipH="1" flipV="1">
            <a:off x="12363312" y="34054836"/>
            <a:ext cx="1160" cy="647760"/>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C0708B0A-0699-47B6-95D7-8AF9100B48C2}"/>
              </a:ext>
            </a:extLst>
          </p:cNvPr>
          <p:cNvSpPr txBox="1"/>
          <p:nvPr/>
        </p:nvSpPr>
        <p:spPr>
          <a:xfrm rot="20746796">
            <a:off x="11491314" y="30335958"/>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100 m</a:t>
            </a:r>
          </a:p>
        </p:txBody>
      </p:sp>
    </p:spTree>
    <p:extLst>
      <p:ext uri="{BB962C8B-B14F-4D97-AF65-F5344CB8AC3E}">
        <p14:creationId xmlns:p14="http://schemas.microsoft.com/office/powerpoint/2010/main" val="45394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BFB5FA5-809C-4283-8A49-D9FE1BFD622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2682" y="3373906"/>
            <a:ext cx="24159916" cy="32266668"/>
          </a:xfrm>
          <a:prstGeom prst="rect">
            <a:avLst/>
          </a:prstGeom>
        </p:spPr>
      </p:pic>
      <p:sp>
        <p:nvSpPr>
          <p:cNvPr id="4" name="Rectangle 3">
            <a:extLst>
              <a:ext uri="{FF2B5EF4-FFF2-40B4-BE49-F238E27FC236}">
                <a16:creationId xmlns:a16="http://schemas.microsoft.com/office/drawing/2014/main" id="{C55A5005-D484-4A54-BB11-405B26EB01D4}"/>
              </a:ext>
            </a:extLst>
          </p:cNvPr>
          <p:cNvSpPr/>
          <p:nvPr/>
        </p:nvSpPr>
        <p:spPr>
          <a:xfrm>
            <a:off x="4329020" y="6300812"/>
            <a:ext cx="5437512"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sp>
        <p:nvSpPr>
          <p:cNvPr id="39" name="TextBox 38">
            <a:extLst>
              <a:ext uri="{FF2B5EF4-FFF2-40B4-BE49-F238E27FC236}">
                <a16:creationId xmlns:a16="http://schemas.microsoft.com/office/drawing/2014/main" id="{13218649-3249-4A0D-AD88-FB357C9EFA72}"/>
              </a:ext>
            </a:extLst>
          </p:cNvPr>
          <p:cNvSpPr txBox="1"/>
          <p:nvPr/>
        </p:nvSpPr>
        <p:spPr>
          <a:xfrm>
            <a:off x="23515314" y="5942946"/>
            <a:ext cx="5284388" cy="3170099"/>
          </a:xfrm>
          <a:prstGeom prst="rect">
            <a:avLst/>
          </a:prstGeom>
          <a:noFill/>
        </p:spPr>
        <p:txBody>
          <a:bodyPr wrap="square">
            <a:spAutoFit/>
          </a:bodyPr>
          <a:lstStyle/>
          <a:p>
            <a:pPr defTabSz="578872"/>
            <a:endParaRPr lang="en-US" sz="4000"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V = 16.8 km/s 	</a:t>
            </a:r>
          </a:p>
          <a:p>
            <a:pPr defTabSz="578872"/>
            <a:r>
              <a:rPr lang="en-US" sz="4000" dirty="0">
                <a:latin typeface="Arial" panose="020B0604020202020204" pitchFamily="34" charset="0"/>
                <a:cs typeface="Arial" panose="020B0604020202020204" pitchFamily="34" charset="0"/>
              </a:rPr>
              <a:t>M = 99.7 %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 45 °</a:t>
            </a:r>
          </a:p>
          <a:p>
            <a:pPr defTabSz="1453256"/>
            <a:r>
              <a:rPr lang="en-US" sz="4000" dirty="0">
                <a:latin typeface="Arial" panose="020B0604020202020204" pitchFamily="34" charset="0"/>
                <a:cs typeface="Arial" panose="020B0604020202020204" pitchFamily="34" charset="0"/>
              </a:rPr>
              <a:t>D</a:t>
            </a:r>
            <a:r>
              <a:rPr lang="en-US" sz="4000" baseline="-25000" dirty="0">
                <a:latin typeface="Arial" panose="020B0604020202020204" pitchFamily="34" charset="0"/>
                <a:cs typeface="Arial" panose="020B0604020202020204" pitchFamily="34" charset="0"/>
              </a:rPr>
              <a:t>f</a:t>
            </a:r>
            <a:r>
              <a:rPr lang="en-US" sz="4000" dirty="0">
                <a:latin typeface="Arial" panose="020B0604020202020204" pitchFamily="34" charset="0"/>
                <a:cs typeface="Arial" panose="020B0604020202020204" pitchFamily="34" charset="0"/>
              </a:rPr>
              <a:t> = 13.9 km</a:t>
            </a:r>
          </a:p>
        </p:txBody>
      </p:sp>
      <p:sp>
        <p:nvSpPr>
          <p:cNvPr id="40" name="TextBox 39">
            <a:extLst>
              <a:ext uri="{FF2B5EF4-FFF2-40B4-BE49-F238E27FC236}">
                <a16:creationId xmlns:a16="http://schemas.microsoft.com/office/drawing/2014/main" id="{833878A0-709B-49A5-B861-81A2D15AF9BE}"/>
              </a:ext>
            </a:extLst>
          </p:cNvPr>
          <p:cNvSpPr txBox="1"/>
          <p:nvPr/>
        </p:nvSpPr>
        <p:spPr>
          <a:xfrm>
            <a:off x="23515314" y="13138228"/>
            <a:ext cx="5284388" cy="2554545"/>
          </a:xfrm>
          <a:prstGeom prst="rect">
            <a:avLst/>
          </a:prstGeom>
          <a:noFill/>
        </p:spPr>
        <p:txBody>
          <a:bodyPr wrap="square">
            <a:spAutoFit/>
          </a:bodyPr>
          <a:lstStyle/>
          <a:p>
            <a:pPr defTabSz="578872"/>
            <a:r>
              <a:rPr lang="en-US" sz="4000" dirty="0">
                <a:latin typeface="Arial" panose="020B0604020202020204" pitchFamily="34" charset="0"/>
                <a:cs typeface="Arial" panose="020B0604020202020204" pitchFamily="34" charset="0"/>
              </a:rPr>
              <a:t>V =  11 – 15 km/s </a:t>
            </a:r>
          </a:p>
          <a:p>
            <a:pPr defTabSz="578872"/>
            <a:r>
              <a:rPr lang="en-US" sz="4000" dirty="0">
                <a:latin typeface="Arial" panose="020B0604020202020204" pitchFamily="34" charset="0"/>
                <a:cs typeface="Arial" panose="020B0604020202020204" pitchFamily="34" charset="0"/>
              </a:rPr>
              <a:t>M = 51 – 77 %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 45 °</a:t>
            </a:r>
          </a:p>
          <a:p>
            <a:pPr defTabSz="1453256"/>
            <a:r>
              <a:rPr lang="en-US" sz="4000" dirty="0">
                <a:latin typeface="Arial" panose="020B0604020202020204" pitchFamily="34" charset="0"/>
                <a:cs typeface="Arial" panose="020B0604020202020204" pitchFamily="34" charset="0"/>
              </a:rPr>
              <a:t>D</a:t>
            </a:r>
            <a:r>
              <a:rPr lang="en-US" sz="4000" baseline="-25000" dirty="0">
                <a:latin typeface="Arial" panose="020B0604020202020204" pitchFamily="34" charset="0"/>
                <a:cs typeface="Arial" panose="020B0604020202020204" pitchFamily="34" charset="0"/>
              </a:rPr>
              <a:t>f</a:t>
            </a:r>
            <a:r>
              <a:rPr lang="en-US" sz="4000" dirty="0">
                <a:latin typeface="Arial" panose="020B0604020202020204" pitchFamily="34" charset="0"/>
                <a:cs typeface="Arial" panose="020B0604020202020204" pitchFamily="34" charset="0"/>
              </a:rPr>
              <a:t> = 40 – 46 m</a:t>
            </a:r>
          </a:p>
        </p:txBody>
      </p:sp>
      <p:sp>
        <p:nvSpPr>
          <p:cNvPr id="41" name="TextBox 40">
            <a:extLst>
              <a:ext uri="{FF2B5EF4-FFF2-40B4-BE49-F238E27FC236}">
                <a16:creationId xmlns:a16="http://schemas.microsoft.com/office/drawing/2014/main" id="{3207582D-75A4-40CD-A1A7-E3A062BD8B15}"/>
              </a:ext>
            </a:extLst>
          </p:cNvPr>
          <p:cNvSpPr txBox="1"/>
          <p:nvPr/>
        </p:nvSpPr>
        <p:spPr>
          <a:xfrm>
            <a:off x="23515314" y="20078138"/>
            <a:ext cx="6121228" cy="2554545"/>
          </a:xfrm>
          <a:prstGeom prst="rect">
            <a:avLst/>
          </a:prstGeom>
          <a:noFill/>
        </p:spPr>
        <p:txBody>
          <a:bodyPr wrap="square">
            <a:spAutoFit/>
          </a:bodyPr>
          <a:lstStyle/>
          <a:p>
            <a:pPr defTabSz="578872"/>
            <a:r>
              <a:rPr lang="en-US" sz="4000" dirty="0">
                <a:latin typeface="Arial" panose="020B0604020202020204" pitchFamily="34" charset="0"/>
                <a:cs typeface="Arial" panose="020B0604020202020204" pitchFamily="34" charset="0"/>
              </a:rPr>
              <a:t>V = 0 – 3  km/s	</a:t>
            </a:r>
          </a:p>
          <a:p>
            <a:pPr defTabSz="578872"/>
            <a:r>
              <a:rPr lang="en-US" sz="4000" dirty="0">
                <a:latin typeface="Arial" panose="020B0604020202020204" pitchFamily="34" charset="0"/>
                <a:cs typeface="Arial" panose="020B0604020202020204" pitchFamily="34" charset="0"/>
              </a:rPr>
              <a:t>M = 0 – 32 %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 20 °</a:t>
            </a:r>
          </a:p>
          <a:p>
            <a:pPr defTabSz="1453256"/>
            <a:r>
              <a:rPr lang="en-US" sz="4000" dirty="0">
                <a:latin typeface="Arial" panose="020B0604020202020204" pitchFamily="34" charset="0"/>
                <a:cs typeface="Arial" panose="020B0604020202020204" pitchFamily="34" charset="0"/>
              </a:rPr>
              <a:t>D</a:t>
            </a:r>
            <a:r>
              <a:rPr lang="en-US" sz="4000" baseline="-25000" dirty="0">
                <a:latin typeface="Arial" panose="020B0604020202020204" pitchFamily="34" charset="0"/>
                <a:cs typeface="Arial" panose="020B0604020202020204" pitchFamily="34" charset="0"/>
              </a:rPr>
              <a:t>f</a:t>
            </a:r>
            <a:r>
              <a:rPr lang="en-US" sz="4000" dirty="0">
                <a:latin typeface="Arial" panose="020B0604020202020204" pitchFamily="34" charset="0"/>
                <a:cs typeface="Arial" panose="020B0604020202020204" pitchFamily="34" charset="0"/>
              </a:rPr>
              <a:t> = 0 – 14 m</a:t>
            </a:r>
          </a:p>
        </p:txBody>
      </p:sp>
      <p:sp>
        <p:nvSpPr>
          <p:cNvPr id="42" name="TextBox 41">
            <a:extLst>
              <a:ext uri="{FF2B5EF4-FFF2-40B4-BE49-F238E27FC236}">
                <a16:creationId xmlns:a16="http://schemas.microsoft.com/office/drawing/2014/main" id="{E2721A25-E7CB-40D8-B09C-A36AFC862C31}"/>
              </a:ext>
            </a:extLst>
          </p:cNvPr>
          <p:cNvSpPr txBox="1"/>
          <p:nvPr/>
        </p:nvSpPr>
        <p:spPr>
          <a:xfrm>
            <a:off x="23515314" y="27142134"/>
            <a:ext cx="5284388" cy="2554545"/>
          </a:xfrm>
          <a:prstGeom prst="rect">
            <a:avLst/>
          </a:prstGeom>
          <a:noFill/>
        </p:spPr>
        <p:txBody>
          <a:bodyPr wrap="square">
            <a:spAutoFit/>
          </a:bodyPr>
          <a:lstStyle/>
          <a:p>
            <a:pPr defTabSz="578872"/>
            <a:r>
              <a:rPr lang="en-US" sz="4000" dirty="0">
                <a:latin typeface="Arial" panose="020B0604020202020204" pitchFamily="34" charset="0"/>
                <a:cs typeface="Arial" panose="020B0604020202020204" pitchFamily="34" charset="0"/>
              </a:rPr>
              <a:t>V = 2 – 12 km/s 	</a:t>
            </a:r>
          </a:p>
          <a:p>
            <a:pPr defTabSz="578872"/>
            <a:r>
              <a:rPr lang="en-US" sz="4000" dirty="0">
                <a:latin typeface="Arial" panose="020B0604020202020204" pitchFamily="34" charset="0"/>
                <a:cs typeface="Arial" panose="020B0604020202020204" pitchFamily="34" charset="0"/>
              </a:rPr>
              <a:t>M = 33 – 53 %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 45 °</a:t>
            </a:r>
          </a:p>
          <a:p>
            <a:pPr defTabSz="1453256"/>
            <a:r>
              <a:rPr lang="en-US" sz="4000" dirty="0">
                <a:latin typeface="Arial" panose="020B0604020202020204" pitchFamily="34" charset="0"/>
                <a:cs typeface="Arial" panose="020B0604020202020204" pitchFamily="34" charset="0"/>
              </a:rPr>
              <a:t>D</a:t>
            </a:r>
            <a:r>
              <a:rPr lang="en-US" sz="4000" baseline="-25000" dirty="0">
                <a:latin typeface="Arial" panose="020B0604020202020204" pitchFamily="34" charset="0"/>
                <a:cs typeface="Arial" panose="020B0604020202020204" pitchFamily="34" charset="0"/>
              </a:rPr>
              <a:t>f</a:t>
            </a:r>
            <a:r>
              <a:rPr lang="en-US" sz="4000" dirty="0">
                <a:latin typeface="Arial" panose="020B0604020202020204" pitchFamily="34" charset="0"/>
                <a:cs typeface="Arial" panose="020B0604020202020204" pitchFamily="34" charset="0"/>
              </a:rPr>
              <a:t> = 34 – 41 m</a:t>
            </a:r>
          </a:p>
        </p:txBody>
      </p:sp>
      <p:pic>
        <p:nvPicPr>
          <p:cNvPr id="25" name="Picture 24" descr="Diagram&#10;&#10;Description automatically generated">
            <a:extLst>
              <a:ext uri="{FF2B5EF4-FFF2-40B4-BE49-F238E27FC236}">
                <a16:creationId xmlns:a16="http://schemas.microsoft.com/office/drawing/2014/main" id="{23167A4C-C9C6-471D-9383-6D2A65DA38A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82376" y="6185380"/>
            <a:ext cx="5130800" cy="1502936"/>
          </a:xfrm>
          <a:prstGeom prst="rect">
            <a:avLst/>
          </a:prstGeom>
        </p:spPr>
      </p:pic>
      <p:sp>
        <p:nvSpPr>
          <p:cNvPr id="26" name="TextBox 25">
            <a:extLst>
              <a:ext uri="{FF2B5EF4-FFF2-40B4-BE49-F238E27FC236}">
                <a16:creationId xmlns:a16="http://schemas.microsoft.com/office/drawing/2014/main" id="{FC436C9D-1ABB-44AF-9036-201EB6995D6C}"/>
              </a:ext>
            </a:extLst>
          </p:cNvPr>
          <p:cNvSpPr txBox="1"/>
          <p:nvPr/>
        </p:nvSpPr>
        <p:spPr>
          <a:xfrm>
            <a:off x="4337098" y="5098571"/>
            <a:ext cx="7996960" cy="646331"/>
          </a:xfrm>
          <a:prstGeom prst="rect">
            <a:avLst/>
          </a:prstGeom>
          <a:solidFill>
            <a:schemeClr val="bg1"/>
          </a:solidFill>
        </p:spPr>
        <p:txBody>
          <a:bodyPr wrap="square" rtlCol="0">
            <a:spAutoFit/>
          </a:bodyPr>
          <a:lstStyle/>
          <a:p>
            <a:pPr algn="ctr" defTabSz="578872"/>
            <a:r>
              <a:rPr lang="en-US" sz="3600" dirty="0">
                <a:latin typeface="Arial" panose="020B0604020202020204" pitchFamily="34" charset="0"/>
                <a:cs typeface="Arial" panose="020B0604020202020204" pitchFamily="34" charset="0"/>
              </a:rPr>
              <a:t>Change in Velocity</a:t>
            </a:r>
          </a:p>
        </p:txBody>
      </p:sp>
      <p:sp>
        <p:nvSpPr>
          <p:cNvPr id="27" name="TextBox 26">
            <a:extLst>
              <a:ext uri="{FF2B5EF4-FFF2-40B4-BE49-F238E27FC236}">
                <a16:creationId xmlns:a16="http://schemas.microsoft.com/office/drawing/2014/main" id="{3D668F35-00D7-40A2-8094-20473A1388D2}"/>
              </a:ext>
            </a:extLst>
          </p:cNvPr>
          <p:cNvSpPr txBox="1"/>
          <p:nvPr/>
        </p:nvSpPr>
        <p:spPr>
          <a:xfrm>
            <a:off x="15142890" y="5094381"/>
            <a:ext cx="7996960" cy="646331"/>
          </a:xfrm>
          <a:prstGeom prst="rect">
            <a:avLst/>
          </a:prstGeom>
          <a:solidFill>
            <a:schemeClr val="bg1"/>
          </a:solidFill>
        </p:spPr>
        <p:txBody>
          <a:bodyPr wrap="square" rtlCol="0">
            <a:spAutoFit/>
          </a:bodyPr>
          <a:lstStyle/>
          <a:p>
            <a:pPr algn="ctr" defTabSz="578872"/>
            <a:r>
              <a:rPr lang="en-US" sz="3600" dirty="0">
                <a:latin typeface="Arial" panose="020B0604020202020204" pitchFamily="34" charset="0"/>
                <a:cs typeface="Arial" panose="020B0604020202020204" pitchFamily="34" charset="0"/>
              </a:rPr>
              <a:t>Change in Mass</a:t>
            </a:r>
          </a:p>
        </p:txBody>
      </p:sp>
      <p:sp>
        <p:nvSpPr>
          <p:cNvPr id="19" name="TextBox 18">
            <a:extLst>
              <a:ext uri="{FF2B5EF4-FFF2-40B4-BE49-F238E27FC236}">
                <a16:creationId xmlns:a16="http://schemas.microsoft.com/office/drawing/2014/main" id="{22B37F63-F82D-4F59-A632-730A3F503F5A}"/>
              </a:ext>
            </a:extLst>
          </p:cNvPr>
          <p:cNvSpPr txBox="1"/>
          <p:nvPr/>
        </p:nvSpPr>
        <p:spPr>
          <a:xfrm>
            <a:off x="10522388" y="4593106"/>
            <a:ext cx="5635800" cy="707886"/>
          </a:xfrm>
          <a:prstGeom prst="rect">
            <a:avLst/>
          </a:prstGeom>
          <a:noFill/>
        </p:spPr>
        <p:txBody>
          <a:bodyPr wrap="square" rtlCol="0">
            <a:spAutoFit/>
          </a:bodyPr>
          <a:lstStyle/>
          <a:p>
            <a:pPr algn="ctr" defTabSz="578872"/>
            <a:r>
              <a:rPr lang="en-US" sz="4000" b="1" dirty="0">
                <a:latin typeface="Arial" panose="020B0604020202020204" pitchFamily="34" charset="0"/>
                <a:cs typeface="Arial" panose="020B0604020202020204" pitchFamily="34" charset="0"/>
              </a:rPr>
              <a:t>Chicxulub Crater</a:t>
            </a:r>
          </a:p>
        </p:txBody>
      </p:sp>
      <p:sp>
        <p:nvSpPr>
          <p:cNvPr id="30" name="TextBox 29">
            <a:extLst>
              <a:ext uri="{FF2B5EF4-FFF2-40B4-BE49-F238E27FC236}">
                <a16:creationId xmlns:a16="http://schemas.microsoft.com/office/drawing/2014/main" id="{300D41E0-DFBD-46FE-8495-FF1E26D9353A}"/>
              </a:ext>
            </a:extLst>
          </p:cNvPr>
          <p:cNvSpPr txBox="1"/>
          <p:nvPr/>
        </p:nvSpPr>
        <p:spPr>
          <a:xfrm>
            <a:off x="10522388" y="11794894"/>
            <a:ext cx="5635800" cy="707886"/>
          </a:xfrm>
          <a:prstGeom prst="rect">
            <a:avLst/>
          </a:prstGeom>
          <a:noFill/>
        </p:spPr>
        <p:txBody>
          <a:bodyPr wrap="square" rtlCol="0">
            <a:spAutoFit/>
          </a:bodyPr>
          <a:lstStyle/>
          <a:p>
            <a:pPr algn="ctr" defTabSz="578872"/>
            <a:r>
              <a:rPr lang="en-US" sz="4000" b="1" dirty="0">
                <a:latin typeface="Arial" panose="020B0604020202020204" pitchFamily="34" charset="0"/>
                <a:cs typeface="Arial" panose="020B0604020202020204" pitchFamily="34" charset="0"/>
              </a:rPr>
              <a:t>Meteor Crater</a:t>
            </a:r>
          </a:p>
        </p:txBody>
      </p:sp>
      <p:sp>
        <p:nvSpPr>
          <p:cNvPr id="31" name="TextBox 30">
            <a:extLst>
              <a:ext uri="{FF2B5EF4-FFF2-40B4-BE49-F238E27FC236}">
                <a16:creationId xmlns:a16="http://schemas.microsoft.com/office/drawing/2014/main" id="{99363802-4E37-443E-986F-7A269F8F27EB}"/>
              </a:ext>
            </a:extLst>
          </p:cNvPr>
          <p:cNvSpPr txBox="1"/>
          <p:nvPr/>
        </p:nvSpPr>
        <p:spPr>
          <a:xfrm>
            <a:off x="10522430" y="18916158"/>
            <a:ext cx="6054260" cy="707886"/>
          </a:xfrm>
          <a:prstGeom prst="rect">
            <a:avLst/>
          </a:prstGeom>
          <a:noFill/>
        </p:spPr>
        <p:txBody>
          <a:bodyPr wrap="square" rtlCol="0">
            <a:spAutoFit/>
          </a:bodyPr>
          <a:lstStyle/>
          <a:p>
            <a:pPr algn="ctr" defTabSz="578872"/>
            <a:r>
              <a:rPr lang="en-US" sz="4000" b="1" dirty="0">
                <a:latin typeface="Arial" panose="020B0604020202020204" pitchFamily="34" charset="0"/>
                <a:cs typeface="Arial" panose="020B0604020202020204" pitchFamily="34" charset="0"/>
              </a:rPr>
              <a:t>Chelyabinsk Meteor</a:t>
            </a:r>
          </a:p>
        </p:txBody>
      </p:sp>
      <p:sp>
        <p:nvSpPr>
          <p:cNvPr id="34" name="TextBox 33">
            <a:extLst>
              <a:ext uri="{FF2B5EF4-FFF2-40B4-BE49-F238E27FC236}">
                <a16:creationId xmlns:a16="http://schemas.microsoft.com/office/drawing/2014/main" id="{DD0A921F-1488-47CF-BB4D-7CB3C74C56C0}"/>
              </a:ext>
            </a:extLst>
          </p:cNvPr>
          <p:cNvSpPr txBox="1"/>
          <p:nvPr/>
        </p:nvSpPr>
        <p:spPr>
          <a:xfrm>
            <a:off x="10313198" y="26037422"/>
            <a:ext cx="6054260" cy="707886"/>
          </a:xfrm>
          <a:prstGeom prst="rect">
            <a:avLst/>
          </a:prstGeom>
          <a:noFill/>
        </p:spPr>
        <p:txBody>
          <a:bodyPr wrap="square" rtlCol="0">
            <a:spAutoFit/>
          </a:bodyPr>
          <a:lstStyle/>
          <a:p>
            <a:pPr algn="ctr" defTabSz="578872"/>
            <a:r>
              <a:rPr lang="en-US" sz="4000" b="1" dirty="0">
                <a:latin typeface="Arial" panose="020B0604020202020204" pitchFamily="34" charset="0"/>
                <a:cs typeface="Arial" panose="020B0604020202020204" pitchFamily="34" charset="0"/>
              </a:rPr>
              <a:t>Tunguska Air Burst</a:t>
            </a:r>
          </a:p>
        </p:txBody>
      </p:sp>
      <p:sp>
        <p:nvSpPr>
          <p:cNvPr id="18" name="TextBox 17">
            <a:extLst>
              <a:ext uri="{FF2B5EF4-FFF2-40B4-BE49-F238E27FC236}">
                <a16:creationId xmlns:a16="http://schemas.microsoft.com/office/drawing/2014/main" id="{C38990B4-94A0-40CA-AA5A-11D197C38032}"/>
              </a:ext>
            </a:extLst>
          </p:cNvPr>
          <p:cNvSpPr txBox="1"/>
          <p:nvPr/>
        </p:nvSpPr>
        <p:spPr>
          <a:xfrm>
            <a:off x="7445446" y="3379755"/>
            <a:ext cx="16198708"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Velocity and Mass Evolutions of Terrestrial Analogs</a:t>
            </a:r>
          </a:p>
        </p:txBody>
      </p:sp>
      <p:sp>
        <p:nvSpPr>
          <p:cNvPr id="2" name="Rectangle 1">
            <a:extLst>
              <a:ext uri="{FF2B5EF4-FFF2-40B4-BE49-F238E27FC236}">
                <a16:creationId xmlns:a16="http://schemas.microsoft.com/office/drawing/2014/main" id="{13FC3F7A-1591-4C9E-866F-665C2AED29D8}"/>
              </a:ext>
            </a:extLst>
          </p:cNvPr>
          <p:cNvSpPr/>
          <p:nvPr/>
        </p:nvSpPr>
        <p:spPr>
          <a:xfrm>
            <a:off x="23515314" y="4900926"/>
            <a:ext cx="3518912" cy="1200329"/>
          </a:xfrm>
          <a:prstGeom prst="rect">
            <a:avLst/>
          </a:prstGeom>
        </p:spPr>
        <p:txBody>
          <a:bodyPr wrap="none">
            <a:spAutoFit/>
          </a:bodyPr>
          <a:lstStyle/>
          <a:p>
            <a:pPr defTabSz="578872"/>
            <a:r>
              <a:rPr lang="en-US" sz="3600" b="1" dirty="0">
                <a:latin typeface="Arial" panose="020B0604020202020204" pitchFamily="34" charset="0"/>
                <a:cs typeface="Arial" panose="020B0604020202020204" pitchFamily="34" charset="0"/>
              </a:rPr>
              <a:t>AEM Impact </a:t>
            </a:r>
          </a:p>
          <a:p>
            <a:pPr defTabSz="578872"/>
            <a:r>
              <a:rPr lang="en-US" sz="3600" b="1" dirty="0">
                <a:latin typeface="Arial" panose="020B0604020202020204" pitchFamily="34" charset="0"/>
                <a:cs typeface="Arial" panose="020B0604020202020204" pitchFamily="34" charset="0"/>
              </a:rPr>
              <a:t>Characteristics</a:t>
            </a:r>
          </a:p>
        </p:txBody>
      </p:sp>
    </p:spTree>
    <p:extLst>
      <p:ext uri="{BB962C8B-B14F-4D97-AF65-F5344CB8AC3E}">
        <p14:creationId xmlns:p14="http://schemas.microsoft.com/office/powerpoint/2010/main" val="1859880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B0DDDBB4-531B-43C2-8679-3869A5A45A5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65544" y="3309452"/>
            <a:ext cx="25378440" cy="34167584"/>
          </a:xfrm>
          <a:prstGeom prst="rect">
            <a:avLst/>
          </a:prstGeom>
        </p:spPr>
      </p:pic>
      <p:sp>
        <p:nvSpPr>
          <p:cNvPr id="4" name="Rectangle 3">
            <a:extLst>
              <a:ext uri="{FF2B5EF4-FFF2-40B4-BE49-F238E27FC236}">
                <a16:creationId xmlns:a16="http://schemas.microsoft.com/office/drawing/2014/main" id="{C55A5005-D484-4A54-BB11-405B26EB01D4}"/>
              </a:ext>
            </a:extLst>
          </p:cNvPr>
          <p:cNvSpPr/>
          <p:nvPr/>
        </p:nvSpPr>
        <p:spPr>
          <a:xfrm>
            <a:off x="3221964" y="5997164"/>
            <a:ext cx="609600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pic>
        <p:nvPicPr>
          <p:cNvPr id="17" name="Picture 16" descr="Diagram&#10;&#10;Description automatically generated">
            <a:extLst>
              <a:ext uri="{FF2B5EF4-FFF2-40B4-BE49-F238E27FC236}">
                <a16:creationId xmlns:a16="http://schemas.microsoft.com/office/drawing/2014/main" id="{AC798E14-3BA2-4168-B9DB-DC855270638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4373652" y="4701264"/>
            <a:ext cx="5465328" cy="1349464"/>
          </a:xfrm>
          <a:prstGeom prst="rect">
            <a:avLst/>
          </a:prstGeom>
        </p:spPr>
      </p:pic>
      <p:sp>
        <p:nvSpPr>
          <p:cNvPr id="22" name="TextBox 21">
            <a:extLst>
              <a:ext uri="{FF2B5EF4-FFF2-40B4-BE49-F238E27FC236}">
                <a16:creationId xmlns:a16="http://schemas.microsoft.com/office/drawing/2014/main" id="{87DA3A16-C356-445D-81DF-690EA84767B8}"/>
              </a:ext>
            </a:extLst>
          </p:cNvPr>
          <p:cNvSpPr txBox="1"/>
          <p:nvPr/>
        </p:nvSpPr>
        <p:spPr>
          <a:xfrm>
            <a:off x="3370802" y="6397382"/>
            <a:ext cx="5919292"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Chixculub</a:t>
            </a:r>
          </a:p>
          <a:p>
            <a:pPr defTabSz="578872"/>
            <a:endParaRPr lang="en-US" sz="4000" b="1" i="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DC17BB1F-1F70-4222-91A8-360B816C46BD}"/>
              </a:ext>
            </a:extLst>
          </p:cNvPr>
          <p:cNvSpPr txBox="1"/>
          <p:nvPr/>
        </p:nvSpPr>
        <p:spPr>
          <a:xfrm>
            <a:off x="14918494" y="6316404"/>
            <a:ext cx="5919292"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Chixculub</a:t>
            </a:r>
          </a:p>
        </p:txBody>
      </p:sp>
      <p:sp>
        <p:nvSpPr>
          <p:cNvPr id="29" name="TextBox 28">
            <a:extLst>
              <a:ext uri="{FF2B5EF4-FFF2-40B4-BE49-F238E27FC236}">
                <a16:creationId xmlns:a16="http://schemas.microsoft.com/office/drawing/2014/main" id="{F966A2BB-5EF1-443A-98EC-604723832236}"/>
              </a:ext>
            </a:extLst>
          </p:cNvPr>
          <p:cNvSpPr txBox="1"/>
          <p:nvPr/>
        </p:nvSpPr>
        <p:spPr>
          <a:xfrm>
            <a:off x="14748902" y="13610046"/>
            <a:ext cx="5919292"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Canyon Diablo</a:t>
            </a:r>
          </a:p>
        </p:txBody>
      </p:sp>
      <p:sp>
        <p:nvSpPr>
          <p:cNvPr id="30" name="TextBox 29">
            <a:extLst>
              <a:ext uri="{FF2B5EF4-FFF2-40B4-BE49-F238E27FC236}">
                <a16:creationId xmlns:a16="http://schemas.microsoft.com/office/drawing/2014/main" id="{300D41E0-DFBD-46FE-8495-FF1E26D9353A}"/>
              </a:ext>
            </a:extLst>
          </p:cNvPr>
          <p:cNvSpPr txBox="1"/>
          <p:nvPr/>
        </p:nvSpPr>
        <p:spPr>
          <a:xfrm>
            <a:off x="3151042" y="13838450"/>
            <a:ext cx="5919292"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Canyon Diablo</a:t>
            </a:r>
          </a:p>
        </p:txBody>
      </p:sp>
      <p:sp>
        <p:nvSpPr>
          <p:cNvPr id="31" name="TextBox 30">
            <a:extLst>
              <a:ext uri="{FF2B5EF4-FFF2-40B4-BE49-F238E27FC236}">
                <a16:creationId xmlns:a16="http://schemas.microsoft.com/office/drawing/2014/main" id="{99363802-4E37-443E-986F-7A269F8F27EB}"/>
              </a:ext>
            </a:extLst>
          </p:cNvPr>
          <p:cNvSpPr txBox="1"/>
          <p:nvPr/>
        </p:nvSpPr>
        <p:spPr>
          <a:xfrm>
            <a:off x="2931252" y="21140328"/>
            <a:ext cx="6358800"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Chelyabinsk</a:t>
            </a:r>
          </a:p>
        </p:txBody>
      </p:sp>
      <p:sp>
        <p:nvSpPr>
          <p:cNvPr id="32" name="TextBox 31">
            <a:extLst>
              <a:ext uri="{FF2B5EF4-FFF2-40B4-BE49-F238E27FC236}">
                <a16:creationId xmlns:a16="http://schemas.microsoft.com/office/drawing/2014/main" id="{FC6CFD98-2D89-43A9-BDDA-3D55E9ABEBAD}"/>
              </a:ext>
            </a:extLst>
          </p:cNvPr>
          <p:cNvSpPr txBox="1"/>
          <p:nvPr/>
        </p:nvSpPr>
        <p:spPr>
          <a:xfrm>
            <a:off x="14918452" y="21140328"/>
            <a:ext cx="6358800"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Chelyabinsk</a:t>
            </a:r>
          </a:p>
        </p:txBody>
      </p:sp>
      <p:sp>
        <p:nvSpPr>
          <p:cNvPr id="33" name="TextBox 32">
            <a:extLst>
              <a:ext uri="{FF2B5EF4-FFF2-40B4-BE49-F238E27FC236}">
                <a16:creationId xmlns:a16="http://schemas.microsoft.com/office/drawing/2014/main" id="{59605342-5C9C-4CB9-8383-948CE4C603A6}"/>
              </a:ext>
            </a:extLst>
          </p:cNvPr>
          <p:cNvSpPr txBox="1"/>
          <p:nvPr/>
        </p:nvSpPr>
        <p:spPr>
          <a:xfrm>
            <a:off x="14918452" y="28678686"/>
            <a:ext cx="6358800"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Tunguska</a:t>
            </a:r>
          </a:p>
        </p:txBody>
      </p:sp>
      <p:sp>
        <p:nvSpPr>
          <p:cNvPr id="34" name="TextBox 33">
            <a:extLst>
              <a:ext uri="{FF2B5EF4-FFF2-40B4-BE49-F238E27FC236}">
                <a16:creationId xmlns:a16="http://schemas.microsoft.com/office/drawing/2014/main" id="{DD0A921F-1488-47CF-BB4D-7CB3C74C56C0}"/>
              </a:ext>
            </a:extLst>
          </p:cNvPr>
          <p:cNvSpPr txBox="1"/>
          <p:nvPr/>
        </p:nvSpPr>
        <p:spPr>
          <a:xfrm>
            <a:off x="3032000" y="28678686"/>
            <a:ext cx="6358800"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Tunguska</a:t>
            </a:r>
          </a:p>
        </p:txBody>
      </p:sp>
      <p:sp>
        <p:nvSpPr>
          <p:cNvPr id="39" name="TextBox 38">
            <a:extLst>
              <a:ext uri="{FF2B5EF4-FFF2-40B4-BE49-F238E27FC236}">
                <a16:creationId xmlns:a16="http://schemas.microsoft.com/office/drawing/2014/main" id="{13218649-3249-4A0D-AD88-FB357C9EFA72}"/>
              </a:ext>
            </a:extLst>
          </p:cNvPr>
          <p:cNvSpPr txBox="1"/>
          <p:nvPr/>
        </p:nvSpPr>
        <p:spPr>
          <a:xfrm>
            <a:off x="24373694" y="6414320"/>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AEM Impact Characteristics</a:t>
            </a:r>
          </a:p>
          <a:p>
            <a:pPr defTabSz="578872"/>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13.9 km		</a:t>
            </a:r>
          </a:p>
          <a:p>
            <a:pPr defTabSz="578872"/>
            <a:r>
              <a:rPr lang="en-US" sz="4000" dirty="0">
                <a:latin typeface="Arial" panose="020B0604020202020204" pitchFamily="34" charset="0"/>
                <a:cs typeface="Arial" panose="020B0604020202020204" pitchFamily="34" charset="0"/>
              </a:rPr>
              <a:t>V = 16.8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~45°</a:t>
            </a:r>
          </a:p>
          <a:p>
            <a:pPr defTabSz="1453256"/>
            <a:r>
              <a:rPr lang="en-US" sz="4000" dirty="0">
                <a:latin typeface="Arial" panose="020B0604020202020204" pitchFamily="34" charset="0"/>
                <a:cs typeface="Arial" panose="020B0604020202020204" pitchFamily="34" charset="0"/>
              </a:rPr>
              <a:t>M = 99.8%</a:t>
            </a:r>
          </a:p>
        </p:txBody>
      </p:sp>
      <p:sp>
        <p:nvSpPr>
          <p:cNvPr id="40" name="TextBox 39">
            <a:extLst>
              <a:ext uri="{FF2B5EF4-FFF2-40B4-BE49-F238E27FC236}">
                <a16:creationId xmlns:a16="http://schemas.microsoft.com/office/drawing/2014/main" id="{833878A0-709B-49A5-B861-81A2D15AF9BE}"/>
              </a:ext>
            </a:extLst>
          </p:cNvPr>
          <p:cNvSpPr txBox="1"/>
          <p:nvPr/>
        </p:nvSpPr>
        <p:spPr>
          <a:xfrm>
            <a:off x="24467102" y="13640238"/>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AEM Impact Characteristics</a:t>
            </a:r>
          </a:p>
          <a:p>
            <a:pPr defTabSz="578872"/>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42 – 46 m		</a:t>
            </a:r>
          </a:p>
          <a:p>
            <a:pPr defTabSz="578872"/>
            <a:r>
              <a:rPr lang="en-US" sz="4000" dirty="0">
                <a:latin typeface="Arial" panose="020B0604020202020204" pitchFamily="34" charset="0"/>
                <a:cs typeface="Arial" panose="020B0604020202020204" pitchFamily="34" charset="0"/>
              </a:rPr>
              <a:t>V =  7 – 13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~45°</a:t>
            </a:r>
          </a:p>
          <a:p>
            <a:pPr defTabSz="1453256"/>
            <a:r>
              <a:rPr lang="en-US" sz="4000" dirty="0">
                <a:latin typeface="Arial" panose="020B0604020202020204" pitchFamily="34" charset="0"/>
                <a:cs typeface="Arial" panose="020B0604020202020204" pitchFamily="34" charset="0"/>
              </a:rPr>
              <a:t>M = 62 – 79%</a:t>
            </a:r>
          </a:p>
        </p:txBody>
      </p:sp>
      <p:sp>
        <p:nvSpPr>
          <p:cNvPr id="41" name="TextBox 40">
            <a:extLst>
              <a:ext uri="{FF2B5EF4-FFF2-40B4-BE49-F238E27FC236}">
                <a16:creationId xmlns:a16="http://schemas.microsoft.com/office/drawing/2014/main" id="{3207582D-75A4-40CD-A1A7-E3A062BD8B15}"/>
              </a:ext>
            </a:extLst>
          </p:cNvPr>
          <p:cNvSpPr txBox="1"/>
          <p:nvPr/>
        </p:nvSpPr>
        <p:spPr>
          <a:xfrm>
            <a:off x="24467106" y="21140334"/>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AEM Impact Characteristics</a:t>
            </a:r>
          </a:p>
          <a:p>
            <a:pPr defTabSz="578872"/>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0 – 17 m		</a:t>
            </a:r>
          </a:p>
          <a:p>
            <a:pPr defTabSz="578872"/>
            <a:r>
              <a:rPr lang="en-US" sz="4000" dirty="0">
                <a:latin typeface="Arial" panose="020B0604020202020204" pitchFamily="34" charset="0"/>
                <a:cs typeface="Arial" panose="020B0604020202020204" pitchFamily="34" charset="0"/>
              </a:rPr>
              <a:t>V = 0 – 0.5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~20°</a:t>
            </a:r>
          </a:p>
          <a:p>
            <a:pPr defTabSz="1453256"/>
            <a:r>
              <a:rPr lang="en-US" sz="4000" dirty="0">
                <a:latin typeface="Arial" panose="020B0604020202020204" pitchFamily="34" charset="0"/>
                <a:cs typeface="Arial" panose="020B0604020202020204" pitchFamily="34" charset="0"/>
              </a:rPr>
              <a:t>M = 0 – 56%</a:t>
            </a:r>
          </a:p>
        </p:txBody>
      </p:sp>
      <p:sp>
        <p:nvSpPr>
          <p:cNvPr id="42" name="TextBox 41">
            <a:extLst>
              <a:ext uri="{FF2B5EF4-FFF2-40B4-BE49-F238E27FC236}">
                <a16:creationId xmlns:a16="http://schemas.microsoft.com/office/drawing/2014/main" id="{E2721A25-E7CB-40D8-B09C-A36AFC862C31}"/>
              </a:ext>
            </a:extLst>
          </p:cNvPr>
          <p:cNvSpPr txBox="1"/>
          <p:nvPr/>
        </p:nvSpPr>
        <p:spPr>
          <a:xfrm>
            <a:off x="24373694" y="28649190"/>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AEM Impact Characteristics</a:t>
            </a:r>
          </a:p>
          <a:p>
            <a:pPr defTabSz="578872"/>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43 – 43 m		</a:t>
            </a:r>
          </a:p>
          <a:p>
            <a:pPr defTabSz="578872"/>
            <a:r>
              <a:rPr lang="en-US" sz="4000" dirty="0">
                <a:latin typeface="Arial" panose="020B0604020202020204" pitchFamily="34" charset="0"/>
                <a:cs typeface="Arial" panose="020B0604020202020204" pitchFamily="34" charset="0"/>
              </a:rPr>
              <a:t>V = 1 – 9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~45°</a:t>
            </a:r>
          </a:p>
          <a:p>
            <a:pPr defTabSz="1453256"/>
            <a:r>
              <a:rPr lang="en-US" sz="4000" dirty="0">
                <a:latin typeface="Arial" panose="020B0604020202020204" pitchFamily="34" charset="0"/>
                <a:cs typeface="Arial" panose="020B0604020202020204" pitchFamily="34" charset="0"/>
              </a:rPr>
              <a:t>M = 56 – 65 %</a:t>
            </a:r>
          </a:p>
        </p:txBody>
      </p:sp>
    </p:spTree>
    <p:extLst>
      <p:ext uri="{BB962C8B-B14F-4D97-AF65-F5344CB8AC3E}">
        <p14:creationId xmlns:p14="http://schemas.microsoft.com/office/powerpoint/2010/main" val="3517180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Diagram&#10;&#10;Description automatically generated">
            <a:extLst>
              <a:ext uri="{FF2B5EF4-FFF2-40B4-BE49-F238E27FC236}">
                <a16:creationId xmlns:a16="http://schemas.microsoft.com/office/drawing/2014/main" id="{4EBA7996-8146-4B28-9BE2-125EF7B23D3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2951476" y="2840650"/>
            <a:ext cx="13645864" cy="34552380"/>
          </a:xfrm>
          <a:prstGeom prst="rect">
            <a:avLst/>
          </a:prstGeom>
        </p:spPr>
      </p:pic>
      <p:pic>
        <p:nvPicPr>
          <p:cNvPr id="3" name="Picture 2" descr="Diagram&#10;&#10;Description automatically generated">
            <a:extLst>
              <a:ext uri="{FF2B5EF4-FFF2-40B4-BE49-F238E27FC236}">
                <a16:creationId xmlns:a16="http://schemas.microsoft.com/office/drawing/2014/main" id="{5C6EDA09-4F61-4FD7-AE64-09E12BA1E9E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3952" y="2840650"/>
            <a:ext cx="12320336" cy="34552380"/>
          </a:xfrm>
          <a:prstGeom prst="rect">
            <a:avLst/>
          </a:prstGeom>
        </p:spPr>
      </p:pic>
      <p:sp>
        <p:nvSpPr>
          <p:cNvPr id="4" name="Rectangle 3">
            <a:extLst>
              <a:ext uri="{FF2B5EF4-FFF2-40B4-BE49-F238E27FC236}">
                <a16:creationId xmlns:a16="http://schemas.microsoft.com/office/drawing/2014/main" id="{C55A5005-D484-4A54-BB11-405B26EB01D4}"/>
              </a:ext>
            </a:extLst>
          </p:cNvPr>
          <p:cNvSpPr/>
          <p:nvPr/>
        </p:nvSpPr>
        <p:spPr>
          <a:xfrm>
            <a:off x="2991852" y="5562600"/>
            <a:ext cx="609600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pic>
        <p:nvPicPr>
          <p:cNvPr id="17" name="Picture 16" descr="Diagram&#10;&#10;Description automatically generated">
            <a:extLst>
              <a:ext uri="{FF2B5EF4-FFF2-40B4-BE49-F238E27FC236}">
                <a16:creationId xmlns:a16="http://schemas.microsoft.com/office/drawing/2014/main" id="{AC798E14-3BA2-4168-B9DB-DC855270638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520980" y="3011744"/>
            <a:ext cx="5465328" cy="1349464"/>
          </a:xfrm>
          <a:prstGeom prst="rect">
            <a:avLst/>
          </a:prstGeom>
        </p:spPr>
      </p:pic>
      <p:sp>
        <p:nvSpPr>
          <p:cNvPr id="22" name="TextBox 21">
            <a:extLst>
              <a:ext uri="{FF2B5EF4-FFF2-40B4-BE49-F238E27FC236}">
                <a16:creationId xmlns:a16="http://schemas.microsoft.com/office/drawing/2014/main" id="{87DA3A16-C356-445D-81DF-690EA84767B8}"/>
              </a:ext>
            </a:extLst>
          </p:cNvPr>
          <p:cNvSpPr txBox="1"/>
          <p:nvPr/>
        </p:nvSpPr>
        <p:spPr>
          <a:xfrm>
            <a:off x="3107994" y="5881814"/>
            <a:ext cx="5919292" cy="1938992"/>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Chixculub-like Projectile</a:t>
            </a:r>
          </a:p>
          <a:p>
            <a:pPr defTabSz="578872"/>
            <a:endParaRPr lang="en-US" sz="4000" b="1" i="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DC17BB1F-1F70-4222-91A8-360B816C46BD}"/>
              </a:ext>
            </a:extLst>
          </p:cNvPr>
          <p:cNvSpPr txBox="1"/>
          <p:nvPr/>
        </p:nvSpPr>
        <p:spPr>
          <a:xfrm>
            <a:off x="14395474" y="5881812"/>
            <a:ext cx="5919292"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Chixculub-like Projectile</a:t>
            </a:r>
          </a:p>
        </p:txBody>
      </p:sp>
      <p:sp>
        <p:nvSpPr>
          <p:cNvPr id="29" name="TextBox 28">
            <a:extLst>
              <a:ext uri="{FF2B5EF4-FFF2-40B4-BE49-F238E27FC236}">
                <a16:creationId xmlns:a16="http://schemas.microsoft.com/office/drawing/2014/main" id="{F966A2BB-5EF1-443A-98EC-604723832236}"/>
              </a:ext>
            </a:extLst>
          </p:cNvPr>
          <p:cNvSpPr txBox="1"/>
          <p:nvPr/>
        </p:nvSpPr>
        <p:spPr>
          <a:xfrm>
            <a:off x="14748902" y="13610014"/>
            <a:ext cx="5919292"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Canyon Diablo-like</a:t>
            </a:r>
          </a:p>
          <a:p>
            <a:pPr defTabSz="578872"/>
            <a:r>
              <a:rPr lang="en-US" sz="4000" b="1" i="1" dirty="0">
                <a:latin typeface="Arial" panose="020B0604020202020204" pitchFamily="34" charset="0"/>
                <a:cs typeface="Arial" panose="020B0604020202020204" pitchFamily="34" charset="0"/>
              </a:rPr>
              <a:t>Projectile</a:t>
            </a:r>
          </a:p>
        </p:txBody>
      </p:sp>
      <p:sp>
        <p:nvSpPr>
          <p:cNvPr id="30" name="TextBox 29">
            <a:extLst>
              <a:ext uri="{FF2B5EF4-FFF2-40B4-BE49-F238E27FC236}">
                <a16:creationId xmlns:a16="http://schemas.microsoft.com/office/drawing/2014/main" id="{300D41E0-DFBD-46FE-8495-FF1E26D9353A}"/>
              </a:ext>
            </a:extLst>
          </p:cNvPr>
          <p:cNvSpPr txBox="1"/>
          <p:nvPr/>
        </p:nvSpPr>
        <p:spPr>
          <a:xfrm>
            <a:off x="3108006" y="13601954"/>
            <a:ext cx="5919292"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Canyon Diablo-like Projectile</a:t>
            </a:r>
          </a:p>
        </p:txBody>
      </p:sp>
      <p:sp>
        <p:nvSpPr>
          <p:cNvPr id="31" name="TextBox 30">
            <a:extLst>
              <a:ext uri="{FF2B5EF4-FFF2-40B4-BE49-F238E27FC236}">
                <a16:creationId xmlns:a16="http://schemas.microsoft.com/office/drawing/2014/main" id="{99363802-4E37-443E-986F-7A269F8F27EB}"/>
              </a:ext>
            </a:extLst>
          </p:cNvPr>
          <p:cNvSpPr txBox="1"/>
          <p:nvPr/>
        </p:nvSpPr>
        <p:spPr>
          <a:xfrm>
            <a:off x="2931252" y="21140306"/>
            <a:ext cx="6358800"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Chelyabinsk-like Projectile</a:t>
            </a:r>
          </a:p>
        </p:txBody>
      </p:sp>
      <p:sp>
        <p:nvSpPr>
          <p:cNvPr id="32" name="TextBox 31">
            <a:extLst>
              <a:ext uri="{FF2B5EF4-FFF2-40B4-BE49-F238E27FC236}">
                <a16:creationId xmlns:a16="http://schemas.microsoft.com/office/drawing/2014/main" id="{FC6CFD98-2D89-43A9-BDDA-3D55E9ABEBAD}"/>
              </a:ext>
            </a:extLst>
          </p:cNvPr>
          <p:cNvSpPr txBox="1"/>
          <p:nvPr/>
        </p:nvSpPr>
        <p:spPr>
          <a:xfrm>
            <a:off x="14395440" y="21148370"/>
            <a:ext cx="6358800"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Chelyabinsk-like Projectile</a:t>
            </a:r>
          </a:p>
        </p:txBody>
      </p:sp>
      <p:sp>
        <p:nvSpPr>
          <p:cNvPr id="33" name="TextBox 32">
            <a:extLst>
              <a:ext uri="{FF2B5EF4-FFF2-40B4-BE49-F238E27FC236}">
                <a16:creationId xmlns:a16="http://schemas.microsoft.com/office/drawing/2014/main" id="{59605342-5C9C-4CB9-8383-948CE4C603A6}"/>
              </a:ext>
            </a:extLst>
          </p:cNvPr>
          <p:cNvSpPr txBox="1"/>
          <p:nvPr/>
        </p:nvSpPr>
        <p:spPr>
          <a:xfrm>
            <a:off x="14395436" y="28686722"/>
            <a:ext cx="6358800"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Tunguska-like Projectile</a:t>
            </a:r>
          </a:p>
        </p:txBody>
      </p:sp>
      <p:sp>
        <p:nvSpPr>
          <p:cNvPr id="34" name="TextBox 33">
            <a:extLst>
              <a:ext uri="{FF2B5EF4-FFF2-40B4-BE49-F238E27FC236}">
                <a16:creationId xmlns:a16="http://schemas.microsoft.com/office/drawing/2014/main" id="{DD0A921F-1488-47CF-BB4D-7CB3C74C56C0}"/>
              </a:ext>
            </a:extLst>
          </p:cNvPr>
          <p:cNvSpPr txBox="1"/>
          <p:nvPr/>
        </p:nvSpPr>
        <p:spPr>
          <a:xfrm>
            <a:off x="2931248" y="28678658"/>
            <a:ext cx="6358800"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Tunguska-like Projectile</a:t>
            </a:r>
          </a:p>
        </p:txBody>
      </p:sp>
      <p:sp>
        <p:nvSpPr>
          <p:cNvPr id="39" name="TextBox 38">
            <a:extLst>
              <a:ext uri="{FF2B5EF4-FFF2-40B4-BE49-F238E27FC236}">
                <a16:creationId xmlns:a16="http://schemas.microsoft.com/office/drawing/2014/main" id="{13218649-3249-4A0D-AD88-FB357C9EFA72}"/>
              </a:ext>
            </a:extLst>
          </p:cNvPr>
          <p:cNvSpPr txBox="1"/>
          <p:nvPr/>
        </p:nvSpPr>
        <p:spPr>
          <a:xfrm>
            <a:off x="24373702" y="5881844"/>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Hypothesized Initial Projectile</a:t>
            </a:r>
          </a:p>
          <a:p>
            <a:pPr defTabSz="578872"/>
            <a:endParaRPr lang="en-US" sz="4000" b="1" dirty="0">
              <a:latin typeface="Arial" panose="020B0604020202020204" pitchFamily="34" charset="0"/>
              <a:cs typeface="Arial" panose="020B0604020202020204" pitchFamily="34" charset="0"/>
            </a:endParaRPr>
          </a:p>
          <a:p>
            <a:pPr defTabSz="578872"/>
            <a:r>
              <a:rPr lang="el-GR" sz="4000" dirty="0">
                <a:latin typeface="Arial" panose="020B0604020202020204" pitchFamily="34" charset="0"/>
                <a:cs typeface="Arial" panose="020B0604020202020204" pitchFamily="34" charset="0"/>
              </a:rPr>
              <a:t>ρ</a:t>
            </a:r>
            <a:r>
              <a:rPr lang="en-US" sz="4000" dirty="0">
                <a:latin typeface="Arial" panose="020B0604020202020204" pitchFamily="34" charset="0"/>
                <a:cs typeface="Arial" panose="020B0604020202020204" pitchFamily="34" charset="0"/>
              </a:rPr>
              <a:t> = 3,300 kg/m3</a:t>
            </a:r>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17,500 m		</a:t>
            </a:r>
          </a:p>
          <a:p>
            <a:pPr defTabSz="578872"/>
            <a:r>
              <a:rPr lang="en-US" sz="4000" dirty="0">
                <a:latin typeface="Arial" panose="020B0604020202020204" pitchFamily="34" charset="0"/>
                <a:cs typeface="Arial" panose="020B0604020202020204" pitchFamily="34" charset="0"/>
              </a:rPr>
              <a:t>V = 20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45°</a:t>
            </a:r>
          </a:p>
        </p:txBody>
      </p:sp>
      <p:sp>
        <p:nvSpPr>
          <p:cNvPr id="40" name="TextBox 39">
            <a:extLst>
              <a:ext uri="{FF2B5EF4-FFF2-40B4-BE49-F238E27FC236}">
                <a16:creationId xmlns:a16="http://schemas.microsoft.com/office/drawing/2014/main" id="{833878A0-709B-49A5-B861-81A2D15AF9BE}"/>
              </a:ext>
            </a:extLst>
          </p:cNvPr>
          <p:cNvSpPr txBox="1"/>
          <p:nvPr/>
        </p:nvSpPr>
        <p:spPr>
          <a:xfrm>
            <a:off x="24395554" y="13601982"/>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Hypothesized Initial Projectile</a:t>
            </a:r>
          </a:p>
          <a:p>
            <a:pPr defTabSz="578872"/>
            <a:endParaRPr lang="en-US" sz="4000" b="1" dirty="0">
              <a:latin typeface="Arial" panose="020B0604020202020204" pitchFamily="34" charset="0"/>
              <a:cs typeface="Arial" panose="020B0604020202020204" pitchFamily="34" charset="0"/>
            </a:endParaRPr>
          </a:p>
          <a:p>
            <a:pPr defTabSz="578872"/>
            <a:r>
              <a:rPr lang="el-GR" sz="4000" dirty="0">
                <a:latin typeface="Arial" panose="020B0604020202020204" pitchFamily="34" charset="0"/>
                <a:cs typeface="Arial" panose="020B0604020202020204" pitchFamily="34" charset="0"/>
              </a:rPr>
              <a:t>ρ</a:t>
            </a:r>
            <a:r>
              <a:rPr lang="en-US" sz="4000" dirty="0">
                <a:latin typeface="Arial" panose="020B0604020202020204" pitchFamily="34" charset="0"/>
                <a:cs typeface="Arial" panose="020B0604020202020204" pitchFamily="34" charset="0"/>
              </a:rPr>
              <a:t> = 7,800 kg/m3</a:t>
            </a:r>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40 m		</a:t>
            </a:r>
          </a:p>
          <a:p>
            <a:pPr defTabSz="578872"/>
            <a:r>
              <a:rPr lang="en-US" sz="4000" dirty="0">
                <a:latin typeface="Arial" panose="020B0604020202020204" pitchFamily="34" charset="0"/>
                <a:cs typeface="Arial" panose="020B0604020202020204" pitchFamily="34" charset="0"/>
              </a:rPr>
              <a:t>V = 20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45°</a:t>
            </a:r>
          </a:p>
        </p:txBody>
      </p:sp>
      <p:sp>
        <p:nvSpPr>
          <p:cNvPr id="41" name="TextBox 40">
            <a:extLst>
              <a:ext uri="{FF2B5EF4-FFF2-40B4-BE49-F238E27FC236}">
                <a16:creationId xmlns:a16="http://schemas.microsoft.com/office/drawing/2014/main" id="{3207582D-75A4-40CD-A1A7-E3A062BD8B15}"/>
              </a:ext>
            </a:extLst>
          </p:cNvPr>
          <p:cNvSpPr txBox="1"/>
          <p:nvPr/>
        </p:nvSpPr>
        <p:spPr>
          <a:xfrm>
            <a:off x="24373702" y="21140334"/>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Hypothesized Initial Projectile</a:t>
            </a:r>
          </a:p>
          <a:p>
            <a:pPr defTabSz="578872"/>
            <a:endParaRPr lang="en-US" sz="4000" b="1" dirty="0">
              <a:latin typeface="Arial" panose="020B0604020202020204" pitchFamily="34" charset="0"/>
              <a:cs typeface="Arial" panose="020B0604020202020204" pitchFamily="34" charset="0"/>
            </a:endParaRPr>
          </a:p>
          <a:p>
            <a:pPr defTabSz="578872"/>
            <a:r>
              <a:rPr lang="el-GR" sz="4000" dirty="0">
                <a:latin typeface="Arial" panose="020B0604020202020204" pitchFamily="34" charset="0"/>
                <a:cs typeface="Arial" panose="020B0604020202020204" pitchFamily="34" charset="0"/>
              </a:rPr>
              <a:t>ρ</a:t>
            </a:r>
            <a:r>
              <a:rPr lang="en-US" sz="4000" dirty="0">
                <a:latin typeface="Arial" panose="020B0604020202020204" pitchFamily="34" charset="0"/>
                <a:cs typeface="Arial" panose="020B0604020202020204" pitchFamily="34" charset="0"/>
              </a:rPr>
              <a:t> = 4,500 kg/m3</a:t>
            </a:r>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22 m		</a:t>
            </a:r>
          </a:p>
          <a:p>
            <a:pPr defTabSz="578872"/>
            <a:r>
              <a:rPr lang="en-US" sz="4000" dirty="0">
                <a:latin typeface="Arial" panose="020B0604020202020204" pitchFamily="34" charset="0"/>
                <a:cs typeface="Arial" panose="020B0604020202020204" pitchFamily="34" charset="0"/>
              </a:rPr>
              <a:t>V = 19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20°</a:t>
            </a:r>
          </a:p>
        </p:txBody>
      </p:sp>
      <p:sp>
        <p:nvSpPr>
          <p:cNvPr id="42" name="TextBox 41">
            <a:extLst>
              <a:ext uri="{FF2B5EF4-FFF2-40B4-BE49-F238E27FC236}">
                <a16:creationId xmlns:a16="http://schemas.microsoft.com/office/drawing/2014/main" id="{E2721A25-E7CB-40D8-B09C-A36AFC862C31}"/>
              </a:ext>
            </a:extLst>
          </p:cNvPr>
          <p:cNvSpPr txBox="1"/>
          <p:nvPr/>
        </p:nvSpPr>
        <p:spPr>
          <a:xfrm>
            <a:off x="24374894" y="28678686"/>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Hypothesized Initial Projectile</a:t>
            </a:r>
          </a:p>
          <a:p>
            <a:pPr defTabSz="578872"/>
            <a:endParaRPr lang="en-US" sz="4000" b="1" dirty="0">
              <a:latin typeface="Arial" panose="020B0604020202020204" pitchFamily="34" charset="0"/>
              <a:cs typeface="Arial" panose="020B0604020202020204" pitchFamily="34" charset="0"/>
            </a:endParaRPr>
          </a:p>
          <a:p>
            <a:pPr defTabSz="578872"/>
            <a:r>
              <a:rPr lang="el-GR" sz="4000" dirty="0">
                <a:latin typeface="Arial" panose="020B0604020202020204" pitchFamily="34" charset="0"/>
                <a:cs typeface="Arial" panose="020B0604020202020204" pitchFamily="34" charset="0"/>
              </a:rPr>
              <a:t>ρ</a:t>
            </a:r>
            <a:r>
              <a:rPr lang="en-US" sz="4000" dirty="0">
                <a:latin typeface="Arial" panose="020B0604020202020204" pitchFamily="34" charset="0"/>
                <a:cs typeface="Arial" panose="020B0604020202020204" pitchFamily="34" charset="0"/>
              </a:rPr>
              <a:t> = 3,300 kg/m3</a:t>
            </a:r>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60 m		</a:t>
            </a:r>
          </a:p>
          <a:p>
            <a:pPr defTabSz="578872"/>
            <a:r>
              <a:rPr lang="en-US" sz="4000" dirty="0">
                <a:latin typeface="Arial" panose="020B0604020202020204" pitchFamily="34" charset="0"/>
                <a:cs typeface="Arial" panose="020B0604020202020204" pitchFamily="34" charset="0"/>
              </a:rPr>
              <a:t>V = 20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45°</a:t>
            </a:r>
          </a:p>
        </p:txBody>
      </p:sp>
    </p:spTree>
    <p:extLst>
      <p:ext uri="{BB962C8B-B14F-4D97-AF65-F5344CB8AC3E}">
        <p14:creationId xmlns:p14="http://schemas.microsoft.com/office/powerpoint/2010/main" val="4127481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hart&#10;&#10;Description automatically generated">
            <a:extLst>
              <a:ext uri="{FF2B5EF4-FFF2-40B4-BE49-F238E27FC236}">
                <a16:creationId xmlns:a16="http://schemas.microsoft.com/office/drawing/2014/main" id="{027C8A0E-6BE1-436B-83B4-364A871DC1B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962862" y="12790050"/>
            <a:ext cx="25865012" cy="7866780"/>
          </a:xfrm>
          <a:prstGeom prst="rect">
            <a:avLst/>
          </a:prstGeom>
        </p:spPr>
      </p:pic>
      <p:pic>
        <p:nvPicPr>
          <p:cNvPr id="16" name="Picture 15" descr="Chart&#10;&#10;Description automatically generated">
            <a:extLst>
              <a:ext uri="{FF2B5EF4-FFF2-40B4-BE49-F238E27FC236}">
                <a16:creationId xmlns:a16="http://schemas.microsoft.com/office/drawing/2014/main" id="{80B9287C-02B0-42E8-93E5-99C62D63680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962862" y="5256382"/>
            <a:ext cx="25865012" cy="7301748"/>
          </a:xfrm>
          <a:prstGeom prst="rect">
            <a:avLst/>
          </a:prstGeom>
        </p:spPr>
      </p:pic>
      <p:sp>
        <p:nvSpPr>
          <p:cNvPr id="8" name="TextBox 7">
            <a:extLst>
              <a:ext uri="{FF2B5EF4-FFF2-40B4-BE49-F238E27FC236}">
                <a16:creationId xmlns:a16="http://schemas.microsoft.com/office/drawing/2014/main" id="{1B1372DD-2A15-467F-9DCC-DF0E6B9B7813}"/>
              </a:ext>
            </a:extLst>
          </p:cNvPr>
          <p:cNvSpPr txBox="1"/>
          <p:nvPr/>
        </p:nvSpPr>
        <p:spPr>
          <a:xfrm>
            <a:off x="4013962" y="4081966"/>
            <a:ext cx="6373412" cy="877804"/>
          </a:xfrm>
          <a:prstGeom prst="rect">
            <a:avLst/>
          </a:prstGeom>
          <a:noFill/>
        </p:spPr>
        <p:txBody>
          <a:bodyPr wrap="square" rtlCol="0">
            <a:spAutoFit/>
          </a:bodyPr>
          <a:lstStyle/>
          <a:p>
            <a:pPr defTabSz="578872"/>
            <a:r>
              <a:rPr lang="en-US" sz="2552" dirty="0">
                <a:latin typeface="Arial" panose="020B0604020202020204" pitchFamily="34" charset="0"/>
                <a:cs typeface="Arial" panose="020B0604020202020204" pitchFamily="34" charset="0"/>
              </a:rPr>
              <a:t>Ø = 1,500 m		V = 20 km/s </a:t>
            </a:r>
          </a:p>
          <a:p>
            <a:pPr defTabSz="1453256"/>
            <a:r>
              <a:rPr lang="el-GR" sz="2552" dirty="0">
                <a:latin typeface="Arial" panose="020B0604020202020204" pitchFamily="34" charset="0"/>
                <a:cs typeface="Arial" panose="020B0604020202020204" pitchFamily="34" charset="0"/>
              </a:rPr>
              <a:t>ρ</a:t>
            </a:r>
            <a:r>
              <a:rPr lang="en-US" sz="2552" dirty="0">
                <a:latin typeface="Arial" panose="020B0604020202020204" pitchFamily="34" charset="0"/>
                <a:cs typeface="Arial" panose="020B0604020202020204" pitchFamily="34" charset="0"/>
              </a:rPr>
              <a:t> = 2,700 kg/m3 	</a:t>
            </a:r>
            <a:r>
              <a:rPr lang="el-GR" sz="2552" dirty="0">
                <a:latin typeface="Arial" panose="020B0604020202020204" pitchFamily="34" charset="0"/>
                <a:cs typeface="Arial" panose="020B0604020202020204" pitchFamily="34" charset="0"/>
              </a:rPr>
              <a:t>Θ</a:t>
            </a:r>
            <a:r>
              <a:rPr lang="en-US" sz="2552" dirty="0">
                <a:latin typeface="Arial" panose="020B0604020202020204" pitchFamily="34" charset="0"/>
                <a:cs typeface="Arial" panose="020B0604020202020204" pitchFamily="34" charset="0"/>
              </a:rPr>
              <a:t> = 45°</a:t>
            </a:r>
          </a:p>
        </p:txBody>
      </p:sp>
      <p:sp>
        <p:nvSpPr>
          <p:cNvPr id="10" name="TextBox 9">
            <a:extLst>
              <a:ext uri="{FF2B5EF4-FFF2-40B4-BE49-F238E27FC236}">
                <a16:creationId xmlns:a16="http://schemas.microsoft.com/office/drawing/2014/main" id="{9F940843-8094-4BEB-B95E-3A594A3CF62A}"/>
              </a:ext>
            </a:extLst>
          </p:cNvPr>
          <p:cNvSpPr txBox="1"/>
          <p:nvPr/>
        </p:nvSpPr>
        <p:spPr>
          <a:xfrm>
            <a:off x="12585764" y="4081960"/>
            <a:ext cx="5796008" cy="877804"/>
          </a:xfrm>
          <a:prstGeom prst="rect">
            <a:avLst/>
          </a:prstGeom>
          <a:noFill/>
        </p:spPr>
        <p:txBody>
          <a:bodyPr wrap="square" rtlCol="0">
            <a:spAutoFit/>
          </a:bodyPr>
          <a:lstStyle/>
          <a:p>
            <a:pPr defTabSz="2910552"/>
            <a:r>
              <a:rPr lang="en-US" sz="2552" dirty="0">
                <a:latin typeface="Arial" panose="020B0604020202020204" pitchFamily="34" charset="0"/>
                <a:cs typeface="Arial" panose="020B0604020202020204" pitchFamily="34" charset="0"/>
              </a:rPr>
              <a:t>Ø = 40 m  	V = 20 km/s</a:t>
            </a:r>
          </a:p>
          <a:p>
            <a:pPr defTabSz="2910552"/>
            <a:r>
              <a:rPr lang="el-GR" sz="2552" dirty="0">
                <a:latin typeface="Arial" panose="020B0604020202020204" pitchFamily="34" charset="0"/>
                <a:cs typeface="Arial" panose="020B0604020202020204" pitchFamily="34" charset="0"/>
              </a:rPr>
              <a:t>ρ</a:t>
            </a:r>
            <a:r>
              <a:rPr lang="en-US" sz="2552" dirty="0">
                <a:latin typeface="Arial" panose="020B0604020202020204" pitchFamily="34" charset="0"/>
                <a:cs typeface="Arial" panose="020B0604020202020204" pitchFamily="34" charset="0"/>
              </a:rPr>
              <a:t> = 8000 kg/m3	</a:t>
            </a:r>
            <a:r>
              <a:rPr lang="el-GR" sz="2552" dirty="0">
                <a:latin typeface="Arial" panose="020B0604020202020204" pitchFamily="34" charset="0"/>
                <a:cs typeface="Arial" panose="020B0604020202020204" pitchFamily="34" charset="0"/>
              </a:rPr>
              <a:t>Θ</a:t>
            </a:r>
            <a:r>
              <a:rPr lang="en-US" sz="2552" dirty="0">
                <a:latin typeface="Arial" panose="020B0604020202020204" pitchFamily="34" charset="0"/>
                <a:cs typeface="Arial" panose="020B0604020202020204" pitchFamily="34" charset="0"/>
              </a:rPr>
              <a:t> = 45°</a:t>
            </a:r>
          </a:p>
        </p:txBody>
      </p:sp>
      <p:sp>
        <p:nvSpPr>
          <p:cNvPr id="18" name="TextBox 17">
            <a:extLst>
              <a:ext uri="{FF2B5EF4-FFF2-40B4-BE49-F238E27FC236}">
                <a16:creationId xmlns:a16="http://schemas.microsoft.com/office/drawing/2014/main" id="{6CA8606A-9D28-42A2-80FA-A8EBF60E805E}"/>
              </a:ext>
            </a:extLst>
          </p:cNvPr>
          <p:cNvSpPr txBox="1"/>
          <p:nvPr/>
        </p:nvSpPr>
        <p:spPr>
          <a:xfrm>
            <a:off x="21346368" y="4096380"/>
            <a:ext cx="5796008" cy="877804"/>
          </a:xfrm>
          <a:prstGeom prst="rect">
            <a:avLst/>
          </a:prstGeom>
          <a:noFill/>
        </p:spPr>
        <p:txBody>
          <a:bodyPr wrap="square" rtlCol="0">
            <a:spAutoFit/>
          </a:bodyPr>
          <a:lstStyle/>
          <a:p>
            <a:pPr defTabSz="2910552"/>
            <a:r>
              <a:rPr lang="en-US" sz="2552" dirty="0">
                <a:latin typeface="Arial" panose="020B0604020202020204" pitchFamily="34" charset="0"/>
                <a:cs typeface="Arial" panose="020B0604020202020204" pitchFamily="34" charset="0"/>
              </a:rPr>
              <a:t>Ø = 22 m  	V = 19 km/s</a:t>
            </a:r>
          </a:p>
          <a:p>
            <a:pPr defTabSz="2910552"/>
            <a:r>
              <a:rPr lang="el-GR" sz="2552" dirty="0">
                <a:latin typeface="Arial" panose="020B0604020202020204" pitchFamily="34" charset="0"/>
                <a:cs typeface="Arial" panose="020B0604020202020204" pitchFamily="34" charset="0"/>
              </a:rPr>
              <a:t>ρ</a:t>
            </a:r>
            <a:r>
              <a:rPr lang="en-US" sz="2552" dirty="0">
                <a:latin typeface="Arial" panose="020B0604020202020204" pitchFamily="34" charset="0"/>
                <a:cs typeface="Arial" panose="020B0604020202020204" pitchFamily="34" charset="0"/>
              </a:rPr>
              <a:t> = 3,300 kg/m3	</a:t>
            </a:r>
            <a:r>
              <a:rPr lang="el-GR" sz="2552" dirty="0">
                <a:latin typeface="Arial" panose="020B0604020202020204" pitchFamily="34" charset="0"/>
                <a:cs typeface="Arial" panose="020B0604020202020204" pitchFamily="34" charset="0"/>
              </a:rPr>
              <a:t>Θ</a:t>
            </a:r>
            <a:r>
              <a:rPr lang="en-US" sz="2552" dirty="0">
                <a:latin typeface="Arial" panose="020B0604020202020204" pitchFamily="34" charset="0"/>
                <a:cs typeface="Arial" panose="020B0604020202020204" pitchFamily="34" charset="0"/>
              </a:rPr>
              <a:t> = 20°</a:t>
            </a:r>
          </a:p>
        </p:txBody>
      </p:sp>
      <p:sp>
        <p:nvSpPr>
          <p:cNvPr id="19" name="TextBox 18">
            <a:extLst>
              <a:ext uri="{FF2B5EF4-FFF2-40B4-BE49-F238E27FC236}">
                <a16:creationId xmlns:a16="http://schemas.microsoft.com/office/drawing/2014/main" id="{BE281F22-FA47-477B-920B-4C4BEDFFCE58}"/>
              </a:ext>
            </a:extLst>
          </p:cNvPr>
          <p:cNvSpPr txBox="1"/>
          <p:nvPr/>
        </p:nvSpPr>
        <p:spPr>
          <a:xfrm>
            <a:off x="3419898" y="3314956"/>
            <a:ext cx="6373412" cy="563231"/>
          </a:xfrm>
          <a:prstGeom prst="rect">
            <a:avLst/>
          </a:prstGeom>
          <a:noFill/>
        </p:spPr>
        <p:txBody>
          <a:bodyPr wrap="square" rtlCol="0">
            <a:spAutoFit/>
          </a:bodyPr>
          <a:lstStyle/>
          <a:p>
            <a:pPr algn="ctr" defTabSz="578872"/>
            <a:r>
              <a:rPr lang="en-US" sz="3060" b="1" dirty="0">
                <a:latin typeface="Arial" panose="020B0604020202020204" pitchFamily="34" charset="0"/>
                <a:cs typeface="Arial" panose="020B0604020202020204" pitchFamily="34" charset="0"/>
              </a:rPr>
              <a:t>Ries Crater Projectile</a:t>
            </a:r>
          </a:p>
        </p:txBody>
      </p:sp>
      <p:sp>
        <p:nvSpPr>
          <p:cNvPr id="20" name="TextBox 19">
            <a:extLst>
              <a:ext uri="{FF2B5EF4-FFF2-40B4-BE49-F238E27FC236}">
                <a16:creationId xmlns:a16="http://schemas.microsoft.com/office/drawing/2014/main" id="{A07E8CC2-35C1-4FA7-8FF1-0C448A543505}"/>
              </a:ext>
            </a:extLst>
          </p:cNvPr>
          <p:cNvSpPr txBox="1"/>
          <p:nvPr/>
        </p:nvSpPr>
        <p:spPr>
          <a:xfrm>
            <a:off x="11991742" y="3375580"/>
            <a:ext cx="6373412" cy="563231"/>
          </a:xfrm>
          <a:prstGeom prst="rect">
            <a:avLst/>
          </a:prstGeom>
          <a:noFill/>
        </p:spPr>
        <p:txBody>
          <a:bodyPr wrap="square" rtlCol="0">
            <a:spAutoFit/>
          </a:bodyPr>
          <a:lstStyle/>
          <a:p>
            <a:pPr algn="ctr" defTabSz="578872"/>
            <a:r>
              <a:rPr lang="en-US" sz="3060" b="1" dirty="0">
                <a:latin typeface="Arial" panose="020B0604020202020204" pitchFamily="34" charset="0"/>
                <a:cs typeface="Arial" panose="020B0604020202020204" pitchFamily="34" charset="0"/>
              </a:rPr>
              <a:t>Meteor Crater Projectile</a:t>
            </a:r>
          </a:p>
        </p:txBody>
      </p:sp>
      <p:sp>
        <p:nvSpPr>
          <p:cNvPr id="21" name="TextBox 20">
            <a:extLst>
              <a:ext uri="{FF2B5EF4-FFF2-40B4-BE49-F238E27FC236}">
                <a16:creationId xmlns:a16="http://schemas.microsoft.com/office/drawing/2014/main" id="{A01361D0-1373-45A2-9BC9-A8F06F4777E2}"/>
              </a:ext>
            </a:extLst>
          </p:cNvPr>
          <p:cNvSpPr txBox="1"/>
          <p:nvPr/>
        </p:nvSpPr>
        <p:spPr>
          <a:xfrm>
            <a:off x="20563590" y="3375582"/>
            <a:ext cx="6373412" cy="563231"/>
          </a:xfrm>
          <a:prstGeom prst="rect">
            <a:avLst/>
          </a:prstGeom>
          <a:noFill/>
        </p:spPr>
        <p:txBody>
          <a:bodyPr wrap="square" rtlCol="0">
            <a:spAutoFit/>
          </a:bodyPr>
          <a:lstStyle/>
          <a:p>
            <a:pPr algn="ctr" defTabSz="578872"/>
            <a:r>
              <a:rPr lang="en-US" sz="3060" b="1" dirty="0">
                <a:latin typeface="Arial" panose="020B0604020202020204" pitchFamily="34" charset="0"/>
                <a:cs typeface="Arial" panose="020B0604020202020204" pitchFamily="34" charset="0"/>
              </a:rPr>
              <a:t>Chelyabinsk Fireball</a:t>
            </a:r>
          </a:p>
        </p:txBody>
      </p:sp>
      <p:cxnSp>
        <p:nvCxnSpPr>
          <p:cNvPr id="23" name="Straight Connector 22">
            <a:extLst>
              <a:ext uri="{FF2B5EF4-FFF2-40B4-BE49-F238E27FC236}">
                <a16:creationId xmlns:a16="http://schemas.microsoft.com/office/drawing/2014/main" id="{92D5E8A1-D80A-42CA-93BD-7F4DBE30669D}"/>
              </a:ext>
            </a:extLst>
          </p:cNvPr>
          <p:cNvCxnSpPr>
            <a:cxnSpLocks/>
          </p:cNvCxnSpPr>
          <p:nvPr/>
        </p:nvCxnSpPr>
        <p:spPr>
          <a:xfrm>
            <a:off x="21604900" y="16239494"/>
            <a:ext cx="5400" cy="3165980"/>
          </a:xfrm>
          <a:prstGeom prst="line">
            <a:avLst/>
          </a:prstGeom>
          <a:ln w="28575">
            <a:solidFill>
              <a:srgbClr val="D7480A"/>
            </a:solidFill>
            <a:prstDash val="sysDash"/>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969603A6-880A-47C0-BC19-F0AF48574A2C}"/>
              </a:ext>
            </a:extLst>
          </p:cNvPr>
          <p:cNvCxnSpPr>
            <a:cxnSpLocks/>
          </p:cNvCxnSpPr>
          <p:nvPr/>
        </p:nvCxnSpPr>
        <p:spPr>
          <a:xfrm>
            <a:off x="12709440" y="18276960"/>
            <a:ext cx="0" cy="1092432"/>
          </a:xfrm>
          <a:prstGeom prst="line">
            <a:avLst/>
          </a:prstGeom>
          <a:ln w="28575">
            <a:solidFill>
              <a:srgbClr val="D7480A"/>
            </a:solidFill>
            <a:prstDash val="sysDash"/>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CECAE798-BBC4-41A4-8BDD-44CF556436DA}"/>
              </a:ext>
            </a:extLst>
          </p:cNvPr>
          <p:cNvSpPr txBox="1"/>
          <p:nvPr/>
        </p:nvSpPr>
        <p:spPr>
          <a:xfrm>
            <a:off x="3855874" y="21423802"/>
            <a:ext cx="6373412" cy="877804"/>
          </a:xfrm>
          <a:prstGeom prst="rect">
            <a:avLst/>
          </a:prstGeom>
          <a:noFill/>
        </p:spPr>
        <p:txBody>
          <a:bodyPr wrap="square" rtlCol="0">
            <a:spAutoFit/>
          </a:bodyPr>
          <a:lstStyle/>
          <a:p>
            <a:pPr defTabSz="578872"/>
            <a:r>
              <a:rPr lang="en-US" sz="2552" dirty="0">
                <a:latin typeface="Arial" panose="020B0604020202020204" pitchFamily="34" charset="0"/>
                <a:cs typeface="Arial" panose="020B0604020202020204" pitchFamily="34" charset="0"/>
              </a:rPr>
              <a:t>Ø = 1,500 m		V = 20 km/s </a:t>
            </a:r>
          </a:p>
          <a:p>
            <a:pPr defTabSz="1453256"/>
            <a:r>
              <a:rPr lang="el-GR" sz="2552" dirty="0">
                <a:latin typeface="Arial" panose="020B0604020202020204" pitchFamily="34" charset="0"/>
                <a:cs typeface="Arial" panose="020B0604020202020204" pitchFamily="34" charset="0"/>
              </a:rPr>
              <a:t>ρ</a:t>
            </a:r>
            <a:r>
              <a:rPr lang="en-US" sz="2552" dirty="0">
                <a:latin typeface="Arial" panose="020B0604020202020204" pitchFamily="34" charset="0"/>
                <a:cs typeface="Arial" panose="020B0604020202020204" pitchFamily="34" charset="0"/>
              </a:rPr>
              <a:t> = 2,700 kg/m3 	</a:t>
            </a:r>
            <a:r>
              <a:rPr lang="el-GR" sz="2552" dirty="0">
                <a:latin typeface="Arial" panose="020B0604020202020204" pitchFamily="34" charset="0"/>
                <a:cs typeface="Arial" panose="020B0604020202020204" pitchFamily="34" charset="0"/>
              </a:rPr>
              <a:t>Θ</a:t>
            </a:r>
            <a:r>
              <a:rPr lang="en-US" sz="2552" dirty="0">
                <a:latin typeface="Arial" panose="020B0604020202020204" pitchFamily="34" charset="0"/>
                <a:cs typeface="Arial" panose="020B0604020202020204" pitchFamily="34" charset="0"/>
              </a:rPr>
              <a:t> = 45°</a:t>
            </a:r>
          </a:p>
        </p:txBody>
      </p:sp>
      <p:sp>
        <p:nvSpPr>
          <p:cNvPr id="13" name="TextBox 12">
            <a:extLst>
              <a:ext uri="{FF2B5EF4-FFF2-40B4-BE49-F238E27FC236}">
                <a16:creationId xmlns:a16="http://schemas.microsoft.com/office/drawing/2014/main" id="{1E7A0236-D996-445C-B784-F4D84F2320D8}"/>
              </a:ext>
            </a:extLst>
          </p:cNvPr>
          <p:cNvSpPr txBox="1"/>
          <p:nvPr/>
        </p:nvSpPr>
        <p:spPr>
          <a:xfrm>
            <a:off x="3261810" y="20656792"/>
            <a:ext cx="6373412" cy="563231"/>
          </a:xfrm>
          <a:prstGeom prst="rect">
            <a:avLst/>
          </a:prstGeom>
          <a:noFill/>
        </p:spPr>
        <p:txBody>
          <a:bodyPr wrap="square" rtlCol="0">
            <a:spAutoFit/>
          </a:bodyPr>
          <a:lstStyle/>
          <a:p>
            <a:pPr algn="ctr" defTabSz="578872"/>
            <a:r>
              <a:rPr lang="en-US" sz="3060" b="1" dirty="0">
                <a:latin typeface="Arial" panose="020B0604020202020204" pitchFamily="34" charset="0"/>
                <a:cs typeface="Arial" panose="020B0604020202020204" pitchFamily="34" charset="0"/>
              </a:rPr>
              <a:t>Impact Characteristics</a:t>
            </a:r>
          </a:p>
        </p:txBody>
      </p:sp>
    </p:spTree>
    <p:extLst>
      <p:ext uri="{BB962C8B-B14F-4D97-AF65-F5344CB8AC3E}">
        <p14:creationId xmlns:p14="http://schemas.microsoft.com/office/powerpoint/2010/main" val="487288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Chart, histogram&#10;&#10;Description automatically generated">
            <a:extLst>
              <a:ext uri="{FF2B5EF4-FFF2-40B4-BE49-F238E27FC236}">
                <a16:creationId xmlns:a16="http://schemas.microsoft.com/office/drawing/2014/main" id="{6B169AF5-0D0A-426F-A446-D7C3C9C962E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31089600" cy="15432424"/>
          </a:xfrm>
          <a:prstGeom prst="rect">
            <a:avLst/>
          </a:prstGeom>
        </p:spPr>
      </p:pic>
      <p:cxnSp>
        <p:nvCxnSpPr>
          <p:cNvPr id="22" name="Straight Arrow Connector 21">
            <a:extLst>
              <a:ext uri="{FF2B5EF4-FFF2-40B4-BE49-F238E27FC236}">
                <a16:creationId xmlns:a16="http://schemas.microsoft.com/office/drawing/2014/main" id="{20C7A01B-49DE-4DA3-96DD-922D527BF4CE}"/>
              </a:ext>
            </a:extLst>
          </p:cNvPr>
          <p:cNvCxnSpPr>
            <a:cxnSpLocks/>
            <a:stCxn id="31" idx="0"/>
          </p:cNvCxnSpPr>
          <p:nvPr/>
        </p:nvCxnSpPr>
        <p:spPr>
          <a:xfrm flipH="1" flipV="1">
            <a:off x="7521260" y="6966576"/>
            <a:ext cx="482960" cy="15716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D03E7C6-49DD-48B8-A1EE-3FD66956CE5C}"/>
              </a:ext>
            </a:extLst>
          </p:cNvPr>
          <p:cNvCxnSpPr>
            <a:cxnSpLocks/>
          </p:cNvCxnSpPr>
          <p:nvPr/>
        </p:nvCxnSpPr>
        <p:spPr>
          <a:xfrm>
            <a:off x="10663750" y="12195422"/>
            <a:ext cx="1098996" cy="1021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5B92177-AE88-49F9-A89F-6046CEB3BB28}"/>
              </a:ext>
            </a:extLst>
          </p:cNvPr>
          <p:cNvSpPr txBox="1"/>
          <p:nvPr/>
        </p:nvSpPr>
        <p:spPr>
          <a:xfrm>
            <a:off x="6593984" y="8538250"/>
            <a:ext cx="2820472" cy="1384995"/>
          </a:xfrm>
          <a:prstGeom prst="rect">
            <a:avLst/>
          </a:prstGeom>
          <a:noFill/>
        </p:spPr>
        <p:txBody>
          <a:bodyPr wrap="square" rtlCol="0">
            <a:spAutoFit/>
          </a:bodyPr>
          <a:lstStyle/>
          <a:p>
            <a:pPr algn="ctr"/>
            <a:r>
              <a:rPr lang="en-US" sz="4200" dirty="0">
                <a:latin typeface="Arial" panose="020B0604020202020204" pitchFamily="34" charset="0"/>
                <a:cs typeface="Arial" panose="020B0604020202020204" pitchFamily="34" charset="0"/>
              </a:rPr>
              <a:t>with </a:t>
            </a:r>
          </a:p>
          <a:p>
            <a:pPr algn="ctr"/>
            <a:r>
              <a:rPr lang="en-US" sz="4200" dirty="0">
                <a:latin typeface="Arial" panose="020B0604020202020204" pitchFamily="34" charset="0"/>
                <a:cs typeface="Arial" panose="020B0604020202020204" pitchFamily="34" charset="0"/>
              </a:rPr>
              <a:t>breakup</a:t>
            </a:r>
          </a:p>
        </p:txBody>
      </p:sp>
      <p:sp>
        <p:nvSpPr>
          <p:cNvPr id="47" name="TextBox 46">
            <a:extLst>
              <a:ext uri="{FF2B5EF4-FFF2-40B4-BE49-F238E27FC236}">
                <a16:creationId xmlns:a16="http://schemas.microsoft.com/office/drawing/2014/main" id="{8A4E0B43-A3A7-44BE-83EC-4958DF164C8C}"/>
              </a:ext>
            </a:extLst>
          </p:cNvPr>
          <p:cNvSpPr txBox="1"/>
          <p:nvPr/>
        </p:nvSpPr>
        <p:spPr>
          <a:xfrm>
            <a:off x="8294038" y="10699906"/>
            <a:ext cx="2859108" cy="1384995"/>
          </a:xfrm>
          <a:prstGeom prst="rect">
            <a:avLst/>
          </a:prstGeom>
          <a:noFill/>
        </p:spPr>
        <p:txBody>
          <a:bodyPr wrap="square" rtlCol="0">
            <a:spAutoFit/>
          </a:bodyPr>
          <a:lstStyle/>
          <a:p>
            <a:pPr algn="ctr"/>
            <a:r>
              <a:rPr lang="en-US" sz="4200" dirty="0">
                <a:latin typeface="Arial" panose="020B0604020202020204" pitchFamily="34" charset="0"/>
                <a:cs typeface="Arial" panose="020B0604020202020204" pitchFamily="34" charset="0"/>
              </a:rPr>
              <a:t>without </a:t>
            </a:r>
          </a:p>
          <a:p>
            <a:pPr algn="ctr"/>
            <a:r>
              <a:rPr lang="en-US" sz="4200" dirty="0">
                <a:latin typeface="Arial" panose="020B0604020202020204" pitchFamily="34" charset="0"/>
                <a:cs typeface="Arial" panose="020B0604020202020204" pitchFamily="34" charset="0"/>
              </a:rPr>
              <a:t>breakup</a:t>
            </a:r>
          </a:p>
        </p:txBody>
      </p:sp>
      <p:sp>
        <p:nvSpPr>
          <p:cNvPr id="53" name="TextBox 52">
            <a:extLst>
              <a:ext uri="{FF2B5EF4-FFF2-40B4-BE49-F238E27FC236}">
                <a16:creationId xmlns:a16="http://schemas.microsoft.com/office/drawing/2014/main" id="{5B8296AD-157D-405A-9305-7F7DEC78C441}"/>
              </a:ext>
            </a:extLst>
          </p:cNvPr>
          <p:cNvSpPr txBox="1"/>
          <p:nvPr/>
        </p:nvSpPr>
        <p:spPr>
          <a:xfrm>
            <a:off x="1485900" y="16926414"/>
            <a:ext cx="28117800" cy="3970318"/>
          </a:xfrm>
          <a:prstGeom prst="rect">
            <a:avLst/>
          </a:prstGeom>
          <a:noFill/>
        </p:spPr>
        <p:txBody>
          <a:bodyPr wrap="square">
            <a:spAutoFit/>
          </a:bodyPr>
          <a:lstStyle/>
          <a:p>
            <a:r>
              <a:rPr lang="en-US" sz="2800" dirty="0">
                <a:solidFill>
                  <a:srgbClr val="99FF99"/>
                </a:solidFill>
                <a:latin typeface="Courier New" panose="02070309020205020404" pitchFamily="49" charset="0"/>
              </a:rPr>
              <a:t>% Spread of </a:t>
            </a:r>
            <a:r>
              <a:rPr lang="en-US" sz="2800" dirty="0" err="1">
                <a:solidFill>
                  <a:srgbClr val="99FF99"/>
                </a:solidFill>
                <a:latin typeface="Courier New" panose="02070309020205020404" pitchFamily="49" charset="0"/>
              </a:rPr>
              <a:t>ensamble</a:t>
            </a:r>
            <a:r>
              <a:rPr lang="en-US" sz="2800" dirty="0">
                <a:solidFill>
                  <a:srgbClr val="99FF99"/>
                </a:solidFill>
                <a:latin typeface="Courier New" panose="02070309020205020404" pitchFamily="49" charset="0"/>
              </a:rPr>
              <a:t> flags</a:t>
            </a:r>
          </a:p>
          <a:p>
            <a:r>
              <a:rPr lang="en-US" sz="2800" dirty="0" err="1">
                <a:solidFill>
                  <a:srgbClr val="000000"/>
                </a:solidFill>
                <a:latin typeface="Courier New" panose="02070309020205020404" pitchFamily="49" charset="0"/>
              </a:rPr>
              <a:t>flag_vel</a:t>
            </a:r>
            <a:r>
              <a:rPr lang="en-US" sz="2800" dirty="0">
                <a:solidFill>
                  <a:srgbClr val="000000"/>
                </a:solidFill>
                <a:latin typeface="Courier New" panose="02070309020205020404" pitchFamily="49" charset="0"/>
              </a:rPr>
              <a:t> = [1980]; </a:t>
            </a:r>
            <a:r>
              <a:rPr lang="en-US" sz="2800" dirty="0">
                <a:solidFill>
                  <a:srgbClr val="99FF99"/>
                </a:solidFill>
                <a:latin typeface="Courier New" panose="02070309020205020404" pitchFamily="49" charset="0"/>
              </a:rPr>
              <a:t>%[1958,1971,1980,1993,1995,2003,2005], [1958,1971,1980,1993,1995,2003,/2004/,2005]; </a:t>
            </a:r>
          </a:p>
          <a:p>
            <a:r>
              <a:rPr lang="nb-NO" sz="2800" dirty="0">
                <a:solidFill>
                  <a:srgbClr val="000000"/>
                </a:solidFill>
                <a:latin typeface="Courier New" panose="02070309020205020404" pitchFamily="49" charset="0"/>
              </a:rPr>
              <a:t>flag_shape = [1.21]; </a:t>
            </a:r>
            <a:r>
              <a:rPr lang="nb-NO" sz="2800" dirty="0">
                <a:solidFill>
                  <a:srgbClr val="99FF99"/>
                </a:solidFill>
                <a:latin typeface="Courier New" panose="02070309020205020404" pitchFamily="49" charset="0"/>
              </a:rPr>
              <a:t>% [1.21,/1.919/]</a:t>
            </a:r>
          </a:p>
          <a:p>
            <a:r>
              <a:rPr lang="en-US" sz="2800" dirty="0" err="1">
                <a:solidFill>
                  <a:srgbClr val="000000"/>
                </a:solidFill>
                <a:latin typeface="Courier New" panose="02070309020205020404" pitchFamily="49" charset="0"/>
              </a:rPr>
              <a:t>flag_drag</a:t>
            </a:r>
            <a:r>
              <a:rPr lang="en-US" sz="2800" dirty="0">
                <a:solidFill>
                  <a:srgbClr val="000000"/>
                </a:solidFill>
                <a:latin typeface="Courier New" panose="02070309020205020404" pitchFamily="49" charset="0"/>
              </a:rPr>
              <a:t> = [0.5]; </a:t>
            </a:r>
            <a:r>
              <a:rPr lang="en-US" sz="2800" dirty="0">
                <a:solidFill>
                  <a:srgbClr val="99FF99"/>
                </a:solidFill>
                <a:latin typeface="Courier New" panose="02070309020205020404" pitchFamily="49" charset="0"/>
              </a:rPr>
              <a:t>% [0.5,1,2,1971,2016]</a:t>
            </a:r>
          </a:p>
          <a:p>
            <a:r>
              <a:rPr lang="en-US" sz="2800" dirty="0" err="1">
                <a:solidFill>
                  <a:srgbClr val="000000"/>
                </a:solidFill>
                <a:latin typeface="Courier New" panose="02070309020205020404" pitchFamily="49" charset="0"/>
              </a:rPr>
              <a:t>flag_ang</a:t>
            </a:r>
            <a:r>
              <a:rPr lang="en-US" sz="2800" dirty="0">
                <a:solidFill>
                  <a:srgbClr val="000000"/>
                </a:solidFill>
                <a:latin typeface="Courier New" panose="02070309020205020404" pitchFamily="49" charset="0"/>
              </a:rPr>
              <a:t> = [1980]; </a:t>
            </a:r>
            <a:r>
              <a:rPr lang="en-US" sz="2800" dirty="0">
                <a:solidFill>
                  <a:srgbClr val="99FF99"/>
                </a:solidFill>
                <a:latin typeface="Courier New" panose="02070309020205020404" pitchFamily="49" charset="0"/>
              </a:rPr>
              <a:t>% [1971,1980,1993]</a:t>
            </a:r>
          </a:p>
          <a:p>
            <a:r>
              <a:rPr lang="en-US" sz="2800" dirty="0" err="1">
                <a:solidFill>
                  <a:srgbClr val="000000"/>
                </a:solidFill>
                <a:latin typeface="Courier New" panose="02070309020205020404" pitchFamily="49" charset="0"/>
              </a:rPr>
              <a:t>flag_lift</a:t>
            </a:r>
            <a:r>
              <a:rPr lang="en-US" sz="2800" dirty="0">
                <a:solidFill>
                  <a:srgbClr val="000000"/>
                </a:solidFill>
                <a:latin typeface="Courier New" panose="02070309020205020404" pitchFamily="49" charset="0"/>
              </a:rPr>
              <a:t> = [0.01]; </a:t>
            </a:r>
            <a:r>
              <a:rPr lang="en-US" sz="2800" dirty="0">
                <a:solidFill>
                  <a:srgbClr val="99FF99"/>
                </a:solidFill>
                <a:latin typeface="Courier New" panose="02070309020205020404" pitchFamily="49" charset="0"/>
              </a:rPr>
              <a:t>% [0,0.001,0.01,0.1]</a:t>
            </a:r>
          </a:p>
          <a:p>
            <a:r>
              <a:rPr lang="nb-NO" sz="2800" dirty="0">
                <a:solidFill>
                  <a:srgbClr val="000000"/>
                </a:solidFill>
                <a:latin typeface="Courier New" panose="02070309020205020404" pitchFamily="49" charset="0"/>
              </a:rPr>
              <a:t>flag_mass = [1980]; </a:t>
            </a:r>
            <a:r>
              <a:rPr lang="nb-NO" sz="2800" dirty="0">
                <a:solidFill>
                  <a:srgbClr val="99FF99"/>
                </a:solidFill>
                <a:latin typeface="Courier New" panose="02070309020205020404" pitchFamily="49" charset="0"/>
              </a:rPr>
              <a:t>%[1958,1971,1980], [1958,1971,1980,/1981/,/1993/,/2004/];</a:t>
            </a:r>
          </a:p>
          <a:p>
            <a:r>
              <a:rPr lang="en-US" sz="2800" dirty="0" err="1">
                <a:solidFill>
                  <a:srgbClr val="000000"/>
                </a:solidFill>
                <a:latin typeface="Courier New" panose="02070309020205020404" pitchFamily="49" charset="0"/>
              </a:rPr>
              <a:t>flag_htc</a:t>
            </a:r>
            <a:r>
              <a:rPr lang="en-US" sz="2800" dirty="0">
                <a:solidFill>
                  <a:srgbClr val="000000"/>
                </a:solidFill>
                <a:latin typeface="Courier New" panose="02070309020205020404" pitchFamily="49" charset="0"/>
              </a:rPr>
              <a:t> = [0.02]; </a:t>
            </a:r>
            <a:r>
              <a:rPr lang="en-US" sz="2800" dirty="0">
                <a:solidFill>
                  <a:srgbClr val="99FF99"/>
                </a:solidFill>
                <a:latin typeface="Courier New" panose="02070309020205020404" pitchFamily="49" charset="0"/>
              </a:rPr>
              <a:t>% [0,0.0,0.1,0.6]</a:t>
            </a:r>
          </a:p>
          <a:p>
            <a:r>
              <a:rPr lang="en-US" sz="2800" dirty="0" err="1">
                <a:solidFill>
                  <a:srgbClr val="000000"/>
                </a:solidFill>
                <a:latin typeface="Courier New" panose="02070309020205020404" pitchFamily="49" charset="0"/>
              </a:rPr>
              <a:t>flag_hoa</a:t>
            </a:r>
            <a:r>
              <a:rPr lang="en-US" sz="2800" dirty="0">
                <a:solidFill>
                  <a:srgbClr val="000000"/>
                </a:solidFill>
                <a:latin typeface="Courier New" panose="02070309020205020404" pitchFamily="49" charset="0"/>
              </a:rPr>
              <a:t> = [5e6]; </a:t>
            </a:r>
            <a:r>
              <a:rPr lang="en-US" sz="2800" dirty="0">
                <a:solidFill>
                  <a:srgbClr val="99FF99"/>
                </a:solidFill>
                <a:latin typeface="Courier New" panose="02070309020205020404" pitchFamily="49" charset="0"/>
              </a:rPr>
              <a:t>% [1.89e6,5e6,8.01e6];</a:t>
            </a:r>
          </a:p>
        </p:txBody>
      </p:sp>
      <p:pic>
        <p:nvPicPr>
          <p:cNvPr id="2058" name="Picture 2057">
            <a:extLst>
              <a:ext uri="{FF2B5EF4-FFF2-40B4-BE49-F238E27FC236}">
                <a16:creationId xmlns:a16="http://schemas.microsoft.com/office/drawing/2014/main" id="{8C3932BC-0F7D-41A8-A565-64BA3967EBF8}"/>
              </a:ext>
            </a:extLst>
          </p:cNvPr>
          <p:cNvPicPr>
            <a:picLocks noChangeAspect="1"/>
          </p:cNvPicPr>
          <p:nvPr/>
        </p:nvPicPr>
        <p:blipFill>
          <a:blip r:embed="rId3"/>
          <a:stretch>
            <a:fillRect/>
          </a:stretch>
        </p:blipFill>
        <p:spPr>
          <a:xfrm>
            <a:off x="4370228" y="1493990"/>
            <a:ext cx="4027696" cy="2139716"/>
          </a:xfrm>
          <a:prstGeom prst="rect">
            <a:avLst/>
          </a:prstGeom>
        </p:spPr>
      </p:pic>
      <p:sp>
        <p:nvSpPr>
          <p:cNvPr id="57" name="TextBox 56">
            <a:extLst>
              <a:ext uri="{FF2B5EF4-FFF2-40B4-BE49-F238E27FC236}">
                <a16:creationId xmlns:a16="http://schemas.microsoft.com/office/drawing/2014/main" id="{8158CD37-8352-42C2-8274-6350C9A93C9E}"/>
              </a:ext>
            </a:extLst>
          </p:cNvPr>
          <p:cNvSpPr txBox="1"/>
          <p:nvPr/>
        </p:nvSpPr>
        <p:spPr>
          <a:xfrm>
            <a:off x="1485942" y="22667668"/>
            <a:ext cx="27414292" cy="11726287"/>
          </a:xfrm>
          <a:prstGeom prst="rect">
            <a:avLst/>
          </a:prstGeom>
          <a:noFill/>
        </p:spPr>
        <p:txBody>
          <a:bodyPr wrap="square">
            <a:spAutoFit/>
          </a:bodyPr>
          <a:lstStyle/>
          <a:p>
            <a:r>
              <a:rPr lang="en-US" sz="4200" b="1" dirty="0"/>
              <a:t>Without breakup</a:t>
            </a:r>
          </a:p>
          <a:p>
            <a:r>
              <a:rPr lang="en-US" sz="4200" b="1" dirty="0"/>
              <a:t>Dt (km)		Type	Df (km)		Dd (km)</a:t>
            </a:r>
          </a:p>
          <a:p>
            <a:r>
              <a:rPr lang="en-US" sz="4200" dirty="0"/>
              <a:t>1.10		1	1.38		0.30</a:t>
            </a:r>
          </a:p>
          <a:p>
            <a:r>
              <a:rPr lang="en-US" sz="4200" dirty="0"/>
              <a:t>1.18		1	1.48		0.32</a:t>
            </a:r>
          </a:p>
          <a:p>
            <a:r>
              <a:rPr lang="en-US" sz="4200" dirty="0"/>
              <a:t>98.845		2	180.64		4.97</a:t>
            </a:r>
          </a:p>
          <a:p>
            <a:endParaRPr lang="en-US" sz="4200" dirty="0"/>
          </a:p>
          <a:p>
            <a:r>
              <a:rPr lang="en-US" sz="4200" b="1" dirty="0"/>
              <a:t>With breakup</a:t>
            </a:r>
            <a:r>
              <a:rPr lang="en-US" sz="4200" dirty="0"/>
              <a:t>		</a:t>
            </a:r>
          </a:p>
          <a:p>
            <a:r>
              <a:rPr lang="en-US" sz="4200" b="1" dirty="0"/>
              <a:t>Dt (km)		Type	Df (km)		Dd (km) 	</a:t>
            </a:r>
            <a:r>
              <a:rPr lang="en-US" sz="4200" b="1" dirty="0" err="1"/>
              <a:t>Zbreak</a:t>
            </a:r>
            <a:r>
              <a:rPr lang="en-US" sz="4200" b="1" dirty="0"/>
              <a:t> (km)</a:t>
            </a:r>
          </a:p>
          <a:p>
            <a:r>
              <a:rPr lang="en-US" sz="4200" dirty="0"/>
              <a:t>0.00		0	0		0		64.48			</a:t>
            </a:r>
          </a:p>
          <a:p>
            <a:r>
              <a:rPr lang="en-US" sz="4200" dirty="0"/>
              <a:t>0.83		1	1.03		0.22		19.45</a:t>
            </a:r>
          </a:p>
          <a:p>
            <a:r>
              <a:rPr lang="en-US" sz="4200" dirty="0"/>
              <a:t>98.5		2	180.64		4.97		0</a:t>
            </a:r>
          </a:p>
          <a:p>
            <a:endParaRPr lang="en-US" sz="4200" dirty="0"/>
          </a:p>
          <a:p>
            <a:r>
              <a:rPr lang="en-US" sz="4200" b="1" dirty="0"/>
              <a:t>Actual</a:t>
            </a:r>
          </a:p>
          <a:p>
            <a:r>
              <a:rPr lang="en-US" sz="4200" b="1" dirty="0"/>
              <a:t>Dt (km)		Type	Df (km)		Dd (km) 	</a:t>
            </a:r>
            <a:r>
              <a:rPr lang="en-US" sz="4200" b="1" dirty="0" err="1"/>
              <a:t>Zbreak</a:t>
            </a:r>
            <a:r>
              <a:rPr lang="en-US" sz="4200" b="1" dirty="0"/>
              <a:t> (km)</a:t>
            </a:r>
          </a:p>
          <a:p>
            <a:r>
              <a:rPr lang="en-US" sz="4200" dirty="0">
                <a:solidFill>
                  <a:srgbClr val="509ECA"/>
                </a:solidFill>
              </a:rPr>
              <a:t>0.00		0	0		0		0</a:t>
            </a:r>
            <a:r>
              <a:rPr lang="en-US" sz="4200" dirty="0"/>
              <a:t>			</a:t>
            </a:r>
          </a:p>
          <a:p>
            <a:r>
              <a:rPr lang="en-US" sz="4200" dirty="0"/>
              <a:t>0.00 		1	1.186		0.17		</a:t>
            </a:r>
          </a:p>
          <a:p>
            <a:r>
              <a:rPr lang="en-US" sz="4200" dirty="0"/>
              <a:t>0.00 		2	180.0		20.0		0</a:t>
            </a:r>
          </a:p>
          <a:p>
            <a:endParaRPr lang="en-US" sz="4200" dirty="0"/>
          </a:p>
        </p:txBody>
      </p:sp>
      <p:sp>
        <p:nvSpPr>
          <p:cNvPr id="58" name="TextBox 57">
            <a:extLst>
              <a:ext uri="{FF2B5EF4-FFF2-40B4-BE49-F238E27FC236}">
                <a16:creationId xmlns:a16="http://schemas.microsoft.com/office/drawing/2014/main" id="{6B88E093-D0ED-4EAE-A52F-B9985A37A2A9}"/>
              </a:ext>
            </a:extLst>
          </p:cNvPr>
          <p:cNvSpPr txBox="1"/>
          <p:nvPr/>
        </p:nvSpPr>
        <p:spPr>
          <a:xfrm>
            <a:off x="3539182" y="3645432"/>
            <a:ext cx="5689868" cy="738664"/>
          </a:xfrm>
          <a:prstGeom prst="rect">
            <a:avLst/>
          </a:prstGeom>
          <a:noFill/>
        </p:spPr>
        <p:txBody>
          <a:bodyPr wrap="square" rtlCol="0">
            <a:spAutoFit/>
          </a:bodyPr>
          <a:lstStyle/>
          <a:p>
            <a:pPr algn="ctr"/>
            <a:r>
              <a:rPr lang="en-US" sz="4200" dirty="0">
                <a:latin typeface="Arial" panose="020B0604020202020204" pitchFamily="34" charset="0"/>
                <a:cs typeface="Arial" panose="020B0604020202020204" pitchFamily="34" charset="0"/>
              </a:rPr>
              <a:t>1980 Equations</a:t>
            </a:r>
          </a:p>
        </p:txBody>
      </p:sp>
    </p:spTree>
    <p:extLst>
      <p:ext uri="{BB962C8B-B14F-4D97-AF65-F5344CB8AC3E}">
        <p14:creationId xmlns:p14="http://schemas.microsoft.com/office/powerpoint/2010/main" val="92725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F7C9F7-7063-45A5-92C4-E6B8B9C9E72C}"/>
              </a:ext>
            </a:extLst>
          </p:cNvPr>
          <p:cNvSpPr txBox="1"/>
          <p:nvPr/>
        </p:nvSpPr>
        <p:spPr>
          <a:xfrm>
            <a:off x="1336226" y="16475206"/>
            <a:ext cx="27696012" cy="3970318"/>
          </a:xfrm>
          <a:prstGeom prst="rect">
            <a:avLst/>
          </a:prstGeom>
          <a:noFill/>
        </p:spPr>
        <p:txBody>
          <a:bodyPr wrap="square">
            <a:spAutoFit/>
          </a:bodyPr>
          <a:lstStyle/>
          <a:p>
            <a:r>
              <a:rPr lang="en-US" sz="2800" dirty="0">
                <a:solidFill>
                  <a:srgbClr val="99FF99"/>
                </a:solidFill>
                <a:latin typeface="Courier New" panose="02070309020205020404" pitchFamily="49" charset="0"/>
              </a:rPr>
              <a:t>% Spread of </a:t>
            </a:r>
            <a:r>
              <a:rPr lang="en-US" sz="2800" dirty="0" err="1">
                <a:solidFill>
                  <a:srgbClr val="99FF99"/>
                </a:solidFill>
                <a:latin typeface="Courier New" panose="02070309020205020404" pitchFamily="49" charset="0"/>
              </a:rPr>
              <a:t>ensamble</a:t>
            </a:r>
            <a:r>
              <a:rPr lang="en-US" sz="2800" dirty="0">
                <a:solidFill>
                  <a:srgbClr val="99FF99"/>
                </a:solidFill>
                <a:latin typeface="Courier New" panose="02070309020205020404" pitchFamily="49" charset="0"/>
              </a:rPr>
              <a:t> flags</a:t>
            </a:r>
          </a:p>
          <a:p>
            <a:r>
              <a:rPr lang="en-US" sz="2800" dirty="0" err="1">
                <a:solidFill>
                  <a:srgbClr val="000000"/>
                </a:solidFill>
                <a:latin typeface="Courier New" panose="02070309020205020404" pitchFamily="49" charset="0"/>
              </a:rPr>
              <a:t>flag_vel</a:t>
            </a:r>
            <a:r>
              <a:rPr lang="en-US" sz="2800" dirty="0">
                <a:solidFill>
                  <a:srgbClr val="000000"/>
                </a:solidFill>
                <a:latin typeface="Courier New" panose="02070309020205020404" pitchFamily="49" charset="0"/>
              </a:rPr>
              <a:t> = [1971]; </a:t>
            </a:r>
            <a:r>
              <a:rPr lang="en-US" sz="2800" dirty="0">
                <a:solidFill>
                  <a:srgbClr val="99FF99"/>
                </a:solidFill>
                <a:latin typeface="Courier New" panose="02070309020205020404" pitchFamily="49" charset="0"/>
              </a:rPr>
              <a:t>%[1958,1971,1980,1993,1995,2003,2005], [1958,1971,1980,1993,1995,2003,/2004/,2005]; </a:t>
            </a:r>
          </a:p>
          <a:p>
            <a:r>
              <a:rPr lang="nb-NO" sz="2800" dirty="0">
                <a:solidFill>
                  <a:srgbClr val="000000"/>
                </a:solidFill>
                <a:latin typeface="Courier New" panose="02070309020205020404" pitchFamily="49" charset="0"/>
              </a:rPr>
              <a:t>flag_shape = [1.21]; </a:t>
            </a:r>
            <a:r>
              <a:rPr lang="nb-NO" sz="2800" dirty="0">
                <a:solidFill>
                  <a:srgbClr val="99FF99"/>
                </a:solidFill>
                <a:latin typeface="Courier New" panose="02070309020205020404" pitchFamily="49" charset="0"/>
              </a:rPr>
              <a:t>% [1.21,/1.919/]</a:t>
            </a:r>
          </a:p>
          <a:p>
            <a:r>
              <a:rPr lang="en-US" sz="2800" dirty="0" err="1">
                <a:solidFill>
                  <a:srgbClr val="000000"/>
                </a:solidFill>
                <a:latin typeface="Courier New" panose="02070309020205020404" pitchFamily="49" charset="0"/>
              </a:rPr>
              <a:t>flag_drag</a:t>
            </a:r>
            <a:r>
              <a:rPr lang="en-US" sz="2800" dirty="0">
                <a:solidFill>
                  <a:srgbClr val="000000"/>
                </a:solidFill>
                <a:latin typeface="Courier New" panose="02070309020205020404" pitchFamily="49" charset="0"/>
              </a:rPr>
              <a:t> = [0.5]; </a:t>
            </a:r>
            <a:r>
              <a:rPr lang="en-US" sz="2800" dirty="0">
                <a:solidFill>
                  <a:srgbClr val="99FF99"/>
                </a:solidFill>
                <a:latin typeface="Courier New" panose="02070309020205020404" pitchFamily="49" charset="0"/>
              </a:rPr>
              <a:t>% [0.5,1,2,1971,2016]</a:t>
            </a:r>
          </a:p>
          <a:p>
            <a:r>
              <a:rPr lang="en-US" sz="2800" dirty="0" err="1">
                <a:solidFill>
                  <a:srgbClr val="000000"/>
                </a:solidFill>
                <a:latin typeface="Courier New" panose="02070309020205020404" pitchFamily="49" charset="0"/>
              </a:rPr>
              <a:t>flag_ang</a:t>
            </a:r>
            <a:r>
              <a:rPr lang="en-US" sz="2800" dirty="0">
                <a:solidFill>
                  <a:srgbClr val="000000"/>
                </a:solidFill>
                <a:latin typeface="Courier New" panose="02070309020205020404" pitchFamily="49" charset="0"/>
              </a:rPr>
              <a:t> = [1971]; </a:t>
            </a:r>
            <a:r>
              <a:rPr lang="en-US" sz="2800" dirty="0">
                <a:solidFill>
                  <a:srgbClr val="99FF99"/>
                </a:solidFill>
                <a:latin typeface="Courier New" panose="02070309020205020404" pitchFamily="49" charset="0"/>
              </a:rPr>
              <a:t>% [1971,1980,1993]</a:t>
            </a:r>
          </a:p>
          <a:p>
            <a:r>
              <a:rPr lang="en-US" sz="2800" dirty="0" err="1">
                <a:solidFill>
                  <a:srgbClr val="000000"/>
                </a:solidFill>
                <a:latin typeface="Courier New" panose="02070309020205020404" pitchFamily="49" charset="0"/>
              </a:rPr>
              <a:t>flag_lift</a:t>
            </a:r>
            <a:r>
              <a:rPr lang="en-US" sz="2800" dirty="0">
                <a:solidFill>
                  <a:srgbClr val="000000"/>
                </a:solidFill>
                <a:latin typeface="Courier New" panose="02070309020205020404" pitchFamily="49" charset="0"/>
              </a:rPr>
              <a:t> = [0.01]; </a:t>
            </a:r>
            <a:r>
              <a:rPr lang="en-US" sz="2800" dirty="0">
                <a:solidFill>
                  <a:srgbClr val="99FF99"/>
                </a:solidFill>
                <a:latin typeface="Courier New" panose="02070309020205020404" pitchFamily="49" charset="0"/>
              </a:rPr>
              <a:t>% [0,0.001,0.01,0.1]</a:t>
            </a:r>
          </a:p>
          <a:p>
            <a:r>
              <a:rPr lang="nb-NO" sz="2800" dirty="0">
                <a:solidFill>
                  <a:srgbClr val="000000"/>
                </a:solidFill>
                <a:latin typeface="Courier New" panose="02070309020205020404" pitchFamily="49" charset="0"/>
              </a:rPr>
              <a:t>flag_mass = [1971]; </a:t>
            </a:r>
            <a:r>
              <a:rPr lang="nb-NO" sz="2800" dirty="0">
                <a:solidFill>
                  <a:srgbClr val="99FF99"/>
                </a:solidFill>
                <a:latin typeface="Courier New" panose="02070309020205020404" pitchFamily="49" charset="0"/>
              </a:rPr>
              <a:t>%[1958,1971,1980], [1958,1971,1980,/1981/,/1993/,/2004/];</a:t>
            </a:r>
          </a:p>
          <a:p>
            <a:r>
              <a:rPr lang="en-US" sz="2800" dirty="0" err="1">
                <a:solidFill>
                  <a:srgbClr val="000000"/>
                </a:solidFill>
                <a:latin typeface="Courier New" panose="02070309020205020404" pitchFamily="49" charset="0"/>
              </a:rPr>
              <a:t>flag_htc</a:t>
            </a:r>
            <a:r>
              <a:rPr lang="en-US" sz="2800" dirty="0">
                <a:solidFill>
                  <a:srgbClr val="000000"/>
                </a:solidFill>
                <a:latin typeface="Courier New" panose="02070309020205020404" pitchFamily="49" charset="0"/>
              </a:rPr>
              <a:t> = [0.02]; </a:t>
            </a:r>
            <a:r>
              <a:rPr lang="en-US" sz="2800" dirty="0">
                <a:solidFill>
                  <a:srgbClr val="99FF99"/>
                </a:solidFill>
                <a:latin typeface="Courier New" panose="02070309020205020404" pitchFamily="49" charset="0"/>
              </a:rPr>
              <a:t>% [0,0.0,0.1,0.6]</a:t>
            </a:r>
          </a:p>
          <a:p>
            <a:r>
              <a:rPr lang="en-US" sz="2800" dirty="0" err="1">
                <a:solidFill>
                  <a:srgbClr val="000000"/>
                </a:solidFill>
                <a:latin typeface="Courier New" panose="02070309020205020404" pitchFamily="49" charset="0"/>
              </a:rPr>
              <a:t>flag_hoa</a:t>
            </a:r>
            <a:r>
              <a:rPr lang="en-US" sz="2800" dirty="0">
                <a:solidFill>
                  <a:srgbClr val="000000"/>
                </a:solidFill>
                <a:latin typeface="Courier New" panose="02070309020205020404" pitchFamily="49" charset="0"/>
              </a:rPr>
              <a:t> = [5e6]; </a:t>
            </a:r>
            <a:r>
              <a:rPr lang="en-US" sz="2800" dirty="0">
                <a:solidFill>
                  <a:srgbClr val="99FF99"/>
                </a:solidFill>
                <a:latin typeface="Courier New" panose="02070309020205020404" pitchFamily="49" charset="0"/>
              </a:rPr>
              <a:t>% [1.89e6,5e6,8.01e6]; </a:t>
            </a:r>
          </a:p>
        </p:txBody>
      </p:sp>
      <p:pic>
        <p:nvPicPr>
          <p:cNvPr id="5" name="Picture 4" descr="Chart, histogram&#10;&#10;Description automatically generated">
            <a:extLst>
              <a:ext uri="{FF2B5EF4-FFF2-40B4-BE49-F238E27FC236}">
                <a16:creationId xmlns:a16="http://schemas.microsoft.com/office/drawing/2014/main" id="{F19EBEEB-4B0A-4443-8F18-BE695B2A702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31089600" cy="15432424"/>
          </a:xfrm>
          <a:prstGeom prst="rect">
            <a:avLst/>
          </a:prstGeom>
        </p:spPr>
      </p:pic>
      <p:cxnSp>
        <p:nvCxnSpPr>
          <p:cNvPr id="6" name="Straight Arrow Connector 5">
            <a:extLst>
              <a:ext uri="{FF2B5EF4-FFF2-40B4-BE49-F238E27FC236}">
                <a16:creationId xmlns:a16="http://schemas.microsoft.com/office/drawing/2014/main" id="{EAC59A00-01D3-40BD-8B08-66331089ADE7}"/>
              </a:ext>
            </a:extLst>
          </p:cNvPr>
          <p:cNvCxnSpPr>
            <a:cxnSpLocks/>
            <a:stCxn id="8" idx="0"/>
          </p:cNvCxnSpPr>
          <p:nvPr/>
        </p:nvCxnSpPr>
        <p:spPr>
          <a:xfrm flipH="1" flipV="1">
            <a:off x="7650052" y="7495552"/>
            <a:ext cx="354168" cy="1042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452A5B7-8726-4866-BAAA-61B357AFD9F9}"/>
              </a:ext>
            </a:extLst>
          </p:cNvPr>
          <p:cNvCxnSpPr>
            <a:cxnSpLocks/>
          </p:cNvCxnSpPr>
          <p:nvPr/>
        </p:nvCxnSpPr>
        <p:spPr>
          <a:xfrm>
            <a:off x="10663708" y="12195380"/>
            <a:ext cx="1365160" cy="941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B0D5D2F-371B-44F6-A641-68DFC9F81B07}"/>
              </a:ext>
            </a:extLst>
          </p:cNvPr>
          <p:cNvSpPr txBox="1"/>
          <p:nvPr/>
        </p:nvSpPr>
        <p:spPr>
          <a:xfrm>
            <a:off x="6593984" y="8538250"/>
            <a:ext cx="2820472" cy="1384995"/>
          </a:xfrm>
          <a:prstGeom prst="rect">
            <a:avLst/>
          </a:prstGeom>
          <a:noFill/>
        </p:spPr>
        <p:txBody>
          <a:bodyPr wrap="square" rtlCol="0">
            <a:spAutoFit/>
          </a:bodyPr>
          <a:lstStyle/>
          <a:p>
            <a:pPr algn="ctr"/>
            <a:r>
              <a:rPr lang="en-US" sz="4200" dirty="0">
                <a:latin typeface="Arial" panose="020B0604020202020204" pitchFamily="34" charset="0"/>
                <a:cs typeface="Arial" panose="020B0604020202020204" pitchFamily="34" charset="0"/>
              </a:rPr>
              <a:t>with </a:t>
            </a:r>
          </a:p>
          <a:p>
            <a:pPr algn="ctr"/>
            <a:r>
              <a:rPr lang="en-US" sz="4200" dirty="0">
                <a:latin typeface="Arial" panose="020B0604020202020204" pitchFamily="34" charset="0"/>
                <a:cs typeface="Arial" panose="020B0604020202020204" pitchFamily="34" charset="0"/>
              </a:rPr>
              <a:t>breakup</a:t>
            </a:r>
          </a:p>
        </p:txBody>
      </p:sp>
      <p:sp>
        <p:nvSpPr>
          <p:cNvPr id="9" name="TextBox 8">
            <a:extLst>
              <a:ext uri="{FF2B5EF4-FFF2-40B4-BE49-F238E27FC236}">
                <a16:creationId xmlns:a16="http://schemas.microsoft.com/office/drawing/2014/main" id="{BE0F023F-7DDD-4EA7-9440-BB09357BCE9C}"/>
              </a:ext>
            </a:extLst>
          </p:cNvPr>
          <p:cNvSpPr txBox="1"/>
          <p:nvPr/>
        </p:nvSpPr>
        <p:spPr>
          <a:xfrm>
            <a:off x="8294038" y="10699906"/>
            <a:ext cx="2859108" cy="1384995"/>
          </a:xfrm>
          <a:prstGeom prst="rect">
            <a:avLst/>
          </a:prstGeom>
          <a:noFill/>
        </p:spPr>
        <p:txBody>
          <a:bodyPr wrap="square" rtlCol="0">
            <a:spAutoFit/>
          </a:bodyPr>
          <a:lstStyle/>
          <a:p>
            <a:pPr algn="ctr"/>
            <a:r>
              <a:rPr lang="en-US" sz="4200" dirty="0">
                <a:latin typeface="Arial" panose="020B0604020202020204" pitchFamily="34" charset="0"/>
                <a:cs typeface="Arial" panose="020B0604020202020204" pitchFamily="34" charset="0"/>
              </a:rPr>
              <a:t>without </a:t>
            </a:r>
          </a:p>
          <a:p>
            <a:pPr algn="ctr"/>
            <a:r>
              <a:rPr lang="en-US" sz="4200" dirty="0">
                <a:latin typeface="Arial" panose="020B0604020202020204" pitchFamily="34" charset="0"/>
                <a:cs typeface="Arial" panose="020B0604020202020204" pitchFamily="34" charset="0"/>
              </a:rPr>
              <a:t>breakup</a:t>
            </a:r>
          </a:p>
        </p:txBody>
      </p:sp>
      <p:sp>
        <p:nvSpPr>
          <p:cNvPr id="14" name="TextBox 13">
            <a:extLst>
              <a:ext uri="{FF2B5EF4-FFF2-40B4-BE49-F238E27FC236}">
                <a16:creationId xmlns:a16="http://schemas.microsoft.com/office/drawing/2014/main" id="{B92DC3FB-D1A1-4316-8944-D5B610B3BA4A}"/>
              </a:ext>
            </a:extLst>
          </p:cNvPr>
          <p:cNvSpPr txBox="1"/>
          <p:nvPr/>
        </p:nvSpPr>
        <p:spPr>
          <a:xfrm>
            <a:off x="1812742" y="22439004"/>
            <a:ext cx="27464196" cy="11603176"/>
          </a:xfrm>
          <a:prstGeom prst="rect">
            <a:avLst/>
          </a:prstGeom>
          <a:noFill/>
        </p:spPr>
        <p:txBody>
          <a:bodyPr wrap="square">
            <a:spAutoFit/>
          </a:bodyPr>
          <a:lstStyle/>
          <a:p>
            <a:r>
              <a:rPr lang="en-US" sz="4400" b="1" dirty="0"/>
              <a:t>Without breakup</a:t>
            </a:r>
          </a:p>
          <a:p>
            <a:r>
              <a:rPr lang="en-US" sz="4400" b="1" dirty="0"/>
              <a:t>Dt (km)		Type	Df (km)		Dd (km)</a:t>
            </a:r>
          </a:p>
          <a:p>
            <a:r>
              <a:rPr lang="en-US" sz="4400" dirty="0"/>
              <a:t>1.13		1	1.41		0.31</a:t>
            </a:r>
          </a:p>
          <a:p>
            <a:r>
              <a:rPr lang="en-US" sz="4400" dirty="0"/>
              <a:t>1.20		1	1.50		0.33</a:t>
            </a:r>
          </a:p>
          <a:p>
            <a:r>
              <a:rPr lang="en-US" sz="4400" dirty="0"/>
              <a:t>98.87		2	180.68		4.97</a:t>
            </a:r>
          </a:p>
          <a:p>
            <a:endParaRPr lang="en-US" sz="4400" dirty="0"/>
          </a:p>
          <a:p>
            <a:r>
              <a:rPr lang="en-US" sz="4400" b="1" dirty="0"/>
              <a:t>With breakup</a:t>
            </a:r>
            <a:r>
              <a:rPr lang="en-US" sz="4400" dirty="0"/>
              <a:t>		</a:t>
            </a:r>
          </a:p>
          <a:p>
            <a:r>
              <a:rPr lang="en-US" sz="4400" b="1" dirty="0"/>
              <a:t>Dt (km)		Type	Df (km)		Dd (km) 	</a:t>
            </a:r>
            <a:r>
              <a:rPr lang="en-US" sz="4400" b="1" dirty="0" err="1"/>
              <a:t>Zbreak</a:t>
            </a:r>
            <a:r>
              <a:rPr lang="en-US" sz="4400" b="1" dirty="0"/>
              <a:t> (km)</a:t>
            </a:r>
          </a:p>
          <a:p>
            <a:r>
              <a:rPr lang="en-US" sz="4400" dirty="0"/>
              <a:t>0.00		0	0		0		64.46			</a:t>
            </a:r>
          </a:p>
          <a:p>
            <a:r>
              <a:rPr lang="en-US" sz="4400" dirty="0"/>
              <a:t>0.89		1	1.12		0.24		19.34</a:t>
            </a:r>
          </a:p>
          <a:p>
            <a:r>
              <a:rPr lang="en-US" sz="4400" dirty="0"/>
              <a:t>98.87		2	180.68		4.97		0</a:t>
            </a:r>
          </a:p>
          <a:p>
            <a:endParaRPr lang="en-US" sz="4400" dirty="0"/>
          </a:p>
          <a:p>
            <a:r>
              <a:rPr lang="en-US" sz="4400" b="1" dirty="0"/>
              <a:t>Actual</a:t>
            </a:r>
          </a:p>
          <a:p>
            <a:r>
              <a:rPr lang="en-US" sz="4400" b="1" dirty="0"/>
              <a:t>Dt (km)		Type	Df (km)		Dd (km) 	</a:t>
            </a:r>
            <a:r>
              <a:rPr lang="en-US" sz="4400" b="1" dirty="0" err="1"/>
              <a:t>Zbreak</a:t>
            </a:r>
            <a:r>
              <a:rPr lang="en-US" sz="4400" b="1" dirty="0"/>
              <a:t> (km)</a:t>
            </a:r>
          </a:p>
          <a:p>
            <a:r>
              <a:rPr lang="en-US" sz="4400" dirty="0">
                <a:solidFill>
                  <a:srgbClr val="509ECA"/>
                </a:solidFill>
              </a:rPr>
              <a:t>0.00		0	0		0		0</a:t>
            </a:r>
            <a:r>
              <a:rPr lang="en-US" sz="4400" dirty="0"/>
              <a:t>			</a:t>
            </a:r>
          </a:p>
          <a:p>
            <a:r>
              <a:rPr lang="en-US" sz="4400" dirty="0"/>
              <a:t>0.00 		1	1.186		0.17		19.45</a:t>
            </a:r>
          </a:p>
          <a:p>
            <a:r>
              <a:rPr lang="en-US" sz="4400" dirty="0"/>
              <a:t>0.00 		2	180.0		20.0		0</a:t>
            </a:r>
          </a:p>
        </p:txBody>
      </p:sp>
      <p:sp>
        <p:nvSpPr>
          <p:cNvPr id="15" name="TextBox 14">
            <a:extLst>
              <a:ext uri="{FF2B5EF4-FFF2-40B4-BE49-F238E27FC236}">
                <a16:creationId xmlns:a16="http://schemas.microsoft.com/office/drawing/2014/main" id="{FE125A89-3AA6-401E-AA98-08008EA5B88F}"/>
              </a:ext>
            </a:extLst>
          </p:cNvPr>
          <p:cNvSpPr txBox="1"/>
          <p:nvPr/>
        </p:nvSpPr>
        <p:spPr>
          <a:xfrm>
            <a:off x="3539182" y="3645432"/>
            <a:ext cx="5689868" cy="738664"/>
          </a:xfrm>
          <a:prstGeom prst="rect">
            <a:avLst/>
          </a:prstGeom>
          <a:noFill/>
        </p:spPr>
        <p:txBody>
          <a:bodyPr wrap="square" rtlCol="0">
            <a:spAutoFit/>
          </a:bodyPr>
          <a:lstStyle/>
          <a:p>
            <a:pPr algn="ctr"/>
            <a:r>
              <a:rPr lang="en-US" sz="4200" dirty="0">
                <a:latin typeface="Arial" panose="020B0604020202020204" pitchFamily="34" charset="0"/>
                <a:cs typeface="Arial" panose="020B0604020202020204" pitchFamily="34" charset="0"/>
              </a:rPr>
              <a:t>1971 Equations</a:t>
            </a:r>
          </a:p>
        </p:txBody>
      </p:sp>
    </p:spTree>
    <p:extLst>
      <p:ext uri="{BB962C8B-B14F-4D97-AF65-F5344CB8AC3E}">
        <p14:creationId xmlns:p14="http://schemas.microsoft.com/office/powerpoint/2010/main" val="3476114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descr="Diagram&#10;&#10;Description automatically generated">
            <a:extLst>
              <a:ext uri="{FF2B5EF4-FFF2-40B4-BE49-F238E27FC236}">
                <a16:creationId xmlns:a16="http://schemas.microsoft.com/office/drawing/2014/main" id="{4EBA7996-8146-4B28-9BE2-125EF7B23D3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2951476" y="2840650"/>
            <a:ext cx="13645864" cy="34552380"/>
          </a:xfrm>
          <a:prstGeom prst="rect">
            <a:avLst/>
          </a:prstGeom>
        </p:spPr>
      </p:pic>
      <p:pic>
        <p:nvPicPr>
          <p:cNvPr id="3" name="Picture 2" descr="Diagram&#10;&#10;Description automatically generated">
            <a:extLst>
              <a:ext uri="{FF2B5EF4-FFF2-40B4-BE49-F238E27FC236}">
                <a16:creationId xmlns:a16="http://schemas.microsoft.com/office/drawing/2014/main" id="{5C6EDA09-4F61-4FD7-AE64-09E12BA1E9E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3952" y="2840650"/>
            <a:ext cx="12320336" cy="34552380"/>
          </a:xfrm>
          <a:prstGeom prst="rect">
            <a:avLst/>
          </a:prstGeom>
        </p:spPr>
      </p:pic>
      <p:sp>
        <p:nvSpPr>
          <p:cNvPr id="4" name="Rectangle 3">
            <a:extLst>
              <a:ext uri="{FF2B5EF4-FFF2-40B4-BE49-F238E27FC236}">
                <a16:creationId xmlns:a16="http://schemas.microsoft.com/office/drawing/2014/main" id="{C55A5005-D484-4A54-BB11-405B26EB01D4}"/>
              </a:ext>
            </a:extLst>
          </p:cNvPr>
          <p:cNvSpPr/>
          <p:nvPr/>
        </p:nvSpPr>
        <p:spPr>
          <a:xfrm>
            <a:off x="2991852" y="5562600"/>
            <a:ext cx="6096000" cy="198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pic>
        <p:nvPicPr>
          <p:cNvPr id="17" name="Picture 16" descr="Diagram&#10;&#10;Description automatically generated">
            <a:extLst>
              <a:ext uri="{FF2B5EF4-FFF2-40B4-BE49-F238E27FC236}">
                <a16:creationId xmlns:a16="http://schemas.microsoft.com/office/drawing/2014/main" id="{AC798E14-3BA2-4168-B9DB-DC855270638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0520980" y="3011744"/>
            <a:ext cx="5465328" cy="1349464"/>
          </a:xfrm>
          <a:prstGeom prst="rect">
            <a:avLst/>
          </a:prstGeom>
        </p:spPr>
      </p:pic>
      <p:sp>
        <p:nvSpPr>
          <p:cNvPr id="22" name="TextBox 21">
            <a:extLst>
              <a:ext uri="{FF2B5EF4-FFF2-40B4-BE49-F238E27FC236}">
                <a16:creationId xmlns:a16="http://schemas.microsoft.com/office/drawing/2014/main" id="{87DA3A16-C356-445D-81DF-690EA84767B8}"/>
              </a:ext>
            </a:extLst>
          </p:cNvPr>
          <p:cNvSpPr txBox="1"/>
          <p:nvPr/>
        </p:nvSpPr>
        <p:spPr>
          <a:xfrm>
            <a:off x="3107994" y="5881814"/>
            <a:ext cx="5919292" cy="1938992"/>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Chixculub-like Projectile</a:t>
            </a:r>
          </a:p>
          <a:p>
            <a:pPr defTabSz="578872"/>
            <a:endParaRPr lang="en-US" sz="4000" b="1" i="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DC17BB1F-1F70-4222-91A8-360B816C46BD}"/>
              </a:ext>
            </a:extLst>
          </p:cNvPr>
          <p:cNvSpPr txBox="1"/>
          <p:nvPr/>
        </p:nvSpPr>
        <p:spPr>
          <a:xfrm>
            <a:off x="14395474" y="5881812"/>
            <a:ext cx="5919292"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Chixculub-like Projectile</a:t>
            </a:r>
          </a:p>
        </p:txBody>
      </p:sp>
      <p:sp>
        <p:nvSpPr>
          <p:cNvPr id="29" name="TextBox 28">
            <a:extLst>
              <a:ext uri="{FF2B5EF4-FFF2-40B4-BE49-F238E27FC236}">
                <a16:creationId xmlns:a16="http://schemas.microsoft.com/office/drawing/2014/main" id="{F966A2BB-5EF1-443A-98EC-604723832236}"/>
              </a:ext>
            </a:extLst>
          </p:cNvPr>
          <p:cNvSpPr txBox="1"/>
          <p:nvPr/>
        </p:nvSpPr>
        <p:spPr>
          <a:xfrm>
            <a:off x="14748902" y="13610014"/>
            <a:ext cx="5919292"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Canyon Diablo-like</a:t>
            </a:r>
          </a:p>
          <a:p>
            <a:pPr defTabSz="578872"/>
            <a:r>
              <a:rPr lang="en-US" sz="4000" b="1" i="1" dirty="0">
                <a:latin typeface="Arial" panose="020B0604020202020204" pitchFamily="34" charset="0"/>
                <a:cs typeface="Arial" panose="020B0604020202020204" pitchFamily="34" charset="0"/>
              </a:rPr>
              <a:t>Projectile</a:t>
            </a:r>
          </a:p>
        </p:txBody>
      </p:sp>
      <p:sp>
        <p:nvSpPr>
          <p:cNvPr id="30" name="TextBox 29">
            <a:extLst>
              <a:ext uri="{FF2B5EF4-FFF2-40B4-BE49-F238E27FC236}">
                <a16:creationId xmlns:a16="http://schemas.microsoft.com/office/drawing/2014/main" id="{300D41E0-DFBD-46FE-8495-FF1E26D9353A}"/>
              </a:ext>
            </a:extLst>
          </p:cNvPr>
          <p:cNvSpPr txBox="1"/>
          <p:nvPr/>
        </p:nvSpPr>
        <p:spPr>
          <a:xfrm>
            <a:off x="3108006" y="13601954"/>
            <a:ext cx="5919292"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Canyon Diablo-like Projectile</a:t>
            </a:r>
          </a:p>
        </p:txBody>
      </p:sp>
      <p:sp>
        <p:nvSpPr>
          <p:cNvPr id="31" name="TextBox 30">
            <a:extLst>
              <a:ext uri="{FF2B5EF4-FFF2-40B4-BE49-F238E27FC236}">
                <a16:creationId xmlns:a16="http://schemas.microsoft.com/office/drawing/2014/main" id="{99363802-4E37-443E-986F-7A269F8F27EB}"/>
              </a:ext>
            </a:extLst>
          </p:cNvPr>
          <p:cNvSpPr txBox="1"/>
          <p:nvPr/>
        </p:nvSpPr>
        <p:spPr>
          <a:xfrm>
            <a:off x="2931252" y="21140306"/>
            <a:ext cx="6358800"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Chelyabinsk-like Projectile</a:t>
            </a:r>
          </a:p>
        </p:txBody>
      </p:sp>
      <p:sp>
        <p:nvSpPr>
          <p:cNvPr id="32" name="TextBox 31">
            <a:extLst>
              <a:ext uri="{FF2B5EF4-FFF2-40B4-BE49-F238E27FC236}">
                <a16:creationId xmlns:a16="http://schemas.microsoft.com/office/drawing/2014/main" id="{FC6CFD98-2D89-43A9-BDDA-3D55E9ABEBAD}"/>
              </a:ext>
            </a:extLst>
          </p:cNvPr>
          <p:cNvSpPr txBox="1"/>
          <p:nvPr/>
        </p:nvSpPr>
        <p:spPr>
          <a:xfrm>
            <a:off x="14395440" y="21148370"/>
            <a:ext cx="6358800" cy="1323439"/>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Chelyabinsk-like Projectile</a:t>
            </a:r>
          </a:p>
        </p:txBody>
      </p:sp>
      <p:sp>
        <p:nvSpPr>
          <p:cNvPr id="33" name="TextBox 32">
            <a:extLst>
              <a:ext uri="{FF2B5EF4-FFF2-40B4-BE49-F238E27FC236}">
                <a16:creationId xmlns:a16="http://schemas.microsoft.com/office/drawing/2014/main" id="{59605342-5C9C-4CB9-8383-948CE4C603A6}"/>
              </a:ext>
            </a:extLst>
          </p:cNvPr>
          <p:cNvSpPr txBox="1"/>
          <p:nvPr/>
        </p:nvSpPr>
        <p:spPr>
          <a:xfrm>
            <a:off x="14395436" y="28686722"/>
            <a:ext cx="6358800"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Tunguska-like Projectile</a:t>
            </a:r>
          </a:p>
        </p:txBody>
      </p:sp>
      <p:sp>
        <p:nvSpPr>
          <p:cNvPr id="34" name="TextBox 33">
            <a:extLst>
              <a:ext uri="{FF2B5EF4-FFF2-40B4-BE49-F238E27FC236}">
                <a16:creationId xmlns:a16="http://schemas.microsoft.com/office/drawing/2014/main" id="{DD0A921F-1488-47CF-BB4D-7CB3C74C56C0}"/>
              </a:ext>
            </a:extLst>
          </p:cNvPr>
          <p:cNvSpPr txBox="1"/>
          <p:nvPr/>
        </p:nvSpPr>
        <p:spPr>
          <a:xfrm>
            <a:off x="2931248" y="28678658"/>
            <a:ext cx="6358800" cy="707886"/>
          </a:xfrm>
          <a:prstGeom prst="rect">
            <a:avLst/>
          </a:prstGeom>
          <a:noFill/>
        </p:spPr>
        <p:txBody>
          <a:bodyPr wrap="square" rtlCol="0">
            <a:spAutoFit/>
          </a:bodyPr>
          <a:lstStyle/>
          <a:p>
            <a:pPr defTabSz="578872"/>
            <a:r>
              <a:rPr lang="en-US" sz="4000" b="1" i="1" dirty="0">
                <a:latin typeface="Arial" panose="020B0604020202020204" pitchFamily="34" charset="0"/>
                <a:cs typeface="Arial" panose="020B0604020202020204" pitchFamily="34" charset="0"/>
              </a:rPr>
              <a:t>Tunguska-like Projectile</a:t>
            </a:r>
          </a:p>
        </p:txBody>
      </p:sp>
      <p:sp>
        <p:nvSpPr>
          <p:cNvPr id="39" name="TextBox 38">
            <a:extLst>
              <a:ext uri="{FF2B5EF4-FFF2-40B4-BE49-F238E27FC236}">
                <a16:creationId xmlns:a16="http://schemas.microsoft.com/office/drawing/2014/main" id="{13218649-3249-4A0D-AD88-FB357C9EFA72}"/>
              </a:ext>
            </a:extLst>
          </p:cNvPr>
          <p:cNvSpPr txBox="1"/>
          <p:nvPr/>
        </p:nvSpPr>
        <p:spPr>
          <a:xfrm>
            <a:off x="24373702" y="5881844"/>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Hypothesized Initial Projectile</a:t>
            </a:r>
          </a:p>
          <a:p>
            <a:pPr defTabSz="578872"/>
            <a:endParaRPr lang="en-US" sz="4000" b="1" dirty="0">
              <a:latin typeface="Arial" panose="020B0604020202020204" pitchFamily="34" charset="0"/>
              <a:cs typeface="Arial" panose="020B0604020202020204" pitchFamily="34" charset="0"/>
            </a:endParaRPr>
          </a:p>
          <a:p>
            <a:pPr defTabSz="578872"/>
            <a:r>
              <a:rPr lang="el-GR" sz="4000" dirty="0">
                <a:latin typeface="Arial" panose="020B0604020202020204" pitchFamily="34" charset="0"/>
                <a:cs typeface="Arial" panose="020B0604020202020204" pitchFamily="34" charset="0"/>
              </a:rPr>
              <a:t>ρ</a:t>
            </a:r>
            <a:r>
              <a:rPr lang="en-US" sz="4000" dirty="0">
                <a:latin typeface="Arial" panose="020B0604020202020204" pitchFamily="34" charset="0"/>
                <a:cs typeface="Arial" panose="020B0604020202020204" pitchFamily="34" charset="0"/>
              </a:rPr>
              <a:t> = 3,300 kg/m3</a:t>
            </a:r>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17,500 m		</a:t>
            </a:r>
          </a:p>
          <a:p>
            <a:pPr defTabSz="578872"/>
            <a:r>
              <a:rPr lang="en-US" sz="4000" dirty="0">
                <a:latin typeface="Arial" panose="020B0604020202020204" pitchFamily="34" charset="0"/>
                <a:cs typeface="Arial" panose="020B0604020202020204" pitchFamily="34" charset="0"/>
              </a:rPr>
              <a:t>V = 20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45°</a:t>
            </a:r>
          </a:p>
        </p:txBody>
      </p:sp>
      <p:sp>
        <p:nvSpPr>
          <p:cNvPr id="40" name="TextBox 39">
            <a:extLst>
              <a:ext uri="{FF2B5EF4-FFF2-40B4-BE49-F238E27FC236}">
                <a16:creationId xmlns:a16="http://schemas.microsoft.com/office/drawing/2014/main" id="{833878A0-709B-49A5-B861-81A2D15AF9BE}"/>
              </a:ext>
            </a:extLst>
          </p:cNvPr>
          <p:cNvSpPr txBox="1"/>
          <p:nvPr/>
        </p:nvSpPr>
        <p:spPr>
          <a:xfrm>
            <a:off x="24395554" y="13601982"/>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Hypothesized Initial Projectile</a:t>
            </a:r>
          </a:p>
          <a:p>
            <a:pPr defTabSz="578872"/>
            <a:endParaRPr lang="en-US" sz="4000" b="1" dirty="0">
              <a:latin typeface="Arial" panose="020B0604020202020204" pitchFamily="34" charset="0"/>
              <a:cs typeface="Arial" panose="020B0604020202020204" pitchFamily="34" charset="0"/>
            </a:endParaRPr>
          </a:p>
          <a:p>
            <a:pPr defTabSz="578872"/>
            <a:r>
              <a:rPr lang="el-GR" sz="4000" dirty="0">
                <a:latin typeface="Arial" panose="020B0604020202020204" pitchFamily="34" charset="0"/>
                <a:cs typeface="Arial" panose="020B0604020202020204" pitchFamily="34" charset="0"/>
              </a:rPr>
              <a:t>ρ</a:t>
            </a:r>
            <a:r>
              <a:rPr lang="en-US" sz="4000" dirty="0">
                <a:latin typeface="Arial" panose="020B0604020202020204" pitchFamily="34" charset="0"/>
                <a:cs typeface="Arial" panose="020B0604020202020204" pitchFamily="34" charset="0"/>
              </a:rPr>
              <a:t> = 7,800 kg/m3</a:t>
            </a:r>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40 m		</a:t>
            </a:r>
          </a:p>
          <a:p>
            <a:pPr defTabSz="578872"/>
            <a:r>
              <a:rPr lang="en-US" sz="4000" dirty="0">
                <a:latin typeface="Arial" panose="020B0604020202020204" pitchFamily="34" charset="0"/>
                <a:cs typeface="Arial" panose="020B0604020202020204" pitchFamily="34" charset="0"/>
              </a:rPr>
              <a:t>V = 20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45°</a:t>
            </a:r>
          </a:p>
        </p:txBody>
      </p:sp>
      <p:sp>
        <p:nvSpPr>
          <p:cNvPr id="41" name="TextBox 40">
            <a:extLst>
              <a:ext uri="{FF2B5EF4-FFF2-40B4-BE49-F238E27FC236}">
                <a16:creationId xmlns:a16="http://schemas.microsoft.com/office/drawing/2014/main" id="{3207582D-75A4-40CD-A1A7-E3A062BD8B15}"/>
              </a:ext>
            </a:extLst>
          </p:cNvPr>
          <p:cNvSpPr txBox="1"/>
          <p:nvPr/>
        </p:nvSpPr>
        <p:spPr>
          <a:xfrm>
            <a:off x="24373702" y="21140334"/>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Hypothesized Initial Projectile</a:t>
            </a:r>
          </a:p>
          <a:p>
            <a:pPr defTabSz="578872"/>
            <a:endParaRPr lang="en-US" sz="4000" b="1" dirty="0">
              <a:latin typeface="Arial" panose="020B0604020202020204" pitchFamily="34" charset="0"/>
              <a:cs typeface="Arial" panose="020B0604020202020204" pitchFamily="34" charset="0"/>
            </a:endParaRPr>
          </a:p>
          <a:p>
            <a:pPr defTabSz="578872"/>
            <a:r>
              <a:rPr lang="el-GR" sz="4000" dirty="0">
                <a:latin typeface="Arial" panose="020B0604020202020204" pitchFamily="34" charset="0"/>
                <a:cs typeface="Arial" panose="020B0604020202020204" pitchFamily="34" charset="0"/>
              </a:rPr>
              <a:t>ρ</a:t>
            </a:r>
            <a:r>
              <a:rPr lang="en-US" sz="4000" dirty="0">
                <a:latin typeface="Arial" panose="020B0604020202020204" pitchFamily="34" charset="0"/>
                <a:cs typeface="Arial" panose="020B0604020202020204" pitchFamily="34" charset="0"/>
              </a:rPr>
              <a:t> = 4,500 kg/m3</a:t>
            </a:r>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22 m		</a:t>
            </a:r>
          </a:p>
          <a:p>
            <a:pPr defTabSz="578872"/>
            <a:r>
              <a:rPr lang="en-US" sz="4000" dirty="0">
                <a:latin typeface="Arial" panose="020B0604020202020204" pitchFamily="34" charset="0"/>
                <a:cs typeface="Arial" panose="020B0604020202020204" pitchFamily="34" charset="0"/>
              </a:rPr>
              <a:t>V = 19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20°</a:t>
            </a:r>
          </a:p>
        </p:txBody>
      </p:sp>
      <p:sp>
        <p:nvSpPr>
          <p:cNvPr id="42" name="TextBox 41">
            <a:extLst>
              <a:ext uri="{FF2B5EF4-FFF2-40B4-BE49-F238E27FC236}">
                <a16:creationId xmlns:a16="http://schemas.microsoft.com/office/drawing/2014/main" id="{E2721A25-E7CB-40D8-B09C-A36AFC862C31}"/>
              </a:ext>
            </a:extLst>
          </p:cNvPr>
          <p:cNvSpPr txBox="1"/>
          <p:nvPr/>
        </p:nvSpPr>
        <p:spPr>
          <a:xfrm>
            <a:off x="24374894" y="28678686"/>
            <a:ext cx="5284388" cy="4401205"/>
          </a:xfrm>
          <a:prstGeom prst="rect">
            <a:avLst/>
          </a:prstGeom>
          <a:noFill/>
        </p:spPr>
        <p:txBody>
          <a:bodyPr wrap="square">
            <a:spAutoFit/>
          </a:bodyPr>
          <a:lstStyle/>
          <a:p>
            <a:pPr defTabSz="578872"/>
            <a:r>
              <a:rPr lang="en-US" sz="4000" b="1" dirty="0">
                <a:latin typeface="Arial" panose="020B0604020202020204" pitchFamily="34" charset="0"/>
                <a:cs typeface="Arial" panose="020B0604020202020204" pitchFamily="34" charset="0"/>
              </a:rPr>
              <a:t>Hypothesized Initial Projectile</a:t>
            </a:r>
          </a:p>
          <a:p>
            <a:pPr defTabSz="578872"/>
            <a:endParaRPr lang="en-US" sz="4000" b="1" dirty="0">
              <a:latin typeface="Arial" panose="020B0604020202020204" pitchFamily="34" charset="0"/>
              <a:cs typeface="Arial" panose="020B0604020202020204" pitchFamily="34" charset="0"/>
            </a:endParaRPr>
          </a:p>
          <a:p>
            <a:pPr defTabSz="578872"/>
            <a:r>
              <a:rPr lang="el-GR" sz="4000" dirty="0">
                <a:latin typeface="Arial" panose="020B0604020202020204" pitchFamily="34" charset="0"/>
                <a:cs typeface="Arial" panose="020B0604020202020204" pitchFamily="34" charset="0"/>
              </a:rPr>
              <a:t>ρ</a:t>
            </a:r>
            <a:r>
              <a:rPr lang="en-US" sz="4000" dirty="0">
                <a:latin typeface="Arial" panose="020B0604020202020204" pitchFamily="34" charset="0"/>
                <a:cs typeface="Arial" panose="020B0604020202020204" pitchFamily="34" charset="0"/>
              </a:rPr>
              <a:t> = 3,300 kg/m3</a:t>
            </a:r>
            <a:endParaRPr lang="en-US" sz="4000" b="1" dirty="0">
              <a:latin typeface="Arial" panose="020B0604020202020204" pitchFamily="34" charset="0"/>
              <a:cs typeface="Arial" panose="020B0604020202020204" pitchFamily="34" charset="0"/>
            </a:endParaRPr>
          </a:p>
          <a:p>
            <a:pPr defTabSz="578872"/>
            <a:r>
              <a:rPr lang="en-US" sz="4000" dirty="0">
                <a:latin typeface="Arial" panose="020B0604020202020204" pitchFamily="34" charset="0"/>
                <a:cs typeface="Arial" panose="020B0604020202020204" pitchFamily="34" charset="0"/>
              </a:rPr>
              <a:t>Ø = 60 m		</a:t>
            </a:r>
          </a:p>
          <a:p>
            <a:pPr defTabSz="578872"/>
            <a:r>
              <a:rPr lang="en-US" sz="4000" dirty="0">
                <a:latin typeface="Arial" panose="020B0604020202020204" pitchFamily="34" charset="0"/>
                <a:cs typeface="Arial" panose="020B0604020202020204" pitchFamily="34" charset="0"/>
              </a:rPr>
              <a:t>V = 20 km/s 	</a:t>
            </a:r>
          </a:p>
          <a:p>
            <a:pPr defTabSz="1453256"/>
            <a:r>
              <a:rPr lang="el-GR" sz="4000" dirty="0">
                <a:latin typeface="Arial" panose="020B0604020202020204" pitchFamily="34" charset="0"/>
                <a:cs typeface="Arial" panose="020B0604020202020204" pitchFamily="34" charset="0"/>
              </a:rPr>
              <a:t>Θ</a:t>
            </a:r>
            <a:r>
              <a:rPr lang="en-US" sz="4000" dirty="0">
                <a:latin typeface="Arial" panose="020B0604020202020204" pitchFamily="34" charset="0"/>
                <a:cs typeface="Arial" panose="020B0604020202020204" pitchFamily="34" charset="0"/>
              </a:rPr>
              <a:t> = 45°</a:t>
            </a:r>
          </a:p>
        </p:txBody>
      </p:sp>
    </p:spTree>
    <p:extLst>
      <p:ext uri="{BB962C8B-B14F-4D97-AF65-F5344CB8AC3E}">
        <p14:creationId xmlns:p14="http://schemas.microsoft.com/office/powerpoint/2010/main" val="1085017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15B9FCE-E3BD-427A-A71E-ECF648DD97E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57394" y="3067094"/>
            <a:ext cx="27774900" cy="3409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98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9CEF53D-30E5-4680-AF07-3DA05051AB32}"/>
              </a:ext>
            </a:extLst>
          </p:cNvPr>
          <p:cNvPicPr/>
          <p:nvPr/>
        </p:nvPicPr>
        <p:blipFill rotWithShape="1">
          <a:blip r:embed="rId2" cstate="hqprint">
            <a:extLst>
              <a:ext uri="{28A0092B-C50C-407E-A947-70E740481C1C}">
                <a14:useLocalDpi xmlns:a14="http://schemas.microsoft.com/office/drawing/2010/main"/>
              </a:ext>
            </a:extLst>
          </a:blip>
          <a:srcRect/>
          <a:stretch/>
        </p:blipFill>
        <p:spPr bwMode="auto">
          <a:xfrm>
            <a:off x="4269740" y="5214620"/>
            <a:ext cx="22550120" cy="298043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31410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hart&#10;&#10;Description automatically generated">
            <a:extLst>
              <a:ext uri="{FF2B5EF4-FFF2-40B4-BE49-F238E27FC236}">
                <a16:creationId xmlns:a16="http://schemas.microsoft.com/office/drawing/2014/main" id="{7D8FA3EF-8B4E-4A5D-8157-FA88929BD2C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5156204" y="21373440"/>
            <a:ext cx="11314952" cy="5396264"/>
          </a:xfrm>
          <a:prstGeom prst="rect">
            <a:avLst/>
          </a:prstGeom>
        </p:spPr>
      </p:pic>
      <p:pic>
        <p:nvPicPr>
          <p:cNvPr id="14" name="Picture 13" descr="Chart&#10;&#10;Description automatically generated">
            <a:extLst>
              <a:ext uri="{FF2B5EF4-FFF2-40B4-BE49-F238E27FC236}">
                <a16:creationId xmlns:a16="http://schemas.microsoft.com/office/drawing/2014/main" id="{04CB054C-7D16-4526-AB6D-5F4E3EA8F91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5156204" y="16359160"/>
            <a:ext cx="11314952" cy="5396264"/>
          </a:xfrm>
          <a:prstGeom prst="rect">
            <a:avLst/>
          </a:prstGeom>
        </p:spPr>
      </p:pic>
      <p:pic>
        <p:nvPicPr>
          <p:cNvPr id="16" name="Picture 15" descr="Chart&#10;&#10;Description automatically generated">
            <a:extLst>
              <a:ext uri="{FF2B5EF4-FFF2-40B4-BE49-F238E27FC236}">
                <a16:creationId xmlns:a16="http://schemas.microsoft.com/office/drawing/2014/main" id="{BCE69B8A-F0EF-49A9-ADE2-FF9756B7A610}"/>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5156204" y="11344880"/>
            <a:ext cx="11314952" cy="5396264"/>
          </a:xfrm>
          <a:prstGeom prst="rect">
            <a:avLst/>
          </a:prstGeom>
        </p:spPr>
      </p:pic>
      <p:pic>
        <p:nvPicPr>
          <p:cNvPr id="15" name="Picture 14" descr="Chart&#10;&#10;Description automatically generated">
            <a:extLst>
              <a:ext uri="{FF2B5EF4-FFF2-40B4-BE49-F238E27FC236}">
                <a16:creationId xmlns:a16="http://schemas.microsoft.com/office/drawing/2014/main" id="{47BC9C44-0353-4827-820C-87AAB14A3A4B}"/>
              </a:ext>
            </a:extLst>
          </p:cNvPr>
          <p:cNvPicPr>
            <a:picLocks noChangeAspect="1"/>
          </p:cNvPicPr>
          <p:nvPr/>
        </p:nvPicPr>
        <p:blipFill rotWithShape="1">
          <a:blip r:embed="rId8" cstate="hqprint">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rcRect t="6622"/>
          <a:stretch/>
        </p:blipFill>
        <p:spPr>
          <a:xfrm>
            <a:off x="5156216" y="6686200"/>
            <a:ext cx="11314952" cy="5038920"/>
          </a:xfrm>
          <a:prstGeom prst="rect">
            <a:avLst/>
          </a:prstGeom>
        </p:spPr>
      </p:pic>
      <p:sp>
        <p:nvSpPr>
          <p:cNvPr id="10" name="TextBox 9">
            <a:extLst>
              <a:ext uri="{FF2B5EF4-FFF2-40B4-BE49-F238E27FC236}">
                <a16:creationId xmlns:a16="http://schemas.microsoft.com/office/drawing/2014/main" id="{CCE6CAD6-5FAC-46D2-A65F-664F9146F7B1}"/>
              </a:ext>
            </a:extLst>
          </p:cNvPr>
          <p:cNvSpPr txBox="1"/>
          <p:nvPr/>
        </p:nvSpPr>
        <p:spPr>
          <a:xfrm>
            <a:off x="6653690" y="7268736"/>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Moon</a:t>
            </a:r>
          </a:p>
        </p:txBody>
      </p:sp>
      <p:sp>
        <p:nvSpPr>
          <p:cNvPr id="12" name="TextBox 11">
            <a:extLst>
              <a:ext uri="{FF2B5EF4-FFF2-40B4-BE49-F238E27FC236}">
                <a16:creationId xmlns:a16="http://schemas.microsoft.com/office/drawing/2014/main" id="{7C7C5A1A-4E3F-4DFC-807B-88DAAD8DDAFA}"/>
              </a:ext>
            </a:extLst>
          </p:cNvPr>
          <p:cNvSpPr txBox="1"/>
          <p:nvPr/>
        </p:nvSpPr>
        <p:spPr>
          <a:xfrm>
            <a:off x="6653686" y="12307652"/>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Mars</a:t>
            </a:r>
          </a:p>
        </p:txBody>
      </p:sp>
      <p:sp>
        <p:nvSpPr>
          <p:cNvPr id="18" name="TextBox 17">
            <a:extLst>
              <a:ext uri="{FF2B5EF4-FFF2-40B4-BE49-F238E27FC236}">
                <a16:creationId xmlns:a16="http://schemas.microsoft.com/office/drawing/2014/main" id="{786A1779-4544-4538-9B17-9AA00C998D2A}"/>
              </a:ext>
            </a:extLst>
          </p:cNvPr>
          <p:cNvSpPr txBox="1"/>
          <p:nvPr/>
        </p:nvSpPr>
        <p:spPr>
          <a:xfrm>
            <a:off x="6653686" y="17283904"/>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Earth</a:t>
            </a:r>
          </a:p>
        </p:txBody>
      </p:sp>
      <p:sp>
        <p:nvSpPr>
          <p:cNvPr id="19" name="TextBox 18">
            <a:extLst>
              <a:ext uri="{FF2B5EF4-FFF2-40B4-BE49-F238E27FC236}">
                <a16:creationId xmlns:a16="http://schemas.microsoft.com/office/drawing/2014/main" id="{723B3DD8-77BE-40D5-9518-F4A8BA524B43}"/>
              </a:ext>
            </a:extLst>
          </p:cNvPr>
          <p:cNvSpPr txBox="1"/>
          <p:nvPr/>
        </p:nvSpPr>
        <p:spPr>
          <a:xfrm>
            <a:off x="6653686" y="22377864"/>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Venus</a:t>
            </a:r>
          </a:p>
        </p:txBody>
      </p:sp>
    </p:spTree>
    <p:extLst>
      <p:ext uri="{BB962C8B-B14F-4D97-AF65-F5344CB8AC3E}">
        <p14:creationId xmlns:p14="http://schemas.microsoft.com/office/powerpoint/2010/main" val="378874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618D8B0A-2D27-4FC2-9855-2E97DBE98AE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4396480" y="19248396"/>
            <a:ext cx="10934848" cy="6251144"/>
          </a:xfrm>
          <a:prstGeom prst="rect">
            <a:avLst/>
          </a:prstGeom>
        </p:spPr>
      </p:pic>
      <p:pic>
        <p:nvPicPr>
          <p:cNvPr id="8" name="Picture 7" descr="Chart&#10;&#10;Description automatically generated">
            <a:extLst>
              <a:ext uri="{FF2B5EF4-FFF2-40B4-BE49-F238E27FC236}">
                <a16:creationId xmlns:a16="http://schemas.microsoft.com/office/drawing/2014/main" id="{A05CACA7-29E4-40F4-9019-0895334A506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14396522" y="6330600"/>
            <a:ext cx="10934852" cy="6251144"/>
          </a:xfrm>
          <a:prstGeom prst="rect">
            <a:avLst/>
          </a:prstGeom>
        </p:spPr>
      </p:pic>
      <p:pic>
        <p:nvPicPr>
          <p:cNvPr id="11" name="Picture 10" descr="Chart&#10;&#10;Description automatically generated">
            <a:extLst>
              <a:ext uri="{FF2B5EF4-FFF2-40B4-BE49-F238E27FC236}">
                <a16:creationId xmlns:a16="http://schemas.microsoft.com/office/drawing/2014/main" id="{F1983876-0681-4C8C-9B4D-DB964602D28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a:ext>
            </a:extLst>
          </a:blip>
          <a:stretch>
            <a:fillRect/>
          </a:stretch>
        </p:blipFill>
        <p:spPr>
          <a:xfrm>
            <a:off x="14396480" y="12786176"/>
            <a:ext cx="10934848" cy="6251144"/>
          </a:xfrm>
          <a:prstGeom prst="rect">
            <a:avLst/>
          </a:prstGeom>
        </p:spPr>
      </p:pic>
      <p:pic>
        <p:nvPicPr>
          <p:cNvPr id="13" name="Picture 12" descr="Chart&#10;&#10;Description automatically generated">
            <a:extLst>
              <a:ext uri="{FF2B5EF4-FFF2-40B4-BE49-F238E27FC236}">
                <a16:creationId xmlns:a16="http://schemas.microsoft.com/office/drawing/2014/main" id="{99BF4595-35A5-486F-B8B7-72C3395C9AD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 uri="{28A0092B-C50C-407E-A947-70E740481C1C}">
                <a14:useLocalDpi xmlns:a14="http://schemas.microsoft.com/office/drawing/2010/main"/>
              </a:ext>
            </a:extLst>
          </a:blip>
          <a:stretch>
            <a:fillRect/>
          </a:stretch>
        </p:blipFill>
        <p:spPr>
          <a:xfrm>
            <a:off x="14396480" y="25608400"/>
            <a:ext cx="10934848" cy="6251144"/>
          </a:xfrm>
          <a:prstGeom prst="rect">
            <a:avLst/>
          </a:prstGeom>
        </p:spPr>
      </p:pic>
      <p:pic>
        <p:nvPicPr>
          <p:cNvPr id="14" name="Picture 13" descr="Chart&#10;&#10;Description automatically generated">
            <a:extLst>
              <a:ext uri="{FF2B5EF4-FFF2-40B4-BE49-F238E27FC236}">
                <a16:creationId xmlns:a16="http://schemas.microsoft.com/office/drawing/2014/main" id="{04CB054C-7D16-4526-AB6D-5F4E3EA8F91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 uri="{28A0092B-C50C-407E-A947-70E740481C1C}">
                <a14:useLocalDpi xmlns:a14="http://schemas.microsoft.com/office/drawing/2010/main"/>
              </a:ext>
            </a:extLst>
          </a:blip>
          <a:stretch>
            <a:fillRect/>
          </a:stretch>
        </p:blipFill>
        <p:spPr>
          <a:xfrm>
            <a:off x="4465706" y="19248396"/>
            <a:ext cx="10934852" cy="6251144"/>
          </a:xfrm>
          <a:prstGeom prst="rect">
            <a:avLst/>
          </a:prstGeom>
        </p:spPr>
      </p:pic>
      <p:pic>
        <p:nvPicPr>
          <p:cNvPr id="15" name="Picture 14" descr="Chart&#10;&#10;Description automatically generated">
            <a:extLst>
              <a:ext uri="{FF2B5EF4-FFF2-40B4-BE49-F238E27FC236}">
                <a16:creationId xmlns:a16="http://schemas.microsoft.com/office/drawing/2014/main" id="{47BC9C44-0353-4827-820C-87AAB14A3A4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a:off x="4465710" y="6330600"/>
            <a:ext cx="10934852" cy="6251144"/>
          </a:xfrm>
          <a:prstGeom prst="rect">
            <a:avLst/>
          </a:prstGeom>
        </p:spPr>
      </p:pic>
      <p:pic>
        <p:nvPicPr>
          <p:cNvPr id="16" name="Picture 15" descr="Chart&#10;&#10;Description automatically generated">
            <a:extLst>
              <a:ext uri="{FF2B5EF4-FFF2-40B4-BE49-F238E27FC236}">
                <a16:creationId xmlns:a16="http://schemas.microsoft.com/office/drawing/2014/main" id="{BCE69B8A-F0EF-49A9-ADE2-FF9756B7A610}"/>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contrast="-40000"/>
                    </a14:imgEffect>
                  </a14:imgLayer>
                </a14:imgProps>
              </a:ext>
              <a:ext uri="{28A0092B-C50C-407E-A947-70E740481C1C}">
                <a14:useLocalDpi xmlns:a14="http://schemas.microsoft.com/office/drawing/2010/main"/>
              </a:ext>
            </a:extLst>
          </a:blip>
          <a:stretch>
            <a:fillRect/>
          </a:stretch>
        </p:blipFill>
        <p:spPr>
          <a:xfrm>
            <a:off x="4465702" y="12792820"/>
            <a:ext cx="10934852" cy="6251144"/>
          </a:xfrm>
          <a:prstGeom prst="rect">
            <a:avLst/>
          </a:prstGeom>
        </p:spPr>
      </p:pic>
      <p:pic>
        <p:nvPicPr>
          <p:cNvPr id="17" name="Picture 16" descr="Chart&#10;&#10;Description automatically generated">
            <a:extLst>
              <a:ext uri="{FF2B5EF4-FFF2-40B4-BE49-F238E27FC236}">
                <a16:creationId xmlns:a16="http://schemas.microsoft.com/office/drawing/2014/main" id="{7D8FA3EF-8B4E-4A5D-8157-FA88929BD2C8}"/>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tretch>
            <a:fillRect/>
          </a:stretch>
        </p:blipFill>
        <p:spPr>
          <a:xfrm>
            <a:off x="4465706" y="25608400"/>
            <a:ext cx="10934852" cy="6251144"/>
          </a:xfrm>
          <a:prstGeom prst="rect">
            <a:avLst/>
          </a:prstGeom>
        </p:spPr>
      </p:pic>
    </p:spTree>
    <p:extLst>
      <p:ext uri="{BB962C8B-B14F-4D97-AF65-F5344CB8AC3E}">
        <p14:creationId xmlns:p14="http://schemas.microsoft.com/office/powerpoint/2010/main" val="300057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62F2FB40-81D0-44BB-A910-266599DC138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32322" y="1721614"/>
            <a:ext cx="24224956" cy="19868712"/>
          </a:xfrm>
          <a:prstGeom prst="rect">
            <a:avLst/>
          </a:prstGeom>
        </p:spPr>
      </p:pic>
      <p:sp>
        <p:nvSpPr>
          <p:cNvPr id="27" name="Rectangle 26">
            <a:extLst>
              <a:ext uri="{FF2B5EF4-FFF2-40B4-BE49-F238E27FC236}">
                <a16:creationId xmlns:a16="http://schemas.microsoft.com/office/drawing/2014/main" id="{53CEB4E4-6642-4957-B5A6-7ED8D7D8F42F}"/>
              </a:ext>
            </a:extLst>
          </p:cNvPr>
          <p:cNvSpPr/>
          <p:nvPr/>
        </p:nvSpPr>
        <p:spPr>
          <a:xfrm rot="16200000">
            <a:off x="-8583333" y="13820216"/>
            <a:ext cx="26188164" cy="11249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FB38A3-D538-4584-94F8-E97777D3A4C3}"/>
              </a:ext>
            </a:extLst>
          </p:cNvPr>
          <p:cNvSpPr/>
          <p:nvPr/>
        </p:nvSpPr>
        <p:spPr>
          <a:xfrm>
            <a:off x="2450718" y="20569561"/>
            <a:ext cx="26188164" cy="11249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29E3132-0D0D-455C-99AE-2C39749E0AAF}"/>
              </a:ext>
            </a:extLst>
          </p:cNvPr>
          <p:cNvSpPr txBox="1"/>
          <p:nvPr/>
        </p:nvSpPr>
        <p:spPr>
          <a:xfrm>
            <a:off x="14109196" y="5360174"/>
            <a:ext cx="5708016" cy="1323439"/>
          </a:xfrm>
          <a:prstGeom prst="rect">
            <a:avLst/>
          </a:prstGeom>
          <a:noFill/>
        </p:spPr>
        <p:txBody>
          <a:bodyPr wrap="square">
            <a:spAutoFit/>
          </a:bodyPr>
          <a:lstStyle/>
          <a:p>
            <a:pPr defTabSz="578872"/>
            <a:r>
              <a:rPr lang="en-US" sz="4000" i="1" dirty="0">
                <a:latin typeface="Arial" panose="020B0604020202020204" pitchFamily="34" charset="0"/>
                <a:cs typeface="Arial" panose="020B0604020202020204" pitchFamily="34" charset="0"/>
              </a:rPr>
              <a:t>Chyba et al. </a:t>
            </a:r>
          </a:p>
          <a:p>
            <a:pPr defTabSz="578872"/>
            <a:r>
              <a:rPr lang="en-US" sz="4000" i="1" dirty="0">
                <a:latin typeface="Arial" panose="020B0604020202020204" pitchFamily="34" charset="0"/>
                <a:cs typeface="Arial" panose="020B0604020202020204" pitchFamily="34" charset="0"/>
              </a:rPr>
              <a:t>(1993)</a:t>
            </a:r>
          </a:p>
        </p:txBody>
      </p:sp>
      <p:cxnSp>
        <p:nvCxnSpPr>
          <p:cNvPr id="20" name="Straight Arrow Connector 19">
            <a:extLst>
              <a:ext uri="{FF2B5EF4-FFF2-40B4-BE49-F238E27FC236}">
                <a16:creationId xmlns:a16="http://schemas.microsoft.com/office/drawing/2014/main" id="{0E614FCD-3487-4451-8B84-92B1D0267643}"/>
              </a:ext>
            </a:extLst>
          </p:cNvPr>
          <p:cNvCxnSpPr>
            <a:cxnSpLocks/>
          </p:cNvCxnSpPr>
          <p:nvPr/>
        </p:nvCxnSpPr>
        <p:spPr>
          <a:xfrm>
            <a:off x="10292996" y="5868050"/>
            <a:ext cx="3816200" cy="0"/>
          </a:xfrm>
          <a:prstGeom prst="straightConnector1">
            <a:avLst/>
          </a:prstGeom>
          <a:ln w="762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8AEF878-EE5F-4004-B30F-5A5572B550D2}"/>
              </a:ext>
            </a:extLst>
          </p:cNvPr>
          <p:cNvCxnSpPr>
            <a:cxnSpLocks/>
          </p:cNvCxnSpPr>
          <p:nvPr/>
        </p:nvCxnSpPr>
        <p:spPr>
          <a:xfrm flipH="1">
            <a:off x="11846120" y="8854346"/>
            <a:ext cx="2698640" cy="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9E67269-04CE-49CA-9D56-7106C245B099}"/>
              </a:ext>
            </a:extLst>
          </p:cNvPr>
          <p:cNvSpPr txBox="1"/>
          <p:nvPr/>
        </p:nvSpPr>
        <p:spPr>
          <a:xfrm>
            <a:off x="8189804" y="6139680"/>
            <a:ext cx="1923760" cy="1323439"/>
          </a:xfrm>
          <a:prstGeom prst="rect">
            <a:avLst/>
          </a:prstGeom>
          <a:noFill/>
          <a:ln w="57150">
            <a:noFill/>
          </a:ln>
        </p:spPr>
        <p:txBody>
          <a:bodyPr wrap="square">
            <a:spAutoFit/>
          </a:bodyPr>
          <a:lstStyle/>
          <a:p>
            <a:pPr algn="ctr" defTabSz="578872"/>
            <a:r>
              <a:rPr lang="en-US" sz="4000" i="1" dirty="0">
                <a:latin typeface="Arial" panose="020B0604020202020204" pitchFamily="34" charset="0"/>
                <a:cs typeface="Arial" panose="020B0604020202020204" pitchFamily="34" charset="0"/>
              </a:rPr>
              <a:t>This Study</a:t>
            </a:r>
          </a:p>
        </p:txBody>
      </p:sp>
      <p:cxnSp>
        <p:nvCxnSpPr>
          <p:cNvPr id="23" name="Straight Arrow Connector 22">
            <a:extLst>
              <a:ext uri="{FF2B5EF4-FFF2-40B4-BE49-F238E27FC236}">
                <a16:creationId xmlns:a16="http://schemas.microsoft.com/office/drawing/2014/main" id="{0C13E598-79C4-47AD-AAED-FF05ED986A0A}"/>
              </a:ext>
            </a:extLst>
          </p:cNvPr>
          <p:cNvCxnSpPr>
            <a:cxnSpLocks/>
          </p:cNvCxnSpPr>
          <p:nvPr/>
        </p:nvCxnSpPr>
        <p:spPr>
          <a:xfrm>
            <a:off x="8339704" y="7714362"/>
            <a:ext cx="1923760" cy="0"/>
          </a:xfrm>
          <a:prstGeom prst="straightConnector1">
            <a:avLst/>
          </a:prstGeom>
          <a:ln w="762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FD21FC4F-5D8B-4BD0-8ECE-7EBFA5C9F1C0}"/>
              </a:ext>
            </a:extLst>
          </p:cNvPr>
          <p:cNvSpPr/>
          <p:nvPr/>
        </p:nvSpPr>
        <p:spPr>
          <a:xfrm>
            <a:off x="10304500" y="3276474"/>
            <a:ext cx="3804696" cy="15942824"/>
          </a:xfrm>
          <a:prstGeom prst="rect">
            <a:avLst/>
          </a:prstGeom>
          <a:solidFill>
            <a:srgbClr val="848484">
              <a:alpha val="12157"/>
            </a:srgb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800"/>
          </a:p>
        </p:txBody>
      </p:sp>
      <p:cxnSp>
        <p:nvCxnSpPr>
          <p:cNvPr id="7" name="Straight Connector 6">
            <a:extLst>
              <a:ext uri="{FF2B5EF4-FFF2-40B4-BE49-F238E27FC236}">
                <a16:creationId xmlns:a16="http://schemas.microsoft.com/office/drawing/2014/main" id="{6FF47A2A-12D6-4701-B12D-03E6E63E5442}"/>
              </a:ext>
            </a:extLst>
          </p:cNvPr>
          <p:cNvCxnSpPr>
            <a:cxnSpLocks/>
          </p:cNvCxnSpPr>
          <p:nvPr/>
        </p:nvCxnSpPr>
        <p:spPr>
          <a:xfrm flipV="1">
            <a:off x="10297020" y="3427120"/>
            <a:ext cx="0" cy="15641620"/>
          </a:xfrm>
          <a:prstGeom prst="line">
            <a:avLst/>
          </a:prstGeom>
          <a:ln w="571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F2ED062-03C1-4666-A988-D886F58E95F0}"/>
              </a:ext>
            </a:extLst>
          </p:cNvPr>
          <p:cNvCxnSpPr>
            <a:cxnSpLocks/>
          </p:cNvCxnSpPr>
          <p:nvPr/>
        </p:nvCxnSpPr>
        <p:spPr>
          <a:xfrm flipH="1" flipV="1">
            <a:off x="11846162" y="3427078"/>
            <a:ext cx="3148" cy="15691824"/>
          </a:xfrm>
          <a:prstGeom prst="line">
            <a:avLst/>
          </a:prstGeom>
          <a:ln w="571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5439134-AAE1-4148-8C5D-F482B3CED2DE}"/>
              </a:ext>
            </a:extLst>
          </p:cNvPr>
          <p:cNvSpPr txBox="1"/>
          <p:nvPr/>
        </p:nvSpPr>
        <p:spPr>
          <a:xfrm>
            <a:off x="14484180" y="8115682"/>
            <a:ext cx="5708016" cy="1323439"/>
          </a:xfrm>
          <a:prstGeom prst="rect">
            <a:avLst/>
          </a:prstGeom>
          <a:noFill/>
        </p:spPr>
        <p:txBody>
          <a:bodyPr wrap="square">
            <a:spAutoFit/>
          </a:bodyPr>
          <a:lstStyle/>
          <a:p>
            <a:pPr defTabSz="578872"/>
            <a:r>
              <a:rPr lang="en-US" sz="4000" i="1" dirty="0">
                <a:latin typeface="Arial" panose="020B0604020202020204" pitchFamily="34" charset="0"/>
                <a:cs typeface="Arial" panose="020B0604020202020204" pitchFamily="34" charset="0"/>
              </a:rPr>
              <a:t>Collins et al. </a:t>
            </a:r>
          </a:p>
          <a:p>
            <a:pPr defTabSz="578872"/>
            <a:r>
              <a:rPr lang="en-US" sz="4000" i="1" dirty="0">
                <a:latin typeface="Arial" panose="020B0604020202020204" pitchFamily="34" charset="0"/>
                <a:cs typeface="Arial" panose="020B0604020202020204" pitchFamily="34" charset="0"/>
              </a:rPr>
              <a:t>(2005)</a:t>
            </a:r>
          </a:p>
        </p:txBody>
      </p:sp>
      <p:sp>
        <p:nvSpPr>
          <p:cNvPr id="44" name="TextBox 43">
            <a:extLst>
              <a:ext uri="{FF2B5EF4-FFF2-40B4-BE49-F238E27FC236}">
                <a16:creationId xmlns:a16="http://schemas.microsoft.com/office/drawing/2014/main" id="{20481409-8DC6-4DFF-9371-E07AB19C87DD}"/>
              </a:ext>
            </a:extLst>
          </p:cNvPr>
          <p:cNvSpPr txBox="1"/>
          <p:nvPr/>
        </p:nvSpPr>
        <p:spPr>
          <a:xfrm>
            <a:off x="10759820" y="3833606"/>
            <a:ext cx="2662088" cy="1200329"/>
          </a:xfrm>
          <a:prstGeom prst="rect">
            <a:avLst/>
          </a:prstGeom>
          <a:solidFill>
            <a:srgbClr val="F0F0F0"/>
          </a:solidFill>
        </p:spPr>
        <p:txBody>
          <a:bodyPr wrap="square">
            <a:spAutoFit/>
          </a:bodyPr>
          <a:lstStyle/>
          <a:p>
            <a:pPr algn="ctr" defTabSz="578872"/>
            <a:r>
              <a:rPr lang="en-US" sz="3600" b="1" i="1" dirty="0">
                <a:latin typeface="Arial" panose="020B0604020202020204" pitchFamily="34" charset="0"/>
                <a:cs typeface="Arial" panose="020B0604020202020204" pitchFamily="34" charset="0"/>
              </a:rPr>
              <a:t>Airburst Limit</a:t>
            </a:r>
          </a:p>
        </p:txBody>
      </p:sp>
      <p:pic>
        <p:nvPicPr>
          <p:cNvPr id="45" name="Picture 44" descr="Chart, line chart&#10;&#10;Description automatically generated">
            <a:extLst>
              <a:ext uri="{FF2B5EF4-FFF2-40B4-BE49-F238E27FC236}">
                <a16:creationId xmlns:a16="http://schemas.microsoft.com/office/drawing/2014/main" id="{A0FFA169-EDB2-4A95-B7BF-FF9FFE62F83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5400000">
            <a:off x="6461304" y="16271186"/>
            <a:ext cx="2553312" cy="557088"/>
          </a:xfrm>
          <a:prstGeom prst="rect">
            <a:avLst/>
          </a:prstGeom>
          <a:ln w="57150">
            <a:noFill/>
          </a:ln>
        </p:spPr>
      </p:pic>
      <p:pic>
        <p:nvPicPr>
          <p:cNvPr id="46" name="Picture 45" descr="Chart, line chart&#10;&#10;Description automatically generated">
            <a:extLst>
              <a:ext uri="{FF2B5EF4-FFF2-40B4-BE49-F238E27FC236}">
                <a16:creationId xmlns:a16="http://schemas.microsoft.com/office/drawing/2014/main" id="{3F0031F9-DF91-402F-9AD1-97600C5B2604}"/>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rot="4360375">
            <a:off x="8126572" y="15962882"/>
            <a:ext cx="1756160" cy="518600"/>
          </a:xfrm>
          <a:prstGeom prst="rect">
            <a:avLst/>
          </a:prstGeom>
          <a:ln w="57150">
            <a:noFill/>
          </a:ln>
        </p:spPr>
      </p:pic>
      <p:pic>
        <p:nvPicPr>
          <p:cNvPr id="47" name="Picture 46" descr="Chart, line chart&#10;&#10;Description automatically generated">
            <a:extLst>
              <a:ext uri="{FF2B5EF4-FFF2-40B4-BE49-F238E27FC236}">
                <a16:creationId xmlns:a16="http://schemas.microsoft.com/office/drawing/2014/main" id="{E955B1A6-42E7-43BE-ABCF-007261C86877}"/>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rot="1172579">
            <a:off x="14948524" y="13583108"/>
            <a:ext cx="3057104" cy="682388"/>
          </a:xfrm>
          <a:prstGeom prst="rect">
            <a:avLst/>
          </a:prstGeom>
        </p:spPr>
      </p:pic>
      <p:pic>
        <p:nvPicPr>
          <p:cNvPr id="48" name="Picture 47" descr="Chart, line chart&#10;&#10;Description automatically generated">
            <a:extLst>
              <a:ext uri="{FF2B5EF4-FFF2-40B4-BE49-F238E27FC236}">
                <a16:creationId xmlns:a16="http://schemas.microsoft.com/office/drawing/2014/main" id="{0CB649F6-FB06-4FC1-8B99-706BED56886A}"/>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rot="3706134">
            <a:off x="7835264" y="13575618"/>
            <a:ext cx="2669488" cy="668624"/>
          </a:xfrm>
          <a:prstGeom prst="rect">
            <a:avLst/>
          </a:prstGeom>
          <a:ln w="57150">
            <a:noFill/>
          </a:ln>
        </p:spPr>
      </p:pic>
      <p:pic>
        <p:nvPicPr>
          <p:cNvPr id="49" name="Picture 48" descr="Chart, line chart&#10;&#10;Description automatically generated">
            <a:extLst>
              <a:ext uri="{FF2B5EF4-FFF2-40B4-BE49-F238E27FC236}">
                <a16:creationId xmlns:a16="http://schemas.microsoft.com/office/drawing/2014/main" id="{DE13F305-6CCB-4EAB-A6DD-AB08874EA871}"/>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18031746" y="3544158"/>
            <a:ext cx="6968388" cy="4483480"/>
          </a:xfrm>
          <a:prstGeom prst="rect">
            <a:avLst/>
          </a:prstGeom>
        </p:spPr>
      </p:pic>
      <p:sp>
        <p:nvSpPr>
          <p:cNvPr id="32" name="TextBox 31">
            <a:extLst>
              <a:ext uri="{FF2B5EF4-FFF2-40B4-BE49-F238E27FC236}">
                <a16:creationId xmlns:a16="http://schemas.microsoft.com/office/drawing/2014/main" id="{BAB83F6F-D3D1-40AD-A138-5C444D9718F9}"/>
              </a:ext>
            </a:extLst>
          </p:cNvPr>
          <p:cNvSpPr txBox="1"/>
          <p:nvPr/>
        </p:nvSpPr>
        <p:spPr>
          <a:xfrm>
            <a:off x="6494369" y="1415366"/>
            <a:ext cx="18100862" cy="1107996"/>
          </a:xfrm>
          <a:prstGeom prst="rect">
            <a:avLst/>
          </a:prstGeom>
          <a:noFill/>
        </p:spPr>
        <p:txBody>
          <a:bodyPr wrap="square" rtlCol="0">
            <a:spAutoFit/>
          </a:bodyPr>
          <a:lstStyle/>
          <a:p>
            <a:pPr algn="ctr"/>
            <a:r>
              <a:rPr lang="en-US" sz="6600" b="1" dirty="0">
                <a:highlight>
                  <a:srgbClr val="FFFFFF"/>
                </a:highlight>
                <a:latin typeface="Arial" panose="020B0604020202020204" pitchFamily="34" charset="0"/>
                <a:cs typeface="Arial" panose="020B0604020202020204" pitchFamily="34" charset="0"/>
              </a:rPr>
              <a:t>Dispersion of Terrestrial Analog Projectiles</a:t>
            </a:r>
          </a:p>
        </p:txBody>
      </p:sp>
      <p:sp>
        <p:nvSpPr>
          <p:cNvPr id="50" name="TextBox 49">
            <a:extLst>
              <a:ext uri="{FF2B5EF4-FFF2-40B4-BE49-F238E27FC236}">
                <a16:creationId xmlns:a16="http://schemas.microsoft.com/office/drawing/2014/main" id="{863FD5C4-0AB0-4B0F-8232-A5B4A8DCD431}"/>
              </a:ext>
            </a:extLst>
          </p:cNvPr>
          <p:cNvSpPr txBox="1"/>
          <p:nvPr/>
        </p:nvSpPr>
        <p:spPr>
          <a:xfrm>
            <a:off x="6899272" y="20547257"/>
            <a:ext cx="18100862" cy="1015663"/>
          </a:xfrm>
          <a:prstGeom prst="rect">
            <a:avLst/>
          </a:prstGeom>
          <a:noFill/>
        </p:spPr>
        <p:txBody>
          <a:bodyPr wrap="square" rtlCol="0">
            <a:spAutoFit/>
          </a:bodyPr>
          <a:lstStyle/>
          <a:p>
            <a:pPr algn="ctr"/>
            <a:r>
              <a:rPr lang="en-US" sz="6000" dirty="0">
                <a:highlight>
                  <a:srgbClr val="FFFFFF"/>
                </a:highlight>
                <a:latin typeface="Arial" panose="020B0604020202020204" pitchFamily="34" charset="0"/>
                <a:cs typeface="Arial" panose="020B0604020202020204" pitchFamily="34" charset="0"/>
              </a:rPr>
              <a:t>Pancake Factor (L</a:t>
            </a:r>
            <a:r>
              <a:rPr lang="en-US" sz="6000" baseline="-25000" dirty="0">
                <a:highlight>
                  <a:srgbClr val="FFFFFF"/>
                </a:highlight>
                <a:latin typeface="Arial" panose="020B0604020202020204" pitchFamily="34" charset="0"/>
                <a:cs typeface="Arial" panose="020B0604020202020204" pitchFamily="34" charset="0"/>
              </a:rPr>
              <a:t>Z</a:t>
            </a:r>
            <a:r>
              <a:rPr lang="en-US" sz="6000" dirty="0">
                <a:highlight>
                  <a:srgbClr val="FFFFFF"/>
                </a:highlight>
                <a:latin typeface="Arial" panose="020B0604020202020204" pitchFamily="34" charset="0"/>
                <a:cs typeface="Arial" panose="020B0604020202020204" pitchFamily="34" charset="0"/>
              </a:rPr>
              <a:t>/L</a:t>
            </a:r>
            <a:r>
              <a:rPr lang="en-US" sz="6000" baseline="-25000" dirty="0">
                <a:highlight>
                  <a:srgbClr val="FFFFFF"/>
                </a:highlight>
                <a:latin typeface="Arial" panose="020B0604020202020204" pitchFamily="34" charset="0"/>
                <a:cs typeface="Arial" panose="020B0604020202020204" pitchFamily="34" charset="0"/>
              </a:rPr>
              <a:t>0</a:t>
            </a:r>
            <a:r>
              <a:rPr lang="en-US" sz="6000" dirty="0">
                <a:highlight>
                  <a:srgbClr val="FFFFFF"/>
                </a:highlight>
                <a:latin typeface="Arial" panose="020B0604020202020204" pitchFamily="34" charset="0"/>
                <a:cs typeface="Arial" panose="020B0604020202020204" pitchFamily="34" charset="0"/>
              </a:rPr>
              <a:t>)</a:t>
            </a:r>
          </a:p>
        </p:txBody>
      </p:sp>
      <p:sp>
        <p:nvSpPr>
          <p:cNvPr id="51" name="TextBox 50">
            <a:extLst>
              <a:ext uri="{FF2B5EF4-FFF2-40B4-BE49-F238E27FC236}">
                <a16:creationId xmlns:a16="http://schemas.microsoft.com/office/drawing/2014/main" id="{325075E7-4A3E-4D15-A5D1-660F84A52DBA}"/>
              </a:ext>
            </a:extLst>
          </p:cNvPr>
          <p:cNvSpPr txBox="1"/>
          <p:nvPr/>
        </p:nvSpPr>
        <p:spPr>
          <a:xfrm rot="16200000">
            <a:off x="-4672536" y="10765158"/>
            <a:ext cx="18100862" cy="1015663"/>
          </a:xfrm>
          <a:prstGeom prst="rect">
            <a:avLst/>
          </a:prstGeom>
          <a:noFill/>
        </p:spPr>
        <p:txBody>
          <a:bodyPr wrap="square" rtlCol="0">
            <a:spAutoFit/>
          </a:bodyPr>
          <a:lstStyle/>
          <a:p>
            <a:pPr algn="ctr"/>
            <a:r>
              <a:rPr lang="en-US" sz="6000" dirty="0">
                <a:highlight>
                  <a:srgbClr val="FFFFFF"/>
                </a:highlight>
                <a:latin typeface="Arial" panose="020B0604020202020204" pitchFamily="34" charset="0"/>
                <a:cs typeface="Arial" panose="020B0604020202020204" pitchFamily="34" charset="0"/>
              </a:rPr>
              <a:t>Altitude (km)</a:t>
            </a:r>
          </a:p>
        </p:txBody>
      </p:sp>
      <p:sp>
        <p:nvSpPr>
          <p:cNvPr id="52" name="TextBox 51">
            <a:extLst>
              <a:ext uri="{FF2B5EF4-FFF2-40B4-BE49-F238E27FC236}">
                <a16:creationId xmlns:a16="http://schemas.microsoft.com/office/drawing/2014/main" id="{15155ACB-B75F-4417-986E-017781535C77}"/>
              </a:ext>
            </a:extLst>
          </p:cNvPr>
          <p:cNvSpPr txBox="1"/>
          <p:nvPr/>
        </p:nvSpPr>
        <p:spPr>
          <a:xfrm>
            <a:off x="21494168" y="3925029"/>
            <a:ext cx="5816510" cy="769441"/>
          </a:xfrm>
          <a:prstGeom prst="rect">
            <a:avLst/>
          </a:prstGeom>
          <a:noFill/>
        </p:spPr>
        <p:txBody>
          <a:bodyPr wrap="square" rtlCol="0">
            <a:spAutoFit/>
          </a:bodyPr>
          <a:lstStyle/>
          <a:p>
            <a:r>
              <a:rPr lang="en-US" sz="4400" dirty="0">
                <a:highlight>
                  <a:srgbClr val="FFFFFF"/>
                </a:highlight>
                <a:latin typeface="Arial" panose="020B0604020202020204" pitchFamily="34" charset="0"/>
                <a:cs typeface="Arial" panose="020B0604020202020204" pitchFamily="34" charset="0"/>
              </a:rPr>
              <a:t>Chicxulub</a:t>
            </a:r>
          </a:p>
        </p:txBody>
      </p:sp>
      <p:sp>
        <p:nvSpPr>
          <p:cNvPr id="53" name="TextBox 52">
            <a:extLst>
              <a:ext uri="{FF2B5EF4-FFF2-40B4-BE49-F238E27FC236}">
                <a16:creationId xmlns:a16="http://schemas.microsoft.com/office/drawing/2014/main" id="{3C0C564F-ED75-4BBD-9A1E-9D2F3BD3E15A}"/>
              </a:ext>
            </a:extLst>
          </p:cNvPr>
          <p:cNvSpPr txBox="1"/>
          <p:nvPr/>
        </p:nvSpPr>
        <p:spPr>
          <a:xfrm>
            <a:off x="21494168" y="4649214"/>
            <a:ext cx="5816510" cy="769441"/>
          </a:xfrm>
          <a:prstGeom prst="rect">
            <a:avLst/>
          </a:prstGeom>
          <a:noFill/>
        </p:spPr>
        <p:txBody>
          <a:bodyPr wrap="square" rtlCol="0">
            <a:spAutoFit/>
          </a:bodyPr>
          <a:lstStyle/>
          <a:p>
            <a:r>
              <a:rPr lang="en-US" sz="4400" dirty="0">
                <a:highlight>
                  <a:srgbClr val="FFFFFF"/>
                </a:highlight>
                <a:latin typeface="Arial" panose="020B0604020202020204" pitchFamily="34" charset="0"/>
                <a:cs typeface="Arial" panose="020B0604020202020204" pitchFamily="34" charset="0"/>
              </a:rPr>
              <a:t>Meteor</a:t>
            </a:r>
          </a:p>
        </p:txBody>
      </p:sp>
      <p:sp>
        <p:nvSpPr>
          <p:cNvPr id="54" name="TextBox 53">
            <a:extLst>
              <a:ext uri="{FF2B5EF4-FFF2-40B4-BE49-F238E27FC236}">
                <a16:creationId xmlns:a16="http://schemas.microsoft.com/office/drawing/2014/main" id="{CBBDC292-5B99-40E0-B4B4-76B89C779A19}"/>
              </a:ext>
            </a:extLst>
          </p:cNvPr>
          <p:cNvSpPr txBox="1"/>
          <p:nvPr/>
        </p:nvSpPr>
        <p:spPr>
          <a:xfrm>
            <a:off x="21494168" y="5429678"/>
            <a:ext cx="5816510" cy="769441"/>
          </a:xfrm>
          <a:prstGeom prst="rect">
            <a:avLst/>
          </a:prstGeom>
          <a:noFill/>
        </p:spPr>
        <p:txBody>
          <a:bodyPr wrap="square" rtlCol="0">
            <a:spAutoFit/>
          </a:bodyPr>
          <a:lstStyle/>
          <a:p>
            <a:r>
              <a:rPr lang="en-US" sz="4400" dirty="0">
                <a:highlight>
                  <a:srgbClr val="FFFFFF"/>
                </a:highlight>
                <a:latin typeface="Arial" panose="020B0604020202020204" pitchFamily="34" charset="0"/>
                <a:cs typeface="Arial" panose="020B0604020202020204" pitchFamily="34" charset="0"/>
              </a:rPr>
              <a:t>Chelyabinsk</a:t>
            </a:r>
          </a:p>
        </p:txBody>
      </p:sp>
      <p:sp>
        <p:nvSpPr>
          <p:cNvPr id="55" name="TextBox 54">
            <a:extLst>
              <a:ext uri="{FF2B5EF4-FFF2-40B4-BE49-F238E27FC236}">
                <a16:creationId xmlns:a16="http://schemas.microsoft.com/office/drawing/2014/main" id="{BBD4B72F-B2AE-41E2-BE8E-014DD5346B5D}"/>
              </a:ext>
            </a:extLst>
          </p:cNvPr>
          <p:cNvSpPr txBox="1"/>
          <p:nvPr/>
        </p:nvSpPr>
        <p:spPr>
          <a:xfrm>
            <a:off x="21494168" y="6139680"/>
            <a:ext cx="5816510" cy="769441"/>
          </a:xfrm>
          <a:prstGeom prst="rect">
            <a:avLst/>
          </a:prstGeom>
          <a:noFill/>
        </p:spPr>
        <p:txBody>
          <a:bodyPr wrap="square" rtlCol="0">
            <a:spAutoFit/>
          </a:bodyPr>
          <a:lstStyle/>
          <a:p>
            <a:r>
              <a:rPr lang="en-US" sz="4400" dirty="0">
                <a:highlight>
                  <a:srgbClr val="FFFFFF"/>
                </a:highlight>
                <a:latin typeface="Arial" panose="020B0604020202020204" pitchFamily="34" charset="0"/>
                <a:cs typeface="Arial" panose="020B0604020202020204" pitchFamily="34" charset="0"/>
              </a:rPr>
              <a:t>Tunguska</a:t>
            </a:r>
          </a:p>
        </p:txBody>
      </p:sp>
    </p:spTree>
    <p:extLst>
      <p:ext uri="{BB962C8B-B14F-4D97-AF65-F5344CB8AC3E}">
        <p14:creationId xmlns:p14="http://schemas.microsoft.com/office/powerpoint/2010/main" val="2257510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BCB2E2-D50E-4979-A1CB-94A176B40DE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r="257"/>
          <a:stretch/>
        </p:blipFill>
        <p:spPr>
          <a:xfrm>
            <a:off x="500270" y="4443290"/>
            <a:ext cx="11095140" cy="9089276"/>
          </a:xfrm>
          <a:prstGeom prst="rect">
            <a:avLst/>
          </a:prstGeom>
        </p:spPr>
      </p:pic>
      <p:pic>
        <p:nvPicPr>
          <p:cNvPr id="5" name="Picture 4">
            <a:extLst>
              <a:ext uri="{FF2B5EF4-FFF2-40B4-BE49-F238E27FC236}">
                <a16:creationId xmlns:a16="http://schemas.microsoft.com/office/drawing/2014/main" id="{B9EEFE47-9D75-4071-8D3C-9B201849A86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r="13626"/>
          <a:stretch/>
        </p:blipFill>
        <p:spPr>
          <a:xfrm>
            <a:off x="500228" y="13035846"/>
            <a:ext cx="9608032" cy="9089276"/>
          </a:xfrm>
          <a:prstGeom prst="rect">
            <a:avLst/>
          </a:prstGeom>
        </p:spPr>
      </p:pic>
      <p:pic>
        <p:nvPicPr>
          <p:cNvPr id="7" name="Picture 6">
            <a:extLst>
              <a:ext uri="{FF2B5EF4-FFF2-40B4-BE49-F238E27FC236}">
                <a16:creationId xmlns:a16="http://schemas.microsoft.com/office/drawing/2014/main" id="{4D61A5D6-D368-4D17-8D5A-9ED7E0BB969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r="13626"/>
          <a:stretch/>
        </p:blipFill>
        <p:spPr>
          <a:xfrm>
            <a:off x="500228" y="21595994"/>
            <a:ext cx="9608032" cy="9089276"/>
          </a:xfrm>
          <a:prstGeom prst="rect">
            <a:avLst/>
          </a:prstGeom>
        </p:spPr>
      </p:pic>
      <p:pic>
        <p:nvPicPr>
          <p:cNvPr id="11" name="Picture 10">
            <a:extLst>
              <a:ext uri="{FF2B5EF4-FFF2-40B4-BE49-F238E27FC236}">
                <a16:creationId xmlns:a16="http://schemas.microsoft.com/office/drawing/2014/main" id="{81BB2403-3014-46F4-B4F2-8B790E9C679C}"/>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12746"/>
          <a:stretch/>
        </p:blipFill>
        <p:spPr>
          <a:xfrm>
            <a:off x="10108302" y="4436310"/>
            <a:ext cx="9705892" cy="9089268"/>
          </a:xfrm>
          <a:prstGeom prst="rect">
            <a:avLst/>
          </a:prstGeom>
        </p:spPr>
      </p:pic>
      <p:pic>
        <p:nvPicPr>
          <p:cNvPr id="13" name="Picture 12">
            <a:extLst>
              <a:ext uri="{FF2B5EF4-FFF2-40B4-BE49-F238E27FC236}">
                <a16:creationId xmlns:a16="http://schemas.microsoft.com/office/drawing/2014/main" id="{4FC02543-CAF7-49EE-8A89-CD52D9A4DA3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12592"/>
          <a:stretch/>
        </p:blipFill>
        <p:spPr>
          <a:xfrm>
            <a:off x="10134990" y="13047134"/>
            <a:ext cx="9705892" cy="9073252"/>
          </a:xfrm>
          <a:prstGeom prst="rect">
            <a:avLst/>
          </a:prstGeom>
        </p:spPr>
      </p:pic>
      <p:pic>
        <p:nvPicPr>
          <p:cNvPr id="15" name="Picture 14">
            <a:extLst>
              <a:ext uri="{FF2B5EF4-FFF2-40B4-BE49-F238E27FC236}">
                <a16:creationId xmlns:a16="http://schemas.microsoft.com/office/drawing/2014/main" id="{64B00720-E9E8-4489-BED0-52E95DB522DD}"/>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12592"/>
          <a:stretch/>
        </p:blipFill>
        <p:spPr>
          <a:xfrm>
            <a:off x="10161636" y="21595994"/>
            <a:ext cx="9705888" cy="9073252"/>
          </a:xfrm>
          <a:prstGeom prst="rect">
            <a:avLst/>
          </a:prstGeom>
        </p:spPr>
      </p:pic>
      <p:pic>
        <p:nvPicPr>
          <p:cNvPr id="16" name="Picture 15">
            <a:extLst>
              <a:ext uri="{FF2B5EF4-FFF2-40B4-BE49-F238E27FC236}">
                <a16:creationId xmlns:a16="http://schemas.microsoft.com/office/drawing/2014/main" id="{75DFDA62-ED85-4D99-9F12-D6D9FEA84502}"/>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rot="5400000">
            <a:off x="13590224" y="2156772"/>
            <a:ext cx="1322960" cy="3073944"/>
          </a:xfrm>
          <a:prstGeom prst="rect">
            <a:avLst/>
          </a:prstGeom>
        </p:spPr>
      </p:pic>
      <p:pic>
        <p:nvPicPr>
          <p:cNvPr id="17" name="Picture 16">
            <a:extLst>
              <a:ext uri="{FF2B5EF4-FFF2-40B4-BE49-F238E27FC236}">
                <a16:creationId xmlns:a16="http://schemas.microsoft.com/office/drawing/2014/main" id="{85216F9C-D915-462F-B89A-1CB6F8D79F41}"/>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rot="5400000">
            <a:off x="5347404" y="2176228"/>
            <a:ext cx="1400784" cy="2957208"/>
          </a:xfrm>
          <a:prstGeom prst="rect">
            <a:avLst/>
          </a:prstGeom>
        </p:spPr>
      </p:pic>
      <p:pic>
        <p:nvPicPr>
          <p:cNvPr id="19" name="Picture 18">
            <a:extLst>
              <a:ext uri="{FF2B5EF4-FFF2-40B4-BE49-F238E27FC236}">
                <a16:creationId xmlns:a16="http://schemas.microsoft.com/office/drawing/2014/main" id="{C54A6096-E22A-42EE-9F8F-871985F9E2E9}"/>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l="12522" r="16561"/>
          <a:stretch/>
        </p:blipFill>
        <p:spPr>
          <a:xfrm>
            <a:off x="18510786" y="4447980"/>
            <a:ext cx="7868388" cy="9065840"/>
          </a:xfrm>
          <a:prstGeom prst="rect">
            <a:avLst/>
          </a:prstGeom>
        </p:spPr>
      </p:pic>
      <p:pic>
        <p:nvPicPr>
          <p:cNvPr id="21" name="Picture 20">
            <a:extLst>
              <a:ext uri="{FF2B5EF4-FFF2-40B4-BE49-F238E27FC236}">
                <a16:creationId xmlns:a16="http://schemas.microsoft.com/office/drawing/2014/main" id="{908DF184-C551-475D-896B-677D184F8660}"/>
              </a:ext>
            </a:extLst>
          </p:cNvPr>
          <p:cNvPicPr>
            <a:picLocks noChangeAspect="1"/>
          </p:cNvPicPr>
          <p:nvPr/>
        </p:nvPicPr>
        <p:blipFill rotWithShape="1">
          <a:blip r:embed="rId11" cstate="hqprint">
            <a:extLst>
              <a:ext uri="{28A0092B-C50C-407E-A947-70E740481C1C}">
                <a14:useLocalDpi xmlns:a14="http://schemas.microsoft.com/office/drawing/2010/main"/>
              </a:ext>
            </a:extLst>
          </a:blip>
          <a:srcRect/>
          <a:stretch/>
        </p:blipFill>
        <p:spPr>
          <a:xfrm>
            <a:off x="18564116" y="13026484"/>
            <a:ext cx="7868392" cy="9065848"/>
          </a:xfrm>
          <a:prstGeom prst="rect">
            <a:avLst/>
          </a:prstGeom>
        </p:spPr>
      </p:pic>
      <p:pic>
        <p:nvPicPr>
          <p:cNvPr id="23" name="Picture 22">
            <a:extLst>
              <a:ext uri="{FF2B5EF4-FFF2-40B4-BE49-F238E27FC236}">
                <a16:creationId xmlns:a16="http://schemas.microsoft.com/office/drawing/2014/main" id="{46519142-A469-47E3-9A0B-84B1B0D3C20D}"/>
              </a:ext>
            </a:extLst>
          </p:cNvPr>
          <p:cNvPicPr>
            <a:picLocks noChangeAspect="1"/>
          </p:cNvPicPr>
          <p:nvPr/>
        </p:nvPicPr>
        <p:blipFill rotWithShape="1">
          <a:blip r:embed="rId12" cstate="hqprint">
            <a:extLst>
              <a:ext uri="{28A0092B-C50C-407E-A947-70E740481C1C}">
                <a14:useLocalDpi xmlns:a14="http://schemas.microsoft.com/office/drawing/2010/main"/>
              </a:ext>
            </a:extLst>
          </a:blip>
          <a:srcRect l="12522" r="16561"/>
          <a:stretch/>
        </p:blipFill>
        <p:spPr>
          <a:xfrm>
            <a:off x="18564116" y="21604992"/>
            <a:ext cx="7868392" cy="9065848"/>
          </a:xfrm>
          <a:prstGeom prst="rect">
            <a:avLst/>
          </a:prstGeom>
        </p:spPr>
      </p:pic>
      <p:pic>
        <p:nvPicPr>
          <p:cNvPr id="24" name="Picture 23">
            <a:extLst>
              <a:ext uri="{FF2B5EF4-FFF2-40B4-BE49-F238E27FC236}">
                <a16:creationId xmlns:a16="http://schemas.microsoft.com/office/drawing/2014/main" id="{98B202F0-11C4-4EFB-B616-386928F304C0}"/>
              </a:ext>
            </a:extLst>
          </p:cNvPr>
          <p:cNvPicPr>
            <a:picLocks noChangeAspect="1"/>
          </p:cNvPicPr>
          <p:nvPr/>
        </p:nvPicPr>
        <p:blipFill rotWithShape="1">
          <a:blip r:embed="rId13" cstate="hqprint">
            <a:extLst>
              <a:ext uri="{28A0092B-C50C-407E-A947-70E740481C1C}">
                <a14:useLocalDpi xmlns:a14="http://schemas.microsoft.com/office/drawing/2010/main"/>
              </a:ext>
            </a:extLst>
          </a:blip>
          <a:srcRect/>
          <a:stretch/>
        </p:blipFill>
        <p:spPr>
          <a:xfrm rot="5400000">
            <a:off x="21707516" y="2235852"/>
            <a:ext cx="1474840" cy="3067664"/>
          </a:xfrm>
          <a:prstGeom prst="rect">
            <a:avLst/>
          </a:prstGeom>
        </p:spPr>
      </p:pic>
      <p:sp>
        <p:nvSpPr>
          <p:cNvPr id="25" name="TextBox 24">
            <a:extLst>
              <a:ext uri="{FF2B5EF4-FFF2-40B4-BE49-F238E27FC236}">
                <a16:creationId xmlns:a16="http://schemas.microsoft.com/office/drawing/2014/main" id="{2F0629FA-A878-4C39-BCA5-1566A2CA5E85}"/>
              </a:ext>
            </a:extLst>
          </p:cNvPr>
          <p:cNvSpPr txBox="1"/>
          <p:nvPr/>
        </p:nvSpPr>
        <p:spPr>
          <a:xfrm>
            <a:off x="2266034" y="11085072"/>
            <a:ext cx="2900868"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Mars</a:t>
            </a:r>
          </a:p>
        </p:txBody>
      </p:sp>
      <p:sp>
        <p:nvSpPr>
          <p:cNvPr id="26" name="TextBox 25">
            <a:extLst>
              <a:ext uri="{FF2B5EF4-FFF2-40B4-BE49-F238E27FC236}">
                <a16:creationId xmlns:a16="http://schemas.microsoft.com/office/drawing/2014/main" id="{72DDED78-6E95-4951-870F-B3B11E51E6A1}"/>
              </a:ext>
            </a:extLst>
          </p:cNvPr>
          <p:cNvSpPr txBox="1"/>
          <p:nvPr/>
        </p:nvSpPr>
        <p:spPr>
          <a:xfrm>
            <a:off x="2333182" y="19712688"/>
            <a:ext cx="2900868"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Earth</a:t>
            </a:r>
          </a:p>
        </p:txBody>
      </p:sp>
      <p:sp>
        <p:nvSpPr>
          <p:cNvPr id="27" name="TextBox 26">
            <a:extLst>
              <a:ext uri="{FF2B5EF4-FFF2-40B4-BE49-F238E27FC236}">
                <a16:creationId xmlns:a16="http://schemas.microsoft.com/office/drawing/2014/main" id="{76C14FA5-1F03-4345-9628-B6687781F881}"/>
              </a:ext>
            </a:extLst>
          </p:cNvPr>
          <p:cNvSpPr txBox="1"/>
          <p:nvPr/>
        </p:nvSpPr>
        <p:spPr>
          <a:xfrm>
            <a:off x="2333182" y="28305244"/>
            <a:ext cx="2900868"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Venus</a:t>
            </a:r>
          </a:p>
        </p:txBody>
      </p:sp>
      <p:sp>
        <p:nvSpPr>
          <p:cNvPr id="28" name="TextBox 27">
            <a:extLst>
              <a:ext uri="{FF2B5EF4-FFF2-40B4-BE49-F238E27FC236}">
                <a16:creationId xmlns:a16="http://schemas.microsoft.com/office/drawing/2014/main" id="{7C602653-BD70-4824-924A-44783146CCF0}"/>
              </a:ext>
            </a:extLst>
          </p:cNvPr>
          <p:cNvSpPr txBox="1"/>
          <p:nvPr/>
        </p:nvSpPr>
        <p:spPr>
          <a:xfrm>
            <a:off x="10562598" y="11085072"/>
            <a:ext cx="2900868"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Mars</a:t>
            </a:r>
          </a:p>
        </p:txBody>
      </p:sp>
      <p:sp>
        <p:nvSpPr>
          <p:cNvPr id="29" name="TextBox 28">
            <a:extLst>
              <a:ext uri="{FF2B5EF4-FFF2-40B4-BE49-F238E27FC236}">
                <a16:creationId xmlns:a16="http://schemas.microsoft.com/office/drawing/2014/main" id="{29F48FA0-77BA-4967-A41B-AC0BF92C9A6D}"/>
              </a:ext>
            </a:extLst>
          </p:cNvPr>
          <p:cNvSpPr txBox="1"/>
          <p:nvPr/>
        </p:nvSpPr>
        <p:spPr>
          <a:xfrm>
            <a:off x="10629746" y="19712688"/>
            <a:ext cx="2900868"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Earth</a:t>
            </a:r>
          </a:p>
        </p:txBody>
      </p:sp>
      <p:sp>
        <p:nvSpPr>
          <p:cNvPr id="30" name="TextBox 29">
            <a:extLst>
              <a:ext uri="{FF2B5EF4-FFF2-40B4-BE49-F238E27FC236}">
                <a16:creationId xmlns:a16="http://schemas.microsoft.com/office/drawing/2014/main" id="{FD4F7AF5-9F47-4299-BDB4-AADEC9E2C529}"/>
              </a:ext>
            </a:extLst>
          </p:cNvPr>
          <p:cNvSpPr txBox="1"/>
          <p:nvPr/>
        </p:nvSpPr>
        <p:spPr>
          <a:xfrm>
            <a:off x="10629746" y="28305244"/>
            <a:ext cx="2900868"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Venus</a:t>
            </a:r>
          </a:p>
        </p:txBody>
      </p:sp>
      <p:sp>
        <p:nvSpPr>
          <p:cNvPr id="31" name="TextBox 30">
            <a:extLst>
              <a:ext uri="{FF2B5EF4-FFF2-40B4-BE49-F238E27FC236}">
                <a16:creationId xmlns:a16="http://schemas.microsoft.com/office/drawing/2014/main" id="{CC0204A1-65ED-48D4-BDEF-B7A72E3EBC2E}"/>
              </a:ext>
            </a:extLst>
          </p:cNvPr>
          <p:cNvSpPr txBox="1"/>
          <p:nvPr/>
        </p:nvSpPr>
        <p:spPr>
          <a:xfrm>
            <a:off x="18901782" y="11085072"/>
            <a:ext cx="2900868"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Mars</a:t>
            </a:r>
          </a:p>
        </p:txBody>
      </p:sp>
      <p:sp>
        <p:nvSpPr>
          <p:cNvPr id="32" name="TextBox 31">
            <a:extLst>
              <a:ext uri="{FF2B5EF4-FFF2-40B4-BE49-F238E27FC236}">
                <a16:creationId xmlns:a16="http://schemas.microsoft.com/office/drawing/2014/main" id="{A03197F3-77C8-4286-B2AE-4B2A61C77E9D}"/>
              </a:ext>
            </a:extLst>
          </p:cNvPr>
          <p:cNvSpPr txBox="1"/>
          <p:nvPr/>
        </p:nvSpPr>
        <p:spPr>
          <a:xfrm>
            <a:off x="18968930" y="19712688"/>
            <a:ext cx="2900868"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Earth</a:t>
            </a:r>
          </a:p>
        </p:txBody>
      </p:sp>
      <p:sp>
        <p:nvSpPr>
          <p:cNvPr id="33" name="TextBox 32">
            <a:extLst>
              <a:ext uri="{FF2B5EF4-FFF2-40B4-BE49-F238E27FC236}">
                <a16:creationId xmlns:a16="http://schemas.microsoft.com/office/drawing/2014/main" id="{E8783D67-196D-4D02-95AE-AE122AA8253D}"/>
              </a:ext>
            </a:extLst>
          </p:cNvPr>
          <p:cNvSpPr txBox="1"/>
          <p:nvPr/>
        </p:nvSpPr>
        <p:spPr>
          <a:xfrm>
            <a:off x="18968930" y="28305244"/>
            <a:ext cx="2900868" cy="646331"/>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Venus</a:t>
            </a:r>
          </a:p>
        </p:txBody>
      </p:sp>
    </p:spTree>
    <p:extLst>
      <p:ext uri="{BB962C8B-B14F-4D97-AF65-F5344CB8AC3E}">
        <p14:creationId xmlns:p14="http://schemas.microsoft.com/office/powerpoint/2010/main" val="39372345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B0D3512-B1F8-4DE3-A470-A6891EF70A0F}"/>
              </a:ext>
            </a:extLst>
          </p:cNvPr>
          <p:cNvGrpSpPr/>
          <p:nvPr/>
        </p:nvGrpSpPr>
        <p:grpSpPr>
          <a:xfrm>
            <a:off x="534384" y="1478134"/>
            <a:ext cx="30020832" cy="35569329"/>
            <a:chOff x="164507" y="623808"/>
            <a:chExt cx="7083820" cy="8493672"/>
          </a:xfrm>
        </p:grpSpPr>
        <p:sp>
          <p:nvSpPr>
            <p:cNvPr id="25" name="TextBox 24">
              <a:extLst>
                <a:ext uri="{FF2B5EF4-FFF2-40B4-BE49-F238E27FC236}">
                  <a16:creationId xmlns:a16="http://schemas.microsoft.com/office/drawing/2014/main" id="{2F0629FA-A878-4C39-BCA5-1566A2CA5E85}"/>
                </a:ext>
              </a:extLst>
            </p:cNvPr>
            <p:cNvSpPr txBox="1"/>
            <p:nvPr/>
          </p:nvSpPr>
          <p:spPr>
            <a:xfrm>
              <a:off x="604124" y="2549157"/>
              <a:ext cx="780654" cy="154339"/>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Mars</a:t>
              </a:r>
            </a:p>
          </p:txBody>
        </p:sp>
        <p:sp>
          <p:nvSpPr>
            <p:cNvPr id="26" name="TextBox 25">
              <a:extLst>
                <a:ext uri="{FF2B5EF4-FFF2-40B4-BE49-F238E27FC236}">
                  <a16:creationId xmlns:a16="http://schemas.microsoft.com/office/drawing/2014/main" id="{72DDED78-6E95-4951-870F-B3B11E51E6A1}"/>
                </a:ext>
              </a:extLst>
            </p:cNvPr>
            <p:cNvSpPr txBox="1"/>
            <p:nvPr/>
          </p:nvSpPr>
          <p:spPr>
            <a:xfrm>
              <a:off x="637395" y="5388563"/>
              <a:ext cx="780654" cy="154339"/>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Earth</a:t>
              </a:r>
            </a:p>
          </p:txBody>
        </p:sp>
        <p:sp>
          <p:nvSpPr>
            <p:cNvPr id="27" name="TextBox 26">
              <a:extLst>
                <a:ext uri="{FF2B5EF4-FFF2-40B4-BE49-F238E27FC236}">
                  <a16:creationId xmlns:a16="http://schemas.microsoft.com/office/drawing/2014/main" id="{76C14FA5-1F03-4345-9628-B6687781F881}"/>
                </a:ext>
              </a:extLst>
            </p:cNvPr>
            <p:cNvSpPr txBox="1"/>
            <p:nvPr/>
          </p:nvSpPr>
          <p:spPr>
            <a:xfrm>
              <a:off x="612712" y="8155747"/>
              <a:ext cx="780654" cy="154339"/>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Venus</a:t>
              </a:r>
            </a:p>
          </p:txBody>
        </p:sp>
        <p:sp>
          <p:nvSpPr>
            <p:cNvPr id="28" name="TextBox 27">
              <a:extLst>
                <a:ext uri="{FF2B5EF4-FFF2-40B4-BE49-F238E27FC236}">
                  <a16:creationId xmlns:a16="http://schemas.microsoft.com/office/drawing/2014/main" id="{7C602653-BD70-4824-924A-44783146CCF0}"/>
                </a:ext>
              </a:extLst>
            </p:cNvPr>
            <p:cNvSpPr txBox="1"/>
            <p:nvPr/>
          </p:nvSpPr>
          <p:spPr>
            <a:xfrm>
              <a:off x="2836818" y="2549157"/>
              <a:ext cx="780654" cy="154339"/>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Mars</a:t>
              </a:r>
            </a:p>
          </p:txBody>
        </p:sp>
        <p:sp>
          <p:nvSpPr>
            <p:cNvPr id="29" name="TextBox 28">
              <a:extLst>
                <a:ext uri="{FF2B5EF4-FFF2-40B4-BE49-F238E27FC236}">
                  <a16:creationId xmlns:a16="http://schemas.microsoft.com/office/drawing/2014/main" id="{29F48FA0-77BA-4967-A41B-AC0BF92C9A6D}"/>
                </a:ext>
              </a:extLst>
            </p:cNvPr>
            <p:cNvSpPr txBox="1"/>
            <p:nvPr/>
          </p:nvSpPr>
          <p:spPr>
            <a:xfrm>
              <a:off x="2870089" y="5388563"/>
              <a:ext cx="780654" cy="154339"/>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Earth</a:t>
              </a:r>
            </a:p>
          </p:txBody>
        </p:sp>
        <p:sp>
          <p:nvSpPr>
            <p:cNvPr id="30" name="TextBox 29">
              <a:extLst>
                <a:ext uri="{FF2B5EF4-FFF2-40B4-BE49-F238E27FC236}">
                  <a16:creationId xmlns:a16="http://schemas.microsoft.com/office/drawing/2014/main" id="{FD4F7AF5-9F47-4299-BDB4-AADEC9E2C529}"/>
                </a:ext>
              </a:extLst>
            </p:cNvPr>
            <p:cNvSpPr txBox="1"/>
            <p:nvPr/>
          </p:nvSpPr>
          <p:spPr>
            <a:xfrm>
              <a:off x="2845406" y="8155747"/>
              <a:ext cx="780654" cy="154339"/>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Venus</a:t>
              </a:r>
            </a:p>
          </p:txBody>
        </p:sp>
        <p:sp>
          <p:nvSpPr>
            <p:cNvPr id="31" name="TextBox 30">
              <a:extLst>
                <a:ext uri="{FF2B5EF4-FFF2-40B4-BE49-F238E27FC236}">
                  <a16:creationId xmlns:a16="http://schemas.microsoft.com/office/drawing/2014/main" id="{CC0204A1-65ED-48D4-BDEF-B7A72E3EBC2E}"/>
                </a:ext>
              </a:extLst>
            </p:cNvPr>
            <p:cNvSpPr txBox="1"/>
            <p:nvPr/>
          </p:nvSpPr>
          <p:spPr>
            <a:xfrm>
              <a:off x="5080981" y="2549157"/>
              <a:ext cx="780654" cy="154339"/>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Mars</a:t>
              </a:r>
            </a:p>
          </p:txBody>
        </p:sp>
        <p:sp>
          <p:nvSpPr>
            <p:cNvPr id="32" name="TextBox 31">
              <a:extLst>
                <a:ext uri="{FF2B5EF4-FFF2-40B4-BE49-F238E27FC236}">
                  <a16:creationId xmlns:a16="http://schemas.microsoft.com/office/drawing/2014/main" id="{A03197F3-77C8-4286-B2AE-4B2A61C77E9D}"/>
                </a:ext>
              </a:extLst>
            </p:cNvPr>
            <p:cNvSpPr txBox="1"/>
            <p:nvPr/>
          </p:nvSpPr>
          <p:spPr>
            <a:xfrm>
              <a:off x="5114252" y="5388563"/>
              <a:ext cx="780654" cy="154339"/>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Earth</a:t>
              </a:r>
            </a:p>
          </p:txBody>
        </p:sp>
        <p:sp>
          <p:nvSpPr>
            <p:cNvPr id="33" name="TextBox 32">
              <a:extLst>
                <a:ext uri="{FF2B5EF4-FFF2-40B4-BE49-F238E27FC236}">
                  <a16:creationId xmlns:a16="http://schemas.microsoft.com/office/drawing/2014/main" id="{E8783D67-196D-4D02-95AE-AE122AA8253D}"/>
                </a:ext>
              </a:extLst>
            </p:cNvPr>
            <p:cNvSpPr txBox="1"/>
            <p:nvPr/>
          </p:nvSpPr>
          <p:spPr>
            <a:xfrm>
              <a:off x="5089569" y="8155747"/>
              <a:ext cx="780654" cy="154339"/>
            </a:xfrm>
            <a:prstGeom prst="rect">
              <a:avLst/>
            </a:prstGeom>
            <a:noFill/>
          </p:spPr>
          <p:txBody>
            <a:bodyPr wrap="square" rtlCol="0">
              <a:spAutoFit/>
            </a:bodyPr>
            <a:lstStyle/>
            <a:p>
              <a:r>
                <a:rPr lang="en-US" sz="3600" b="1" dirty="0">
                  <a:solidFill>
                    <a:schemeClr val="bg1"/>
                  </a:solidFill>
                  <a:latin typeface="Arial" panose="020B0604020202020204" pitchFamily="34" charset="0"/>
                  <a:cs typeface="Arial" panose="020B0604020202020204" pitchFamily="34" charset="0"/>
                </a:rPr>
                <a:t>Venus</a:t>
              </a:r>
            </a:p>
          </p:txBody>
        </p:sp>
        <p:pic>
          <p:nvPicPr>
            <p:cNvPr id="4" name="Picture 3">
              <a:extLst>
                <a:ext uri="{FF2B5EF4-FFF2-40B4-BE49-F238E27FC236}">
                  <a16:creationId xmlns:a16="http://schemas.microsoft.com/office/drawing/2014/main" id="{E310C056-C0B2-4CD8-BA47-5A63F33C1E92}"/>
                </a:ext>
              </a:extLst>
            </p:cNvPr>
            <p:cNvPicPr>
              <a:picLocks noChangeAspect="1"/>
            </p:cNvPicPr>
            <p:nvPr/>
          </p:nvPicPr>
          <p:blipFill rotWithShape="1">
            <a:blip r:embed="rId2" cstate="hq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a:ext>
              </a:extLst>
            </a:blip>
            <a:srcRect r="13318"/>
            <a:stretch/>
          </p:blipFill>
          <p:spPr>
            <a:xfrm>
              <a:off x="164507" y="778803"/>
              <a:ext cx="2587185" cy="2632331"/>
            </a:xfrm>
            <a:prstGeom prst="rect">
              <a:avLst/>
            </a:prstGeom>
          </p:spPr>
        </p:pic>
        <p:pic>
          <p:nvPicPr>
            <p:cNvPr id="8" name="Picture 7">
              <a:extLst>
                <a:ext uri="{FF2B5EF4-FFF2-40B4-BE49-F238E27FC236}">
                  <a16:creationId xmlns:a16="http://schemas.microsoft.com/office/drawing/2014/main" id="{184800BB-8BDC-416C-AD48-568207DAC8EF}"/>
                </a:ext>
              </a:extLst>
            </p:cNvPr>
            <p:cNvPicPr>
              <a:picLocks noChangeAspect="1"/>
            </p:cNvPicPr>
            <p:nvPr/>
          </p:nvPicPr>
          <p:blipFill rotWithShape="1">
            <a:blip r:embed="rId4" cstate="hqprint">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a:ext>
              </a:extLst>
            </a:blip>
            <a:srcRect r="13632"/>
            <a:stretch/>
          </p:blipFill>
          <p:spPr>
            <a:xfrm>
              <a:off x="173881" y="3642892"/>
              <a:ext cx="2577811" cy="2632331"/>
            </a:xfrm>
            <a:prstGeom prst="rect">
              <a:avLst/>
            </a:prstGeom>
          </p:spPr>
        </p:pic>
        <p:pic>
          <p:nvPicPr>
            <p:cNvPr id="10" name="Picture 9">
              <a:extLst>
                <a:ext uri="{FF2B5EF4-FFF2-40B4-BE49-F238E27FC236}">
                  <a16:creationId xmlns:a16="http://schemas.microsoft.com/office/drawing/2014/main" id="{BC0266D3-03C6-4535-B429-19BF73931B40}"/>
                </a:ext>
              </a:extLst>
            </p:cNvPr>
            <p:cNvPicPr>
              <a:picLocks noChangeAspect="1"/>
            </p:cNvPicPr>
            <p:nvPr/>
          </p:nvPicPr>
          <p:blipFill rotWithShape="1">
            <a:blip r:embed="rId6" cstate="hqprint">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rcRect r="13632"/>
            <a:stretch/>
          </p:blipFill>
          <p:spPr>
            <a:xfrm>
              <a:off x="195021" y="6483345"/>
              <a:ext cx="2577811" cy="2632331"/>
            </a:xfrm>
            <a:prstGeom prst="rect">
              <a:avLst/>
            </a:prstGeom>
          </p:spPr>
        </p:pic>
        <p:pic>
          <p:nvPicPr>
            <p:cNvPr id="14" name="Picture 13">
              <a:extLst>
                <a:ext uri="{FF2B5EF4-FFF2-40B4-BE49-F238E27FC236}">
                  <a16:creationId xmlns:a16="http://schemas.microsoft.com/office/drawing/2014/main" id="{6F09CDCB-1EB8-49A3-AED2-B191F20B9193}"/>
                </a:ext>
              </a:extLst>
            </p:cNvPr>
            <p:cNvPicPr>
              <a:picLocks noChangeAspect="1"/>
            </p:cNvPicPr>
            <p:nvPr/>
          </p:nvPicPr>
          <p:blipFill rotWithShape="1">
            <a:blip r:embed="rId8" cstate="hqprint">
              <a:extLst>
                <a:ext uri="{BEBA8EAE-BF5A-486C-A8C5-ECC9F3942E4B}">
                  <a14:imgProps xmlns:a14="http://schemas.microsoft.com/office/drawing/2010/main">
                    <a14:imgLayer r:embed="rId9">
                      <a14:imgEffect>
                        <a14:sharpenSoften amount="50000"/>
                      </a14:imgEffect>
                    </a14:imgLayer>
                  </a14:imgProps>
                </a:ext>
                <a:ext uri="{28A0092B-C50C-407E-A947-70E740481C1C}">
                  <a14:useLocalDpi xmlns:a14="http://schemas.microsoft.com/office/drawing/2010/main"/>
                </a:ext>
              </a:extLst>
            </a:blip>
            <a:srcRect l="11614" r="13252"/>
            <a:stretch/>
          </p:blipFill>
          <p:spPr>
            <a:xfrm>
              <a:off x="2751800" y="778803"/>
              <a:ext cx="2242490" cy="2632331"/>
            </a:xfrm>
            <a:prstGeom prst="rect">
              <a:avLst/>
            </a:prstGeom>
          </p:spPr>
        </p:pic>
        <p:pic>
          <p:nvPicPr>
            <p:cNvPr id="35" name="Picture 34">
              <a:extLst>
                <a:ext uri="{FF2B5EF4-FFF2-40B4-BE49-F238E27FC236}">
                  <a16:creationId xmlns:a16="http://schemas.microsoft.com/office/drawing/2014/main" id="{E561C4E1-44FC-4D4B-BCA7-4B6E29CC6D96}"/>
                </a:ext>
              </a:extLst>
            </p:cNvPr>
            <p:cNvPicPr>
              <a:picLocks noChangeAspect="1"/>
            </p:cNvPicPr>
            <p:nvPr/>
          </p:nvPicPr>
          <p:blipFill rotWithShape="1">
            <a:blip r:embed="rId10" cstate="hq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a:ext>
              </a:extLst>
            </a:blip>
            <a:srcRect l="11389" r="13477"/>
            <a:stretch/>
          </p:blipFill>
          <p:spPr>
            <a:xfrm>
              <a:off x="2751694" y="3642892"/>
              <a:ext cx="2242490" cy="2632331"/>
            </a:xfrm>
            <a:prstGeom prst="rect">
              <a:avLst/>
            </a:prstGeom>
          </p:spPr>
        </p:pic>
        <p:pic>
          <p:nvPicPr>
            <p:cNvPr id="37" name="Picture 36">
              <a:extLst>
                <a:ext uri="{FF2B5EF4-FFF2-40B4-BE49-F238E27FC236}">
                  <a16:creationId xmlns:a16="http://schemas.microsoft.com/office/drawing/2014/main" id="{0D99FA64-EF14-4B90-B23D-7F5930538B2D}"/>
                </a:ext>
              </a:extLst>
            </p:cNvPr>
            <p:cNvPicPr>
              <a:picLocks noChangeAspect="1"/>
            </p:cNvPicPr>
            <p:nvPr/>
          </p:nvPicPr>
          <p:blipFill rotWithShape="1">
            <a:blip r:embed="rId12" cstate="hqprint">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rcRect l="12068" r="12798"/>
            <a:stretch/>
          </p:blipFill>
          <p:spPr>
            <a:xfrm>
              <a:off x="2805211" y="6483346"/>
              <a:ext cx="2242492" cy="2632331"/>
            </a:xfrm>
            <a:prstGeom prst="rect">
              <a:avLst/>
            </a:prstGeom>
          </p:spPr>
        </p:pic>
        <p:pic>
          <p:nvPicPr>
            <p:cNvPr id="39" name="Picture 38">
              <a:extLst>
                <a:ext uri="{FF2B5EF4-FFF2-40B4-BE49-F238E27FC236}">
                  <a16:creationId xmlns:a16="http://schemas.microsoft.com/office/drawing/2014/main" id="{2EC847C0-E601-43F8-A008-30E9799B34E0}"/>
                </a:ext>
              </a:extLst>
            </p:cNvPr>
            <p:cNvPicPr>
              <a:picLocks noChangeAspect="1"/>
            </p:cNvPicPr>
            <p:nvPr/>
          </p:nvPicPr>
          <p:blipFill rotWithShape="1">
            <a:blip r:embed="rId14" cstate="hqprint">
              <a:extLst>
                <a:ext uri="{BEBA8EAE-BF5A-486C-A8C5-ECC9F3942E4B}">
                  <a14:imgProps xmlns:a14="http://schemas.microsoft.com/office/drawing/2010/main">
                    <a14:imgLayer r:embed="rId15">
                      <a14:imgEffect>
                        <a14:sharpenSoften amount="50000"/>
                      </a14:imgEffect>
                    </a14:imgLayer>
                  </a14:imgProps>
                </a:ext>
                <a:ext uri="{28A0092B-C50C-407E-A947-70E740481C1C}">
                  <a14:useLocalDpi xmlns:a14="http://schemas.microsoft.com/office/drawing/2010/main"/>
                </a:ext>
              </a:extLst>
            </a:blip>
            <a:srcRect l="11798" r="13138"/>
            <a:stretch/>
          </p:blipFill>
          <p:spPr>
            <a:xfrm>
              <a:off x="4994184" y="776345"/>
              <a:ext cx="2242490" cy="2634789"/>
            </a:xfrm>
            <a:prstGeom prst="rect">
              <a:avLst/>
            </a:prstGeom>
          </p:spPr>
        </p:pic>
        <p:sp>
          <p:nvSpPr>
            <p:cNvPr id="76" name="TextBox 75">
              <a:extLst>
                <a:ext uri="{FF2B5EF4-FFF2-40B4-BE49-F238E27FC236}">
                  <a16:creationId xmlns:a16="http://schemas.microsoft.com/office/drawing/2014/main" id="{E9E0D0D4-0AC4-44D6-B8DC-A1AF99DE6611}"/>
                </a:ext>
              </a:extLst>
            </p:cNvPr>
            <p:cNvSpPr txBox="1"/>
            <p:nvPr/>
          </p:nvSpPr>
          <p:spPr>
            <a:xfrm>
              <a:off x="3482557" y="623808"/>
              <a:ext cx="780654" cy="139640"/>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Mars</a:t>
              </a:r>
              <a:endParaRPr lang="en-US" sz="2400" b="1"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DCAC22CA-7966-40C2-973D-B5BF5EC8F837}"/>
                </a:ext>
              </a:extLst>
            </p:cNvPr>
            <p:cNvSpPr txBox="1"/>
            <p:nvPr/>
          </p:nvSpPr>
          <p:spPr>
            <a:xfrm>
              <a:off x="3503750" y="6344641"/>
              <a:ext cx="780654" cy="139640"/>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Venus</a:t>
              </a:r>
              <a:endParaRPr lang="en-US" sz="2400" b="1"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725A36A8-C435-4A7F-BC8B-B79BBBDCAD00}"/>
                </a:ext>
              </a:extLst>
            </p:cNvPr>
            <p:cNvSpPr txBox="1"/>
            <p:nvPr/>
          </p:nvSpPr>
          <p:spPr>
            <a:xfrm>
              <a:off x="3482610" y="3488779"/>
              <a:ext cx="780654" cy="139640"/>
            </a:xfrm>
            <a:prstGeom prst="rect">
              <a:avLst/>
            </a:prstGeom>
            <a:noFill/>
          </p:spPr>
          <p:txBody>
            <a:bodyPr wrap="square" rtlCol="0">
              <a:spAutoFit/>
            </a:bodyPr>
            <a:lstStyle/>
            <a:p>
              <a:pPr algn="ctr"/>
              <a:r>
                <a:rPr lang="en-US" sz="3200" b="1" dirty="0">
                  <a:latin typeface="Arial" panose="020B0604020202020204" pitchFamily="34" charset="0"/>
                  <a:cs typeface="Arial" panose="020B0604020202020204" pitchFamily="34" charset="0"/>
                </a:rPr>
                <a:t>Earth</a:t>
              </a:r>
              <a:endParaRPr lang="en-US" sz="2400" b="1" dirty="0">
                <a:latin typeface="Arial" panose="020B0604020202020204" pitchFamily="34" charset="0"/>
                <a:cs typeface="Arial" panose="020B0604020202020204" pitchFamily="34" charset="0"/>
              </a:endParaRPr>
            </a:p>
          </p:txBody>
        </p:sp>
        <p:pic>
          <p:nvPicPr>
            <p:cNvPr id="41" name="Picture 40">
              <a:extLst>
                <a:ext uri="{FF2B5EF4-FFF2-40B4-BE49-F238E27FC236}">
                  <a16:creationId xmlns:a16="http://schemas.microsoft.com/office/drawing/2014/main" id="{A4FC28D6-429C-4227-A392-5F1BFEA74703}"/>
                </a:ext>
              </a:extLst>
            </p:cNvPr>
            <p:cNvPicPr>
              <a:picLocks noChangeAspect="1"/>
            </p:cNvPicPr>
            <p:nvPr/>
          </p:nvPicPr>
          <p:blipFill rotWithShape="1">
            <a:blip r:embed="rId16" cstate="hqprint">
              <a:extLst>
                <a:ext uri="{BEBA8EAE-BF5A-486C-A8C5-ECC9F3942E4B}">
                  <a14:imgProps xmlns:a14="http://schemas.microsoft.com/office/drawing/2010/main">
                    <a14:imgLayer r:embed="rId17">
                      <a14:imgEffect>
                        <a14:sharpenSoften amount="50000"/>
                      </a14:imgEffect>
                    </a14:imgLayer>
                  </a14:imgProps>
                </a:ext>
                <a:ext uri="{28A0092B-C50C-407E-A947-70E740481C1C}">
                  <a14:useLocalDpi xmlns:a14="http://schemas.microsoft.com/office/drawing/2010/main"/>
                </a:ext>
              </a:extLst>
            </a:blip>
            <a:srcRect/>
            <a:stretch/>
          </p:blipFill>
          <p:spPr>
            <a:xfrm>
              <a:off x="4994184" y="3642892"/>
              <a:ext cx="2242490" cy="2632331"/>
            </a:xfrm>
            <a:prstGeom prst="rect">
              <a:avLst/>
            </a:prstGeom>
          </p:spPr>
        </p:pic>
        <p:pic>
          <p:nvPicPr>
            <p:cNvPr id="43" name="Picture 42">
              <a:extLst>
                <a:ext uri="{FF2B5EF4-FFF2-40B4-BE49-F238E27FC236}">
                  <a16:creationId xmlns:a16="http://schemas.microsoft.com/office/drawing/2014/main" id="{3E6D3128-E781-4D1C-A8A7-BBEC2F49E04B}"/>
                </a:ext>
              </a:extLst>
            </p:cNvPr>
            <p:cNvPicPr>
              <a:picLocks noChangeAspect="1"/>
            </p:cNvPicPr>
            <p:nvPr/>
          </p:nvPicPr>
          <p:blipFill rotWithShape="1">
            <a:blip r:embed="rId18" cstate="hqprint">
              <a:extLst>
                <a:ext uri="{BEBA8EAE-BF5A-486C-A8C5-ECC9F3942E4B}">
                  <a14:imgProps xmlns:a14="http://schemas.microsoft.com/office/drawing/2010/main">
                    <a14:imgLayer r:embed="rId19">
                      <a14:imgEffect>
                        <a14:sharpenSoften amount="50000"/>
                      </a14:imgEffect>
                    </a14:imgLayer>
                  </a14:imgProps>
                </a:ext>
                <a:ext uri="{28A0092B-C50C-407E-A947-70E740481C1C}">
                  <a14:useLocalDpi xmlns:a14="http://schemas.microsoft.com/office/drawing/2010/main"/>
                </a:ext>
              </a:extLst>
            </a:blip>
            <a:srcRect/>
            <a:stretch/>
          </p:blipFill>
          <p:spPr>
            <a:xfrm>
              <a:off x="5005837" y="6485149"/>
              <a:ext cx="2242490" cy="2632331"/>
            </a:xfrm>
            <a:prstGeom prst="rect">
              <a:avLst/>
            </a:prstGeom>
          </p:spPr>
        </p:pic>
        <p:pic>
          <p:nvPicPr>
            <p:cNvPr id="44" name="Picture 43">
              <a:extLst>
                <a:ext uri="{FF2B5EF4-FFF2-40B4-BE49-F238E27FC236}">
                  <a16:creationId xmlns:a16="http://schemas.microsoft.com/office/drawing/2014/main" id="{4C8EDE8F-E3D1-42E5-A34E-63B53FCBD940}"/>
                </a:ext>
              </a:extLst>
            </p:cNvPr>
            <p:cNvPicPr>
              <a:picLocks noChangeAspect="1"/>
            </p:cNvPicPr>
            <p:nvPr/>
          </p:nvPicPr>
          <p:blipFill rotWithShape="1">
            <a:blip r:embed="rId20" cstate="hqprint">
              <a:extLst>
                <a:ext uri="{BEBA8EAE-BF5A-486C-A8C5-ECC9F3942E4B}">
                  <a14:imgProps xmlns:a14="http://schemas.microsoft.com/office/drawing/2010/main">
                    <a14:imgLayer r:embed="rId21">
                      <a14:imgEffect>
                        <a14:sharpenSoften amount="50000"/>
                      </a14:imgEffect>
                    </a14:imgLayer>
                  </a14:imgProps>
                </a:ext>
                <a:ext uri="{28A0092B-C50C-407E-A947-70E740481C1C}">
                  <a14:useLocalDpi xmlns:a14="http://schemas.microsoft.com/office/drawing/2010/main"/>
                </a:ext>
              </a:extLst>
            </a:blip>
            <a:srcRect r="-864"/>
            <a:stretch/>
          </p:blipFill>
          <p:spPr>
            <a:xfrm>
              <a:off x="4366212" y="5075223"/>
              <a:ext cx="393721" cy="768812"/>
            </a:xfrm>
            <a:prstGeom prst="rect">
              <a:avLst/>
            </a:prstGeom>
          </p:spPr>
        </p:pic>
        <p:pic>
          <p:nvPicPr>
            <p:cNvPr id="38" name="Picture 37">
              <a:extLst>
                <a:ext uri="{FF2B5EF4-FFF2-40B4-BE49-F238E27FC236}">
                  <a16:creationId xmlns:a16="http://schemas.microsoft.com/office/drawing/2014/main" id="{07820E9E-C2A7-4F1F-800B-125FA0F7F721}"/>
                </a:ext>
              </a:extLst>
            </p:cNvPr>
            <p:cNvPicPr>
              <a:picLocks noChangeAspect="1"/>
            </p:cNvPicPr>
            <p:nvPr/>
          </p:nvPicPr>
          <p:blipFill rotWithShape="1">
            <a:blip r:embed="rId20" cstate="hqprint">
              <a:extLst>
                <a:ext uri="{BEBA8EAE-BF5A-486C-A8C5-ECC9F3942E4B}">
                  <a14:imgProps xmlns:a14="http://schemas.microsoft.com/office/drawing/2010/main">
                    <a14:imgLayer r:embed="rId21">
                      <a14:imgEffect>
                        <a14:sharpenSoften amount="50000"/>
                      </a14:imgEffect>
                    </a14:imgLayer>
                  </a14:imgProps>
                </a:ext>
                <a:ext uri="{28A0092B-C50C-407E-A947-70E740481C1C}">
                  <a14:useLocalDpi xmlns:a14="http://schemas.microsoft.com/office/drawing/2010/main"/>
                </a:ext>
              </a:extLst>
            </a:blip>
            <a:srcRect r="-864"/>
            <a:stretch/>
          </p:blipFill>
          <p:spPr>
            <a:xfrm>
              <a:off x="4345283" y="2180283"/>
              <a:ext cx="393721" cy="768812"/>
            </a:xfrm>
            <a:prstGeom prst="rect">
              <a:avLst/>
            </a:prstGeom>
          </p:spPr>
        </p:pic>
        <p:pic>
          <p:nvPicPr>
            <p:cNvPr id="40" name="Picture 39">
              <a:extLst>
                <a:ext uri="{FF2B5EF4-FFF2-40B4-BE49-F238E27FC236}">
                  <a16:creationId xmlns:a16="http://schemas.microsoft.com/office/drawing/2014/main" id="{FA553EF6-A3B2-43FC-B8C0-2C1143F7E223}"/>
                </a:ext>
              </a:extLst>
            </p:cNvPr>
            <p:cNvPicPr>
              <a:picLocks noChangeAspect="1"/>
            </p:cNvPicPr>
            <p:nvPr/>
          </p:nvPicPr>
          <p:blipFill rotWithShape="1">
            <a:blip r:embed="rId20" cstate="hqprint">
              <a:extLst>
                <a:ext uri="{BEBA8EAE-BF5A-486C-A8C5-ECC9F3942E4B}">
                  <a14:imgProps xmlns:a14="http://schemas.microsoft.com/office/drawing/2010/main">
                    <a14:imgLayer r:embed="rId21">
                      <a14:imgEffect>
                        <a14:sharpenSoften amount="50000"/>
                      </a14:imgEffect>
                    </a14:imgLayer>
                  </a14:imgProps>
                </a:ext>
                <a:ext uri="{28A0092B-C50C-407E-A947-70E740481C1C}">
                  <a14:useLocalDpi xmlns:a14="http://schemas.microsoft.com/office/drawing/2010/main"/>
                </a:ext>
              </a:extLst>
            </a:blip>
            <a:srcRect r="-864"/>
            <a:stretch/>
          </p:blipFill>
          <p:spPr>
            <a:xfrm>
              <a:off x="4418470" y="7921175"/>
              <a:ext cx="393721" cy="768812"/>
            </a:xfrm>
            <a:prstGeom prst="rect">
              <a:avLst/>
            </a:prstGeom>
          </p:spPr>
        </p:pic>
      </p:grpSp>
    </p:spTree>
    <p:extLst>
      <p:ext uri="{BB962C8B-B14F-4D97-AF65-F5344CB8AC3E}">
        <p14:creationId xmlns:p14="http://schemas.microsoft.com/office/powerpoint/2010/main" val="9372346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2065" descr="Chart, line chart, histogram&#10;&#10;Description automatically generated">
            <a:extLst>
              <a:ext uri="{FF2B5EF4-FFF2-40B4-BE49-F238E27FC236}">
                <a16:creationId xmlns:a16="http://schemas.microsoft.com/office/drawing/2014/main" id="{6A1A1F5C-FBED-491B-AF4B-3675C77D14A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4697956" y="34372174"/>
            <a:ext cx="15135368" cy="5361468"/>
          </a:xfrm>
          <a:prstGeom prst="rect">
            <a:avLst/>
          </a:prstGeom>
        </p:spPr>
      </p:pic>
      <p:pic>
        <p:nvPicPr>
          <p:cNvPr id="2064" name="Picture 2063" descr="Chart, line chart, histogram&#10;&#10;Description automatically generated">
            <a:extLst>
              <a:ext uri="{FF2B5EF4-FFF2-40B4-BE49-F238E27FC236}">
                <a16:creationId xmlns:a16="http://schemas.microsoft.com/office/drawing/2014/main" id="{34FFD9A1-636B-451E-9E7D-2BAB5301F13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tretch>
            <a:fillRect/>
          </a:stretch>
        </p:blipFill>
        <p:spPr>
          <a:xfrm>
            <a:off x="491320" y="33518020"/>
            <a:ext cx="15135368" cy="5734776"/>
          </a:xfrm>
          <a:prstGeom prst="rect">
            <a:avLst/>
          </a:prstGeom>
        </p:spPr>
      </p:pic>
      <p:pic>
        <p:nvPicPr>
          <p:cNvPr id="2060" name="Picture 2059" descr="Chart, histogram&#10;&#10;Description automatically generated">
            <a:extLst>
              <a:ext uri="{FF2B5EF4-FFF2-40B4-BE49-F238E27FC236}">
                <a16:creationId xmlns:a16="http://schemas.microsoft.com/office/drawing/2014/main" id="{AC543577-9CD2-4AAE-996A-9FD568C1A14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91320" y="28125164"/>
            <a:ext cx="15135368" cy="5734776"/>
          </a:xfrm>
          <a:prstGeom prst="rect">
            <a:avLst/>
          </a:prstGeom>
        </p:spPr>
      </p:pic>
      <p:pic>
        <p:nvPicPr>
          <p:cNvPr id="2056" name="Picture 2055" descr="Chart, line chart, histogram&#10;&#10;Description automatically generated">
            <a:extLst>
              <a:ext uri="{FF2B5EF4-FFF2-40B4-BE49-F238E27FC236}">
                <a16:creationId xmlns:a16="http://schemas.microsoft.com/office/drawing/2014/main" id="{1E9240DE-12A0-48B9-BF74-1DFD04CD30E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a:ext>
            </a:extLst>
          </a:blip>
          <a:stretch>
            <a:fillRect/>
          </a:stretch>
        </p:blipFill>
        <p:spPr>
          <a:xfrm>
            <a:off x="426440" y="22717824"/>
            <a:ext cx="15135368" cy="5734776"/>
          </a:xfrm>
          <a:prstGeom prst="rect">
            <a:avLst/>
          </a:prstGeom>
        </p:spPr>
      </p:pic>
      <p:pic>
        <p:nvPicPr>
          <p:cNvPr id="2050" name="Picture 2049" descr="Chart, line chart, histogram&#10;&#10;Description automatically generated">
            <a:extLst>
              <a:ext uri="{FF2B5EF4-FFF2-40B4-BE49-F238E27FC236}">
                <a16:creationId xmlns:a16="http://schemas.microsoft.com/office/drawing/2014/main" id="{BE721357-B635-4AD8-A0AD-EE5256BA0BCF}"/>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91320" y="17339452"/>
            <a:ext cx="15135368" cy="5734776"/>
          </a:xfrm>
          <a:prstGeom prst="rect">
            <a:avLst/>
          </a:prstGeom>
        </p:spPr>
      </p:pic>
      <p:pic>
        <p:nvPicPr>
          <p:cNvPr id="29" name="Picture 28" descr="Chart, histogram&#10;&#10;Description automatically generated">
            <a:extLst>
              <a:ext uri="{FF2B5EF4-FFF2-40B4-BE49-F238E27FC236}">
                <a16:creationId xmlns:a16="http://schemas.microsoft.com/office/drawing/2014/main" id="{610727C4-F40A-4077-AE97-9D028D0FF669}"/>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 uri="{28A0092B-C50C-407E-A947-70E740481C1C}">
                <a14:useLocalDpi xmlns:a14="http://schemas.microsoft.com/office/drawing/2010/main"/>
              </a:ext>
            </a:extLst>
          </a:blip>
          <a:stretch>
            <a:fillRect/>
          </a:stretch>
        </p:blipFill>
        <p:spPr>
          <a:xfrm>
            <a:off x="491320" y="11980480"/>
            <a:ext cx="15135368" cy="5734776"/>
          </a:xfrm>
          <a:prstGeom prst="rect">
            <a:avLst/>
          </a:prstGeom>
        </p:spPr>
      </p:pic>
      <p:pic>
        <p:nvPicPr>
          <p:cNvPr id="20" name="Picture 19" descr="Chart, line chart, histogram&#10;&#10;Description automatically generated">
            <a:extLst>
              <a:ext uri="{FF2B5EF4-FFF2-40B4-BE49-F238E27FC236}">
                <a16:creationId xmlns:a16="http://schemas.microsoft.com/office/drawing/2014/main" id="{5A954809-16C7-4F0A-AAB8-E1427662F41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91320" y="6630320"/>
            <a:ext cx="15135368" cy="5734776"/>
          </a:xfrm>
          <a:prstGeom prst="rect">
            <a:avLst/>
          </a:prstGeom>
        </p:spPr>
      </p:pic>
      <p:pic>
        <p:nvPicPr>
          <p:cNvPr id="4" name="Picture 3" descr="Chart, line chart, histogram&#10;&#10;Description automatically generated">
            <a:extLst>
              <a:ext uri="{FF2B5EF4-FFF2-40B4-BE49-F238E27FC236}">
                <a16:creationId xmlns:a16="http://schemas.microsoft.com/office/drawing/2014/main" id="{C1AEAFA3-B57B-4634-AD94-786D916EFA7F}"/>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tretch>
            <a:fillRect/>
          </a:stretch>
        </p:blipFill>
        <p:spPr>
          <a:xfrm>
            <a:off x="491320" y="1271348"/>
            <a:ext cx="15135368" cy="5734776"/>
          </a:xfrm>
          <a:prstGeom prst="rect">
            <a:avLst/>
          </a:prstGeom>
        </p:spPr>
      </p:pic>
      <p:pic>
        <p:nvPicPr>
          <p:cNvPr id="2062" name="Picture 2061" descr="Chart, histogram&#10;&#10;Description automatically generated">
            <a:extLst>
              <a:ext uri="{FF2B5EF4-FFF2-40B4-BE49-F238E27FC236}">
                <a16:creationId xmlns:a16="http://schemas.microsoft.com/office/drawing/2014/main" id="{0ED5E03C-4093-4314-A980-1EA5353E5BF9}"/>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5544800" y="28506064"/>
            <a:ext cx="15135368" cy="5734776"/>
          </a:xfrm>
          <a:prstGeom prst="rect">
            <a:avLst/>
          </a:prstGeom>
        </p:spPr>
      </p:pic>
      <p:pic>
        <p:nvPicPr>
          <p:cNvPr id="2058" name="Picture 2057" descr="Chart, line chart&#10;&#10;Description automatically generated">
            <a:extLst>
              <a:ext uri="{FF2B5EF4-FFF2-40B4-BE49-F238E27FC236}">
                <a16:creationId xmlns:a16="http://schemas.microsoft.com/office/drawing/2014/main" id="{993CF6B9-9111-4FA3-BD47-E0B7D1846D62}"/>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4744864" y="22737556"/>
            <a:ext cx="15135368" cy="5734776"/>
          </a:xfrm>
          <a:prstGeom prst="rect">
            <a:avLst/>
          </a:prstGeom>
        </p:spPr>
      </p:pic>
      <p:pic>
        <p:nvPicPr>
          <p:cNvPr id="2054" name="Picture 2053" descr="Chart, line chart&#10;&#10;Description automatically generated">
            <a:extLst>
              <a:ext uri="{FF2B5EF4-FFF2-40B4-BE49-F238E27FC236}">
                <a16:creationId xmlns:a16="http://schemas.microsoft.com/office/drawing/2014/main" id="{6704479A-514A-4068-8302-C0D0133D65FF}"/>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5544800" y="17339452"/>
            <a:ext cx="15135368" cy="5734776"/>
          </a:xfrm>
          <a:prstGeom prst="rect">
            <a:avLst/>
          </a:prstGeom>
        </p:spPr>
      </p:pic>
      <p:pic>
        <p:nvPicPr>
          <p:cNvPr id="2048" name="Picture 2047" descr="Chart, line chart&#10;&#10;Description automatically generated">
            <a:extLst>
              <a:ext uri="{FF2B5EF4-FFF2-40B4-BE49-F238E27FC236}">
                <a16:creationId xmlns:a16="http://schemas.microsoft.com/office/drawing/2014/main" id="{08BD263A-C133-4647-87E1-5460DAB33A49}"/>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4860264" y="11986108"/>
            <a:ext cx="15135368" cy="5734776"/>
          </a:xfrm>
          <a:prstGeom prst="rect">
            <a:avLst/>
          </a:prstGeom>
        </p:spPr>
      </p:pic>
      <p:pic>
        <p:nvPicPr>
          <p:cNvPr id="22" name="Picture 21" descr="Chart, line chart&#10;&#10;Description automatically generated">
            <a:extLst>
              <a:ext uri="{FF2B5EF4-FFF2-40B4-BE49-F238E27FC236}">
                <a16:creationId xmlns:a16="http://schemas.microsoft.com/office/drawing/2014/main" id="{7A7C0F97-0AA1-48E2-B078-DE6C9950D175}"/>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5544800" y="6636588"/>
            <a:ext cx="15135368" cy="5734776"/>
          </a:xfrm>
          <a:prstGeom prst="rect">
            <a:avLst/>
          </a:prstGeom>
        </p:spPr>
      </p:pic>
      <p:pic>
        <p:nvPicPr>
          <p:cNvPr id="9" name="Picture 8" descr="Chart, line chart&#10;&#10;Description automatically generated">
            <a:extLst>
              <a:ext uri="{FF2B5EF4-FFF2-40B4-BE49-F238E27FC236}">
                <a16:creationId xmlns:a16="http://schemas.microsoft.com/office/drawing/2014/main" id="{36512149-7756-4FDD-97FA-FFA4AA3BD3E4}"/>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5544800" y="1258812"/>
            <a:ext cx="15135368" cy="5734776"/>
          </a:xfrm>
          <a:prstGeom prst="rect">
            <a:avLst/>
          </a:prstGeom>
        </p:spPr>
      </p:pic>
      <p:sp>
        <p:nvSpPr>
          <p:cNvPr id="2071" name="TextBox 2070">
            <a:extLst>
              <a:ext uri="{FF2B5EF4-FFF2-40B4-BE49-F238E27FC236}">
                <a16:creationId xmlns:a16="http://schemas.microsoft.com/office/drawing/2014/main" id="{1CB62C72-E7DF-4070-8962-EA8FF1975D64}"/>
              </a:ext>
            </a:extLst>
          </p:cNvPr>
          <p:cNvSpPr txBox="1"/>
          <p:nvPr/>
        </p:nvSpPr>
        <p:spPr>
          <a:xfrm>
            <a:off x="4319966" y="5377874"/>
            <a:ext cx="2893332" cy="338554"/>
          </a:xfrm>
          <a:prstGeom prst="rect">
            <a:avLst/>
          </a:prstGeom>
          <a:noFill/>
        </p:spPr>
        <p:txBody>
          <a:bodyPr wrap="square" rtlCol="0">
            <a:spAutoFit/>
          </a:bodyPr>
          <a:lstStyle/>
          <a:p>
            <a:r>
              <a:rPr lang="en-US" sz="1600" dirty="0"/>
              <a:t>1958, 1971, 1980</a:t>
            </a:r>
          </a:p>
        </p:txBody>
      </p:sp>
      <p:sp>
        <p:nvSpPr>
          <p:cNvPr id="83" name="TextBox 82">
            <a:extLst>
              <a:ext uri="{FF2B5EF4-FFF2-40B4-BE49-F238E27FC236}">
                <a16:creationId xmlns:a16="http://schemas.microsoft.com/office/drawing/2014/main" id="{30A0D7F6-887D-44B0-B624-6985A8671291}"/>
              </a:ext>
            </a:extLst>
          </p:cNvPr>
          <p:cNvSpPr txBox="1"/>
          <p:nvPr/>
        </p:nvSpPr>
        <p:spPr>
          <a:xfrm rot="18913525">
            <a:off x="25961088" y="5443727"/>
            <a:ext cx="1157784" cy="338554"/>
          </a:xfrm>
          <a:prstGeom prst="rect">
            <a:avLst/>
          </a:prstGeom>
          <a:noFill/>
        </p:spPr>
        <p:txBody>
          <a:bodyPr wrap="square" rtlCol="0">
            <a:spAutoFit/>
          </a:bodyPr>
          <a:lstStyle/>
          <a:p>
            <a:r>
              <a:rPr lang="en-US" sz="1600" dirty="0">
                <a:highlight>
                  <a:srgbClr val="FFFFFF"/>
                </a:highlight>
              </a:rPr>
              <a:t>1958</a:t>
            </a:r>
          </a:p>
        </p:txBody>
      </p:sp>
      <p:sp>
        <p:nvSpPr>
          <p:cNvPr id="86" name="TextBox 85">
            <a:extLst>
              <a:ext uri="{FF2B5EF4-FFF2-40B4-BE49-F238E27FC236}">
                <a16:creationId xmlns:a16="http://schemas.microsoft.com/office/drawing/2014/main" id="{5AA61F16-409B-4158-8704-FD19DE798D93}"/>
              </a:ext>
            </a:extLst>
          </p:cNvPr>
          <p:cNvSpPr txBox="1"/>
          <p:nvPr/>
        </p:nvSpPr>
        <p:spPr>
          <a:xfrm rot="17479981">
            <a:off x="27145508" y="5319055"/>
            <a:ext cx="1157784" cy="338554"/>
          </a:xfrm>
          <a:prstGeom prst="rect">
            <a:avLst/>
          </a:prstGeom>
          <a:noFill/>
        </p:spPr>
        <p:txBody>
          <a:bodyPr wrap="square" rtlCol="0">
            <a:spAutoFit/>
          </a:bodyPr>
          <a:lstStyle/>
          <a:p>
            <a:r>
              <a:rPr lang="en-US" sz="1600" dirty="0">
                <a:highlight>
                  <a:srgbClr val="FFFFFF"/>
                </a:highlight>
              </a:rPr>
              <a:t>1971</a:t>
            </a:r>
          </a:p>
        </p:txBody>
      </p:sp>
      <p:sp>
        <p:nvSpPr>
          <p:cNvPr id="87" name="TextBox 86">
            <a:extLst>
              <a:ext uri="{FF2B5EF4-FFF2-40B4-BE49-F238E27FC236}">
                <a16:creationId xmlns:a16="http://schemas.microsoft.com/office/drawing/2014/main" id="{C38BCF00-2993-433E-8312-3F5ABD6F5115}"/>
              </a:ext>
            </a:extLst>
          </p:cNvPr>
          <p:cNvSpPr txBox="1"/>
          <p:nvPr/>
        </p:nvSpPr>
        <p:spPr>
          <a:xfrm rot="16905974">
            <a:off x="27897056" y="5085779"/>
            <a:ext cx="1157784" cy="338554"/>
          </a:xfrm>
          <a:prstGeom prst="rect">
            <a:avLst/>
          </a:prstGeom>
          <a:noFill/>
        </p:spPr>
        <p:txBody>
          <a:bodyPr wrap="square" rtlCol="0">
            <a:spAutoFit/>
          </a:bodyPr>
          <a:lstStyle/>
          <a:p>
            <a:r>
              <a:rPr lang="en-US" sz="1600" dirty="0">
                <a:highlight>
                  <a:srgbClr val="FFFFFF"/>
                </a:highlight>
              </a:rPr>
              <a:t>1980</a:t>
            </a:r>
          </a:p>
        </p:txBody>
      </p:sp>
      <p:sp>
        <p:nvSpPr>
          <p:cNvPr id="89" name="TextBox 88">
            <a:extLst>
              <a:ext uri="{FF2B5EF4-FFF2-40B4-BE49-F238E27FC236}">
                <a16:creationId xmlns:a16="http://schemas.microsoft.com/office/drawing/2014/main" id="{0EB37804-E659-41C5-AF11-4C5EEA2304C0}"/>
              </a:ext>
            </a:extLst>
          </p:cNvPr>
          <p:cNvSpPr txBox="1"/>
          <p:nvPr/>
        </p:nvSpPr>
        <p:spPr>
          <a:xfrm>
            <a:off x="5320598" y="11112650"/>
            <a:ext cx="1124220" cy="338554"/>
          </a:xfrm>
          <a:prstGeom prst="rect">
            <a:avLst/>
          </a:prstGeom>
          <a:noFill/>
        </p:spPr>
        <p:txBody>
          <a:bodyPr wrap="square" rtlCol="0">
            <a:spAutoFit/>
          </a:bodyPr>
          <a:lstStyle/>
          <a:p>
            <a:r>
              <a:rPr lang="en-US" sz="1600" dirty="0"/>
              <a:t>0.6</a:t>
            </a:r>
          </a:p>
        </p:txBody>
      </p:sp>
      <p:sp>
        <p:nvSpPr>
          <p:cNvPr id="91" name="TextBox 90">
            <a:extLst>
              <a:ext uri="{FF2B5EF4-FFF2-40B4-BE49-F238E27FC236}">
                <a16:creationId xmlns:a16="http://schemas.microsoft.com/office/drawing/2014/main" id="{C7096FD7-D143-42BE-AFF3-D1CE2DA1DCE7}"/>
              </a:ext>
            </a:extLst>
          </p:cNvPr>
          <p:cNvSpPr txBox="1"/>
          <p:nvPr/>
        </p:nvSpPr>
        <p:spPr>
          <a:xfrm>
            <a:off x="6075558" y="11112644"/>
            <a:ext cx="2893332" cy="338554"/>
          </a:xfrm>
          <a:prstGeom prst="rect">
            <a:avLst/>
          </a:prstGeom>
          <a:noFill/>
        </p:spPr>
        <p:txBody>
          <a:bodyPr wrap="square" rtlCol="0">
            <a:spAutoFit/>
          </a:bodyPr>
          <a:lstStyle/>
          <a:p>
            <a:r>
              <a:rPr lang="en-US" sz="1600" dirty="0"/>
              <a:t>0.01</a:t>
            </a:r>
          </a:p>
        </p:txBody>
      </p:sp>
      <p:sp>
        <p:nvSpPr>
          <p:cNvPr id="94" name="TextBox 93">
            <a:extLst>
              <a:ext uri="{FF2B5EF4-FFF2-40B4-BE49-F238E27FC236}">
                <a16:creationId xmlns:a16="http://schemas.microsoft.com/office/drawing/2014/main" id="{52537050-B4A6-4C17-8906-CA1962A8DA03}"/>
              </a:ext>
            </a:extLst>
          </p:cNvPr>
          <p:cNvSpPr txBox="1"/>
          <p:nvPr/>
        </p:nvSpPr>
        <p:spPr>
          <a:xfrm rot="20069740">
            <a:off x="11011862" y="9533271"/>
            <a:ext cx="2893332" cy="338554"/>
          </a:xfrm>
          <a:prstGeom prst="rect">
            <a:avLst/>
          </a:prstGeom>
          <a:noFill/>
        </p:spPr>
        <p:txBody>
          <a:bodyPr wrap="square" rtlCol="0">
            <a:spAutoFit/>
          </a:bodyPr>
          <a:lstStyle/>
          <a:p>
            <a:r>
              <a:rPr lang="en-US" sz="1600" dirty="0"/>
              <a:t>0.6</a:t>
            </a:r>
          </a:p>
        </p:txBody>
      </p:sp>
      <p:sp>
        <p:nvSpPr>
          <p:cNvPr id="95" name="TextBox 94">
            <a:extLst>
              <a:ext uri="{FF2B5EF4-FFF2-40B4-BE49-F238E27FC236}">
                <a16:creationId xmlns:a16="http://schemas.microsoft.com/office/drawing/2014/main" id="{664BD712-66B4-412C-8C1E-454E9E9FCC7F}"/>
              </a:ext>
            </a:extLst>
          </p:cNvPr>
          <p:cNvSpPr txBox="1"/>
          <p:nvPr/>
        </p:nvSpPr>
        <p:spPr>
          <a:xfrm rot="18711578">
            <a:off x="11711046" y="10110219"/>
            <a:ext cx="2893332" cy="338554"/>
          </a:xfrm>
          <a:prstGeom prst="rect">
            <a:avLst/>
          </a:prstGeom>
          <a:noFill/>
        </p:spPr>
        <p:txBody>
          <a:bodyPr wrap="square" rtlCol="0">
            <a:spAutoFit/>
          </a:bodyPr>
          <a:lstStyle/>
          <a:p>
            <a:r>
              <a:rPr lang="en-US" sz="1600" dirty="0"/>
              <a:t>0.1</a:t>
            </a:r>
          </a:p>
        </p:txBody>
      </p:sp>
      <p:sp>
        <p:nvSpPr>
          <p:cNvPr id="96" name="TextBox 95">
            <a:extLst>
              <a:ext uri="{FF2B5EF4-FFF2-40B4-BE49-F238E27FC236}">
                <a16:creationId xmlns:a16="http://schemas.microsoft.com/office/drawing/2014/main" id="{3B5F7860-6230-4676-A474-F0B6579E2960}"/>
              </a:ext>
            </a:extLst>
          </p:cNvPr>
          <p:cNvSpPr txBox="1"/>
          <p:nvPr/>
        </p:nvSpPr>
        <p:spPr>
          <a:xfrm rot="18171520">
            <a:off x="12650146" y="11145371"/>
            <a:ext cx="1139268" cy="338554"/>
          </a:xfrm>
          <a:prstGeom prst="rect">
            <a:avLst/>
          </a:prstGeom>
          <a:noFill/>
        </p:spPr>
        <p:txBody>
          <a:bodyPr wrap="square" rtlCol="0">
            <a:spAutoFit/>
          </a:bodyPr>
          <a:lstStyle/>
          <a:p>
            <a:r>
              <a:rPr lang="en-US" sz="1600" dirty="0"/>
              <a:t>0.02</a:t>
            </a:r>
          </a:p>
        </p:txBody>
      </p:sp>
      <p:sp>
        <p:nvSpPr>
          <p:cNvPr id="97" name="TextBox 96">
            <a:extLst>
              <a:ext uri="{FF2B5EF4-FFF2-40B4-BE49-F238E27FC236}">
                <a16:creationId xmlns:a16="http://schemas.microsoft.com/office/drawing/2014/main" id="{4C274148-0055-4845-AE14-B256D3BC8674}"/>
              </a:ext>
            </a:extLst>
          </p:cNvPr>
          <p:cNvSpPr txBox="1"/>
          <p:nvPr/>
        </p:nvSpPr>
        <p:spPr>
          <a:xfrm rot="18111850">
            <a:off x="13220566" y="11191831"/>
            <a:ext cx="1139268" cy="338554"/>
          </a:xfrm>
          <a:prstGeom prst="rect">
            <a:avLst/>
          </a:prstGeom>
          <a:noFill/>
        </p:spPr>
        <p:txBody>
          <a:bodyPr wrap="square" rtlCol="0">
            <a:spAutoFit/>
          </a:bodyPr>
          <a:lstStyle/>
          <a:p>
            <a:r>
              <a:rPr lang="en-US" sz="1600" dirty="0"/>
              <a:t>0.01</a:t>
            </a:r>
          </a:p>
        </p:txBody>
      </p:sp>
      <p:cxnSp>
        <p:nvCxnSpPr>
          <p:cNvPr id="102" name="Straight Arrow Connector 101">
            <a:extLst>
              <a:ext uri="{FF2B5EF4-FFF2-40B4-BE49-F238E27FC236}">
                <a16:creationId xmlns:a16="http://schemas.microsoft.com/office/drawing/2014/main" id="{4D2F1AAA-70AF-42C8-AE8F-9465325DB29A}"/>
              </a:ext>
            </a:extLst>
          </p:cNvPr>
          <p:cNvCxnSpPr>
            <a:cxnSpLocks/>
          </p:cNvCxnSpPr>
          <p:nvPr/>
        </p:nvCxnSpPr>
        <p:spPr>
          <a:xfrm flipH="1">
            <a:off x="6444784" y="38077256"/>
            <a:ext cx="768472" cy="375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C7CBCE3-96F7-4210-AE11-C9FC720EC49F}"/>
              </a:ext>
            </a:extLst>
          </p:cNvPr>
          <p:cNvCxnSpPr>
            <a:cxnSpLocks/>
          </p:cNvCxnSpPr>
          <p:nvPr/>
        </p:nvCxnSpPr>
        <p:spPr>
          <a:xfrm>
            <a:off x="5320556" y="38036312"/>
            <a:ext cx="964616" cy="375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003C4E2B-DB48-4D5F-8BDB-E64ECA56AFB4}"/>
              </a:ext>
            </a:extLst>
          </p:cNvPr>
          <p:cNvSpPr txBox="1"/>
          <p:nvPr/>
        </p:nvSpPr>
        <p:spPr>
          <a:xfrm>
            <a:off x="6444818" y="37095292"/>
            <a:ext cx="1294268" cy="584775"/>
          </a:xfrm>
          <a:prstGeom prst="rect">
            <a:avLst/>
          </a:prstGeom>
          <a:noFill/>
        </p:spPr>
        <p:txBody>
          <a:bodyPr wrap="square" rtlCol="0">
            <a:spAutoFit/>
          </a:bodyPr>
          <a:lstStyle/>
          <a:p>
            <a:r>
              <a:rPr lang="en-US" sz="1600" dirty="0"/>
              <a:t>1971,</a:t>
            </a:r>
          </a:p>
          <a:p>
            <a:r>
              <a:rPr lang="en-US" sz="1600" dirty="0"/>
              <a:t>1995, 2005</a:t>
            </a:r>
          </a:p>
        </p:txBody>
      </p:sp>
      <p:sp>
        <p:nvSpPr>
          <p:cNvPr id="111" name="TextBox 110">
            <a:extLst>
              <a:ext uri="{FF2B5EF4-FFF2-40B4-BE49-F238E27FC236}">
                <a16:creationId xmlns:a16="http://schemas.microsoft.com/office/drawing/2014/main" id="{1FE421D6-2860-4F92-A605-306D041C2A97}"/>
              </a:ext>
            </a:extLst>
          </p:cNvPr>
          <p:cNvSpPr txBox="1"/>
          <p:nvPr/>
        </p:nvSpPr>
        <p:spPr>
          <a:xfrm>
            <a:off x="4221094" y="37507184"/>
            <a:ext cx="2159948" cy="338554"/>
          </a:xfrm>
          <a:prstGeom prst="rect">
            <a:avLst/>
          </a:prstGeom>
          <a:noFill/>
        </p:spPr>
        <p:txBody>
          <a:bodyPr wrap="square" rtlCol="0">
            <a:spAutoFit/>
          </a:bodyPr>
          <a:lstStyle/>
          <a:p>
            <a:r>
              <a:rPr lang="en-US" sz="1600" dirty="0"/>
              <a:t>1958, 1980, 2003</a:t>
            </a:r>
          </a:p>
        </p:txBody>
      </p:sp>
      <p:sp>
        <p:nvSpPr>
          <p:cNvPr id="113" name="TextBox 112">
            <a:extLst>
              <a:ext uri="{FF2B5EF4-FFF2-40B4-BE49-F238E27FC236}">
                <a16:creationId xmlns:a16="http://schemas.microsoft.com/office/drawing/2014/main" id="{F200B4C4-A4BF-4D5A-8DCE-7E85B1DB0409}"/>
              </a:ext>
            </a:extLst>
          </p:cNvPr>
          <p:cNvSpPr txBox="1"/>
          <p:nvPr/>
        </p:nvSpPr>
        <p:spPr>
          <a:xfrm rot="20744723">
            <a:off x="4026330" y="36365743"/>
            <a:ext cx="1294268" cy="338554"/>
          </a:xfrm>
          <a:prstGeom prst="rect">
            <a:avLst/>
          </a:prstGeom>
          <a:noFill/>
        </p:spPr>
        <p:txBody>
          <a:bodyPr wrap="square" rtlCol="0">
            <a:spAutoFit/>
          </a:bodyPr>
          <a:lstStyle/>
          <a:p>
            <a:r>
              <a:rPr lang="en-US" sz="1600" dirty="0"/>
              <a:t>2004</a:t>
            </a:r>
          </a:p>
        </p:txBody>
      </p:sp>
      <p:cxnSp>
        <p:nvCxnSpPr>
          <p:cNvPr id="114" name="Straight Arrow Connector 113">
            <a:extLst>
              <a:ext uri="{FF2B5EF4-FFF2-40B4-BE49-F238E27FC236}">
                <a16:creationId xmlns:a16="http://schemas.microsoft.com/office/drawing/2014/main" id="{2757EC03-49A3-4AEA-9C4C-3C7E3106867E}"/>
              </a:ext>
            </a:extLst>
          </p:cNvPr>
          <p:cNvCxnSpPr>
            <a:cxnSpLocks/>
          </p:cNvCxnSpPr>
          <p:nvPr/>
        </p:nvCxnSpPr>
        <p:spPr>
          <a:xfrm flipH="1">
            <a:off x="13712276" y="37945420"/>
            <a:ext cx="644112" cy="4337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3D7F92CB-06BF-4489-AA63-D70C6984EBFC}"/>
              </a:ext>
            </a:extLst>
          </p:cNvPr>
          <p:cNvSpPr txBox="1"/>
          <p:nvPr/>
        </p:nvSpPr>
        <p:spPr>
          <a:xfrm>
            <a:off x="14034336" y="37493996"/>
            <a:ext cx="1173392" cy="338554"/>
          </a:xfrm>
          <a:prstGeom prst="rect">
            <a:avLst/>
          </a:prstGeom>
          <a:noFill/>
        </p:spPr>
        <p:txBody>
          <a:bodyPr wrap="square" rtlCol="0">
            <a:spAutoFit/>
          </a:bodyPr>
          <a:lstStyle/>
          <a:p>
            <a:r>
              <a:rPr lang="en-US" sz="1600" dirty="0"/>
              <a:t>2004</a:t>
            </a:r>
          </a:p>
        </p:txBody>
      </p:sp>
      <p:sp>
        <p:nvSpPr>
          <p:cNvPr id="118" name="TextBox 117">
            <a:extLst>
              <a:ext uri="{FF2B5EF4-FFF2-40B4-BE49-F238E27FC236}">
                <a16:creationId xmlns:a16="http://schemas.microsoft.com/office/drawing/2014/main" id="{0E69303C-6769-45E1-814A-5471068DAF3E}"/>
              </a:ext>
            </a:extLst>
          </p:cNvPr>
          <p:cNvSpPr txBox="1"/>
          <p:nvPr/>
        </p:nvSpPr>
        <p:spPr>
          <a:xfrm rot="17093429">
            <a:off x="19728448" y="4355931"/>
            <a:ext cx="1157784" cy="338554"/>
          </a:xfrm>
          <a:prstGeom prst="rect">
            <a:avLst/>
          </a:prstGeom>
          <a:noFill/>
        </p:spPr>
        <p:txBody>
          <a:bodyPr wrap="square" rtlCol="0">
            <a:spAutoFit/>
          </a:bodyPr>
          <a:lstStyle/>
          <a:p>
            <a:r>
              <a:rPr lang="en-US" sz="1600" dirty="0">
                <a:highlight>
                  <a:srgbClr val="FFFFFF"/>
                </a:highlight>
              </a:rPr>
              <a:t>1958</a:t>
            </a:r>
          </a:p>
        </p:txBody>
      </p:sp>
      <p:sp>
        <p:nvSpPr>
          <p:cNvPr id="119" name="TextBox 118">
            <a:extLst>
              <a:ext uri="{FF2B5EF4-FFF2-40B4-BE49-F238E27FC236}">
                <a16:creationId xmlns:a16="http://schemas.microsoft.com/office/drawing/2014/main" id="{FB9A3951-7818-4AFB-B1B6-17CE789E87D3}"/>
              </a:ext>
            </a:extLst>
          </p:cNvPr>
          <p:cNvSpPr txBox="1"/>
          <p:nvPr/>
        </p:nvSpPr>
        <p:spPr>
          <a:xfrm rot="17170738">
            <a:off x="20236620" y="3807719"/>
            <a:ext cx="1157784" cy="338554"/>
          </a:xfrm>
          <a:prstGeom prst="rect">
            <a:avLst/>
          </a:prstGeom>
          <a:noFill/>
        </p:spPr>
        <p:txBody>
          <a:bodyPr wrap="square" rtlCol="0" anchor="b">
            <a:spAutoFit/>
          </a:bodyPr>
          <a:lstStyle/>
          <a:p>
            <a:r>
              <a:rPr lang="en-US" sz="1600" dirty="0">
                <a:highlight>
                  <a:srgbClr val="FFFFFF"/>
                </a:highlight>
              </a:rPr>
              <a:t>1971</a:t>
            </a:r>
          </a:p>
        </p:txBody>
      </p:sp>
      <p:sp>
        <p:nvSpPr>
          <p:cNvPr id="120" name="TextBox 119">
            <a:extLst>
              <a:ext uri="{FF2B5EF4-FFF2-40B4-BE49-F238E27FC236}">
                <a16:creationId xmlns:a16="http://schemas.microsoft.com/office/drawing/2014/main" id="{FF9D055C-1DD5-4E4E-82A1-FAEEBFF39CE3}"/>
              </a:ext>
            </a:extLst>
          </p:cNvPr>
          <p:cNvSpPr txBox="1"/>
          <p:nvPr/>
        </p:nvSpPr>
        <p:spPr>
          <a:xfrm rot="17328044">
            <a:off x="20850056" y="3224279"/>
            <a:ext cx="1157784" cy="338554"/>
          </a:xfrm>
          <a:prstGeom prst="rect">
            <a:avLst/>
          </a:prstGeom>
          <a:noFill/>
        </p:spPr>
        <p:txBody>
          <a:bodyPr wrap="square" rtlCol="0">
            <a:spAutoFit/>
          </a:bodyPr>
          <a:lstStyle/>
          <a:p>
            <a:r>
              <a:rPr lang="en-US" sz="1600" dirty="0">
                <a:highlight>
                  <a:srgbClr val="FFFFFF"/>
                </a:highlight>
              </a:rPr>
              <a:t>1980</a:t>
            </a:r>
          </a:p>
        </p:txBody>
      </p:sp>
      <p:sp>
        <p:nvSpPr>
          <p:cNvPr id="121" name="TextBox 120">
            <a:extLst>
              <a:ext uri="{FF2B5EF4-FFF2-40B4-BE49-F238E27FC236}">
                <a16:creationId xmlns:a16="http://schemas.microsoft.com/office/drawing/2014/main" id="{B241D057-FC8D-403E-BD98-70FD3F56FFB2}"/>
              </a:ext>
            </a:extLst>
          </p:cNvPr>
          <p:cNvSpPr txBox="1"/>
          <p:nvPr/>
        </p:nvSpPr>
        <p:spPr>
          <a:xfrm rot="19134759">
            <a:off x="19980736" y="10298315"/>
            <a:ext cx="1157784" cy="338554"/>
          </a:xfrm>
          <a:prstGeom prst="rect">
            <a:avLst/>
          </a:prstGeom>
          <a:noFill/>
        </p:spPr>
        <p:txBody>
          <a:bodyPr wrap="square" rtlCol="0">
            <a:spAutoFit/>
          </a:bodyPr>
          <a:lstStyle/>
          <a:p>
            <a:r>
              <a:rPr lang="en-US" sz="1600" dirty="0">
                <a:highlight>
                  <a:srgbClr val="FFFFFF"/>
                </a:highlight>
              </a:rPr>
              <a:t>0.6</a:t>
            </a:r>
          </a:p>
        </p:txBody>
      </p:sp>
      <p:sp>
        <p:nvSpPr>
          <p:cNvPr id="122" name="TextBox 121">
            <a:extLst>
              <a:ext uri="{FF2B5EF4-FFF2-40B4-BE49-F238E27FC236}">
                <a16:creationId xmlns:a16="http://schemas.microsoft.com/office/drawing/2014/main" id="{5967DF9F-E3A8-447B-93ED-CBD4425C9F1A}"/>
              </a:ext>
            </a:extLst>
          </p:cNvPr>
          <p:cNvSpPr txBox="1"/>
          <p:nvPr/>
        </p:nvSpPr>
        <p:spPr>
          <a:xfrm rot="17451058">
            <a:off x="20672916" y="10593703"/>
            <a:ext cx="1157784" cy="338554"/>
          </a:xfrm>
          <a:prstGeom prst="rect">
            <a:avLst/>
          </a:prstGeom>
          <a:noFill/>
        </p:spPr>
        <p:txBody>
          <a:bodyPr wrap="square" rtlCol="0">
            <a:spAutoFit/>
          </a:bodyPr>
          <a:lstStyle/>
          <a:p>
            <a:r>
              <a:rPr lang="en-US" sz="1600" dirty="0">
                <a:highlight>
                  <a:srgbClr val="FFFFFF"/>
                </a:highlight>
              </a:rPr>
              <a:t>0.1</a:t>
            </a:r>
          </a:p>
        </p:txBody>
      </p:sp>
      <p:sp>
        <p:nvSpPr>
          <p:cNvPr id="123" name="TextBox 122">
            <a:extLst>
              <a:ext uri="{FF2B5EF4-FFF2-40B4-BE49-F238E27FC236}">
                <a16:creationId xmlns:a16="http://schemas.microsoft.com/office/drawing/2014/main" id="{A16B3237-7F5F-4729-9424-C68E200CAD48}"/>
              </a:ext>
            </a:extLst>
          </p:cNvPr>
          <p:cNvSpPr txBox="1"/>
          <p:nvPr/>
        </p:nvSpPr>
        <p:spPr>
          <a:xfrm rot="17244899">
            <a:off x="20851466" y="10709399"/>
            <a:ext cx="1675804" cy="338554"/>
          </a:xfrm>
          <a:prstGeom prst="rect">
            <a:avLst/>
          </a:prstGeom>
          <a:noFill/>
        </p:spPr>
        <p:txBody>
          <a:bodyPr wrap="square" rtlCol="0">
            <a:spAutoFit/>
          </a:bodyPr>
          <a:lstStyle/>
          <a:p>
            <a:r>
              <a:rPr lang="en-US" sz="1600" dirty="0">
                <a:highlight>
                  <a:srgbClr val="FFFFFF"/>
                </a:highlight>
              </a:rPr>
              <a:t>0.01, 0.02</a:t>
            </a:r>
          </a:p>
        </p:txBody>
      </p:sp>
      <p:sp>
        <p:nvSpPr>
          <p:cNvPr id="124" name="TextBox 123">
            <a:extLst>
              <a:ext uri="{FF2B5EF4-FFF2-40B4-BE49-F238E27FC236}">
                <a16:creationId xmlns:a16="http://schemas.microsoft.com/office/drawing/2014/main" id="{9AEB47C3-AAE6-4375-9761-AAF1BBB86DB6}"/>
              </a:ext>
            </a:extLst>
          </p:cNvPr>
          <p:cNvSpPr txBox="1"/>
          <p:nvPr/>
        </p:nvSpPr>
        <p:spPr>
          <a:xfrm rot="19737420">
            <a:off x="26373700" y="9789855"/>
            <a:ext cx="1157784" cy="338554"/>
          </a:xfrm>
          <a:prstGeom prst="rect">
            <a:avLst/>
          </a:prstGeom>
          <a:noFill/>
        </p:spPr>
        <p:txBody>
          <a:bodyPr wrap="square" rtlCol="0">
            <a:spAutoFit/>
          </a:bodyPr>
          <a:lstStyle/>
          <a:p>
            <a:r>
              <a:rPr lang="en-US" sz="1600" dirty="0">
                <a:highlight>
                  <a:srgbClr val="FFFFFF"/>
                </a:highlight>
              </a:rPr>
              <a:t>0.6</a:t>
            </a:r>
          </a:p>
        </p:txBody>
      </p:sp>
      <p:sp>
        <p:nvSpPr>
          <p:cNvPr id="125" name="TextBox 124">
            <a:extLst>
              <a:ext uri="{FF2B5EF4-FFF2-40B4-BE49-F238E27FC236}">
                <a16:creationId xmlns:a16="http://schemas.microsoft.com/office/drawing/2014/main" id="{40F378AF-698E-4030-99C2-A038906AC317}"/>
              </a:ext>
            </a:extLst>
          </p:cNvPr>
          <p:cNvSpPr txBox="1"/>
          <p:nvPr/>
        </p:nvSpPr>
        <p:spPr>
          <a:xfrm rot="18682369">
            <a:off x="27173068" y="10683367"/>
            <a:ext cx="1157784" cy="338554"/>
          </a:xfrm>
          <a:prstGeom prst="rect">
            <a:avLst/>
          </a:prstGeom>
          <a:noFill/>
        </p:spPr>
        <p:txBody>
          <a:bodyPr wrap="square" rtlCol="0">
            <a:spAutoFit/>
          </a:bodyPr>
          <a:lstStyle/>
          <a:p>
            <a:r>
              <a:rPr lang="en-US" sz="1600" dirty="0">
                <a:highlight>
                  <a:srgbClr val="FFFFFF"/>
                </a:highlight>
              </a:rPr>
              <a:t>0.1</a:t>
            </a:r>
          </a:p>
        </p:txBody>
      </p:sp>
      <p:sp>
        <p:nvSpPr>
          <p:cNvPr id="126" name="TextBox 125">
            <a:extLst>
              <a:ext uri="{FF2B5EF4-FFF2-40B4-BE49-F238E27FC236}">
                <a16:creationId xmlns:a16="http://schemas.microsoft.com/office/drawing/2014/main" id="{80C32986-E7CF-4DF2-B6D9-13508FAD2202}"/>
              </a:ext>
            </a:extLst>
          </p:cNvPr>
          <p:cNvSpPr txBox="1"/>
          <p:nvPr/>
        </p:nvSpPr>
        <p:spPr>
          <a:xfrm rot="16629834">
            <a:off x="28275670" y="11226555"/>
            <a:ext cx="1088780" cy="338554"/>
          </a:xfrm>
          <a:prstGeom prst="rect">
            <a:avLst/>
          </a:prstGeom>
          <a:noFill/>
        </p:spPr>
        <p:txBody>
          <a:bodyPr wrap="square" rtlCol="0">
            <a:spAutoFit/>
          </a:bodyPr>
          <a:lstStyle/>
          <a:p>
            <a:r>
              <a:rPr lang="en-US" sz="1600" dirty="0">
                <a:highlight>
                  <a:srgbClr val="FFFFFF"/>
                </a:highlight>
              </a:rPr>
              <a:t>0.01</a:t>
            </a:r>
          </a:p>
        </p:txBody>
      </p:sp>
      <p:sp>
        <p:nvSpPr>
          <p:cNvPr id="127" name="TextBox 126">
            <a:extLst>
              <a:ext uri="{FF2B5EF4-FFF2-40B4-BE49-F238E27FC236}">
                <a16:creationId xmlns:a16="http://schemas.microsoft.com/office/drawing/2014/main" id="{81A289AE-CFD5-4401-8CAA-332CBA91B650}"/>
              </a:ext>
            </a:extLst>
          </p:cNvPr>
          <p:cNvSpPr txBox="1"/>
          <p:nvPr/>
        </p:nvSpPr>
        <p:spPr>
          <a:xfrm rot="17523435">
            <a:off x="27779702" y="11078403"/>
            <a:ext cx="1088780" cy="338554"/>
          </a:xfrm>
          <a:prstGeom prst="rect">
            <a:avLst/>
          </a:prstGeom>
          <a:noFill/>
        </p:spPr>
        <p:txBody>
          <a:bodyPr wrap="square" rtlCol="0">
            <a:spAutoFit/>
          </a:bodyPr>
          <a:lstStyle/>
          <a:p>
            <a:r>
              <a:rPr lang="en-US" sz="1600" dirty="0">
                <a:highlight>
                  <a:srgbClr val="FFFFFF"/>
                </a:highlight>
              </a:rPr>
              <a:t>0.02</a:t>
            </a:r>
          </a:p>
        </p:txBody>
      </p:sp>
      <p:sp>
        <p:nvSpPr>
          <p:cNvPr id="128" name="TextBox 127">
            <a:extLst>
              <a:ext uri="{FF2B5EF4-FFF2-40B4-BE49-F238E27FC236}">
                <a16:creationId xmlns:a16="http://schemas.microsoft.com/office/drawing/2014/main" id="{31EF39A2-038E-4D51-BCE3-CC7F3BB78924}"/>
              </a:ext>
            </a:extLst>
          </p:cNvPr>
          <p:cNvSpPr txBox="1"/>
          <p:nvPr/>
        </p:nvSpPr>
        <p:spPr>
          <a:xfrm rot="19582465">
            <a:off x="18337160" y="16296663"/>
            <a:ext cx="2349312" cy="338554"/>
          </a:xfrm>
          <a:prstGeom prst="rect">
            <a:avLst/>
          </a:prstGeom>
          <a:noFill/>
        </p:spPr>
        <p:txBody>
          <a:bodyPr wrap="square" rtlCol="0">
            <a:spAutoFit/>
          </a:bodyPr>
          <a:lstStyle/>
          <a:p>
            <a:r>
              <a:rPr lang="en-US" sz="1600" dirty="0">
                <a:highlight>
                  <a:srgbClr val="FFFFFF"/>
                </a:highlight>
              </a:rPr>
              <a:t>1958, 1971, 1980</a:t>
            </a:r>
          </a:p>
        </p:txBody>
      </p:sp>
      <p:sp>
        <p:nvSpPr>
          <p:cNvPr id="130" name="TextBox 129">
            <a:extLst>
              <a:ext uri="{FF2B5EF4-FFF2-40B4-BE49-F238E27FC236}">
                <a16:creationId xmlns:a16="http://schemas.microsoft.com/office/drawing/2014/main" id="{24EE1CEE-CB6E-45D0-9FE8-88542A3F6668}"/>
              </a:ext>
            </a:extLst>
          </p:cNvPr>
          <p:cNvSpPr txBox="1"/>
          <p:nvPr/>
        </p:nvSpPr>
        <p:spPr>
          <a:xfrm rot="20197495">
            <a:off x="25065130" y="15848355"/>
            <a:ext cx="1675804" cy="338554"/>
          </a:xfrm>
          <a:prstGeom prst="rect">
            <a:avLst/>
          </a:prstGeom>
          <a:noFill/>
        </p:spPr>
        <p:txBody>
          <a:bodyPr wrap="square" rtlCol="0">
            <a:spAutoFit/>
          </a:bodyPr>
          <a:lstStyle/>
          <a:p>
            <a:r>
              <a:rPr lang="en-US" sz="1600" dirty="0">
                <a:highlight>
                  <a:srgbClr val="FFFFFF"/>
                </a:highlight>
              </a:rPr>
              <a:t>1980</a:t>
            </a:r>
          </a:p>
        </p:txBody>
      </p:sp>
      <p:sp>
        <p:nvSpPr>
          <p:cNvPr id="132" name="TextBox 131">
            <a:extLst>
              <a:ext uri="{FF2B5EF4-FFF2-40B4-BE49-F238E27FC236}">
                <a16:creationId xmlns:a16="http://schemas.microsoft.com/office/drawing/2014/main" id="{C1C9B670-7634-4D0E-927F-3CED59F6E579}"/>
              </a:ext>
            </a:extLst>
          </p:cNvPr>
          <p:cNvSpPr txBox="1"/>
          <p:nvPr/>
        </p:nvSpPr>
        <p:spPr>
          <a:xfrm rot="20253246">
            <a:off x="25128894" y="16367551"/>
            <a:ext cx="1675804" cy="338554"/>
          </a:xfrm>
          <a:prstGeom prst="rect">
            <a:avLst/>
          </a:prstGeom>
          <a:noFill/>
        </p:spPr>
        <p:txBody>
          <a:bodyPr wrap="square" rtlCol="0">
            <a:spAutoFit/>
          </a:bodyPr>
          <a:lstStyle/>
          <a:p>
            <a:r>
              <a:rPr lang="en-US" sz="1600" dirty="0">
                <a:highlight>
                  <a:srgbClr val="FFFFFF"/>
                </a:highlight>
              </a:rPr>
              <a:t>1958, 1971</a:t>
            </a:r>
          </a:p>
        </p:txBody>
      </p:sp>
      <p:sp>
        <p:nvSpPr>
          <p:cNvPr id="133" name="TextBox 132">
            <a:extLst>
              <a:ext uri="{FF2B5EF4-FFF2-40B4-BE49-F238E27FC236}">
                <a16:creationId xmlns:a16="http://schemas.microsoft.com/office/drawing/2014/main" id="{27BB99E9-482D-49A6-838B-35F871F95C76}"/>
              </a:ext>
            </a:extLst>
          </p:cNvPr>
          <p:cNvSpPr txBox="1"/>
          <p:nvPr/>
        </p:nvSpPr>
        <p:spPr>
          <a:xfrm rot="19625722">
            <a:off x="19666230" y="20487115"/>
            <a:ext cx="1675804" cy="338554"/>
          </a:xfrm>
          <a:prstGeom prst="rect">
            <a:avLst/>
          </a:prstGeom>
          <a:noFill/>
        </p:spPr>
        <p:txBody>
          <a:bodyPr wrap="square" rtlCol="0">
            <a:spAutoFit/>
          </a:bodyPr>
          <a:lstStyle/>
          <a:p>
            <a:r>
              <a:rPr lang="en-US" sz="1600" dirty="0">
                <a:highlight>
                  <a:srgbClr val="FFFFFF"/>
                </a:highlight>
              </a:rPr>
              <a:t>0</a:t>
            </a:r>
          </a:p>
        </p:txBody>
      </p:sp>
      <p:sp>
        <p:nvSpPr>
          <p:cNvPr id="134" name="TextBox 133">
            <a:extLst>
              <a:ext uri="{FF2B5EF4-FFF2-40B4-BE49-F238E27FC236}">
                <a16:creationId xmlns:a16="http://schemas.microsoft.com/office/drawing/2014/main" id="{43C7A038-7131-4430-AF96-6F0608E9902C}"/>
              </a:ext>
            </a:extLst>
          </p:cNvPr>
          <p:cNvSpPr txBox="1"/>
          <p:nvPr/>
        </p:nvSpPr>
        <p:spPr>
          <a:xfrm rot="19625722">
            <a:off x="20031070" y="21026619"/>
            <a:ext cx="1675804" cy="338554"/>
          </a:xfrm>
          <a:prstGeom prst="rect">
            <a:avLst/>
          </a:prstGeom>
          <a:noFill/>
        </p:spPr>
        <p:txBody>
          <a:bodyPr wrap="square" rtlCol="0">
            <a:spAutoFit/>
          </a:bodyPr>
          <a:lstStyle/>
          <a:p>
            <a:r>
              <a:rPr lang="en-US" sz="1600" dirty="0">
                <a:highlight>
                  <a:srgbClr val="FFFFFF"/>
                </a:highlight>
              </a:rPr>
              <a:t>0.1</a:t>
            </a:r>
          </a:p>
        </p:txBody>
      </p:sp>
      <p:sp>
        <p:nvSpPr>
          <p:cNvPr id="135" name="TextBox 134">
            <a:extLst>
              <a:ext uri="{FF2B5EF4-FFF2-40B4-BE49-F238E27FC236}">
                <a16:creationId xmlns:a16="http://schemas.microsoft.com/office/drawing/2014/main" id="{0EE2D932-8F5D-4E56-B0B5-8F4DDA670283}"/>
              </a:ext>
            </a:extLst>
          </p:cNvPr>
          <p:cNvSpPr txBox="1"/>
          <p:nvPr/>
        </p:nvSpPr>
        <p:spPr>
          <a:xfrm rot="20196151">
            <a:off x="26393002" y="20902543"/>
            <a:ext cx="1675804" cy="338554"/>
          </a:xfrm>
          <a:prstGeom prst="rect">
            <a:avLst/>
          </a:prstGeom>
          <a:noFill/>
        </p:spPr>
        <p:txBody>
          <a:bodyPr wrap="square" rtlCol="0">
            <a:spAutoFit/>
          </a:bodyPr>
          <a:lstStyle/>
          <a:p>
            <a:r>
              <a:rPr lang="en-US" sz="1600" dirty="0">
                <a:highlight>
                  <a:srgbClr val="FFFFFF"/>
                </a:highlight>
              </a:rPr>
              <a:t>0</a:t>
            </a:r>
          </a:p>
        </p:txBody>
      </p:sp>
      <p:sp>
        <p:nvSpPr>
          <p:cNvPr id="136" name="TextBox 135">
            <a:extLst>
              <a:ext uri="{FF2B5EF4-FFF2-40B4-BE49-F238E27FC236}">
                <a16:creationId xmlns:a16="http://schemas.microsoft.com/office/drawing/2014/main" id="{98F5D93C-7C4D-4100-9F98-E97CF88427C2}"/>
              </a:ext>
            </a:extLst>
          </p:cNvPr>
          <p:cNvSpPr txBox="1"/>
          <p:nvPr/>
        </p:nvSpPr>
        <p:spPr>
          <a:xfrm rot="20196151">
            <a:off x="26757842" y="21442047"/>
            <a:ext cx="1675804" cy="338554"/>
          </a:xfrm>
          <a:prstGeom prst="rect">
            <a:avLst/>
          </a:prstGeom>
          <a:noFill/>
        </p:spPr>
        <p:txBody>
          <a:bodyPr wrap="square" rtlCol="0">
            <a:spAutoFit/>
          </a:bodyPr>
          <a:lstStyle/>
          <a:p>
            <a:r>
              <a:rPr lang="en-US" sz="1600" dirty="0">
                <a:highlight>
                  <a:srgbClr val="FFFFFF"/>
                </a:highlight>
              </a:rPr>
              <a:t>0.1</a:t>
            </a:r>
          </a:p>
        </p:txBody>
      </p:sp>
      <p:sp>
        <p:nvSpPr>
          <p:cNvPr id="137" name="TextBox 136">
            <a:extLst>
              <a:ext uri="{FF2B5EF4-FFF2-40B4-BE49-F238E27FC236}">
                <a16:creationId xmlns:a16="http://schemas.microsoft.com/office/drawing/2014/main" id="{963FC216-6F54-476F-AA8E-85ACA19B4C22}"/>
              </a:ext>
            </a:extLst>
          </p:cNvPr>
          <p:cNvSpPr txBox="1"/>
          <p:nvPr/>
        </p:nvSpPr>
        <p:spPr>
          <a:xfrm rot="19757529">
            <a:off x="18620506" y="27132263"/>
            <a:ext cx="1863180" cy="338554"/>
          </a:xfrm>
          <a:prstGeom prst="rect">
            <a:avLst/>
          </a:prstGeom>
          <a:noFill/>
        </p:spPr>
        <p:txBody>
          <a:bodyPr wrap="square" rtlCol="0">
            <a:spAutoFit/>
          </a:bodyPr>
          <a:lstStyle/>
          <a:p>
            <a:r>
              <a:rPr lang="en-US" sz="1600" dirty="0">
                <a:highlight>
                  <a:srgbClr val="FFFFFF"/>
                </a:highlight>
              </a:rPr>
              <a:t>1971, 1980</a:t>
            </a:r>
          </a:p>
        </p:txBody>
      </p:sp>
      <p:sp>
        <p:nvSpPr>
          <p:cNvPr id="138" name="TextBox 137">
            <a:extLst>
              <a:ext uri="{FF2B5EF4-FFF2-40B4-BE49-F238E27FC236}">
                <a16:creationId xmlns:a16="http://schemas.microsoft.com/office/drawing/2014/main" id="{981469ED-0E9B-4A0A-B739-BAF7FC66C360}"/>
              </a:ext>
            </a:extLst>
          </p:cNvPr>
          <p:cNvSpPr txBox="1"/>
          <p:nvPr/>
        </p:nvSpPr>
        <p:spPr>
          <a:xfrm rot="19757529">
            <a:off x="18777558" y="26406787"/>
            <a:ext cx="1863180" cy="338554"/>
          </a:xfrm>
          <a:prstGeom prst="rect">
            <a:avLst/>
          </a:prstGeom>
          <a:noFill/>
        </p:spPr>
        <p:txBody>
          <a:bodyPr wrap="square" rtlCol="0">
            <a:spAutoFit/>
          </a:bodyPr>
          <a:lstStyle/>
          <a:p>
            <a:r>
              <a:rPr lang="en-US" sz="1600" dirty="0">
                <a:highlight>
                  <a:srgbClr val="FFFFFF"/>
                </a:highlight>
              </a:rPr>
              <a:t>1993</a:t>
            </a:r>
          </a:p>
        </p:txBody>
      </p:sp>
      <p:sp>
        <p:nvSpPr>
          <p:cNvPr id="139" name="TextBox 138">
            <a:extLst>
              <a:ext uri="{FF2B5EF4-FFF2-40B4-BE49-F238E27FC236}">
                <a16:creationId xmlns:a16="http://schemas.microsoft.com/office/drawing/2014/main" id="{8547A25A-C127-4E2F-8C6A-1FA1DDE80C17}"/>
              </a:ext>
            </a:extLst>
          </p:cNvPr>
          <p:cNvSpPr txBox="1"/>
          <p:nvPr/>
        </p:nvSpPr>
        <p:spPr>
          <a:xfrm rot="20362271">
            <a:off x="25354090" y="27094555"/>
            <a:ext cx="1863180" cy="338554"/>
          </a:xfrm>
          <a:prstGeom prst="rect">
            <a:avLst/>
          </a:prstGeom>
          <a:noFill/>
        </p:spPr>
        <p:txBody>
          <a:bodyPr wrap="square" rtlCol="0">
            <a:spAutoFit/>
          </a:bodyPr>
          <a:lstStyle/>
          <a:p>
            <a:r>
              <a:rPr lang="en-US" sz="1600" dirty="0">
                <a:highlight>
                  <a:srgbClr val="FFFFFF"/>
                </a:highlight>
              </a:rPr>
              <a:t>1971, 1980</a:t>
            </a:r>
          </a:p>
        </p:txBody>
      </p:sp>
      <p:sp>
        <p:nvSpPr>
          <p:cNvPr id="140" name="TextBox 139">
            <a:extLst>
              <a:ext uri="{FF2B5EF4-FFF2-40B4-BE49-F238E27FC236}">
                <a16:creationId xmlns:a16="http://schemas.microsoft.com/office/drawing/2014/main" id="{FEF2681C-23C5-4934-B8B3-1741316019DC}"/>
              </a:ext>
            </a:extLst>
          </p:cNvPr>
          <p:cNvSpPr txBox="1"/>
          <p:nvPr/>
        </p:nvSpPr>
        <p:spPr>
          <a:xfrm rot="20222428">
            <a:off x="25512354" y="26400163"/>
            <a:ext cx="1863180" cy="338554"/>
          </a:xfrm>
          <a:prstGeom prst="rect">
            <a:avLst/>
          </a:prstGeom>
          <a:noFill/>
        </p:spPr>
        <p:txBody>
          <a:bodyPr wrap="square" rtlCol="0">
            <a:spAutoFit/>
          </a:bodyPr>
          <a:lstStyle/>
          <a:p>
            <a:r>
              <a:rPr lang="en-US" sz="1600" dirty="0">
                <a:highlight>
                  <a:srgbClr val="FFFFFF"/>
                </a:highlight>
              </a:rPr>
              <a:t>1993</a:t>
            </a:r>
          </a:p>
        </p:txBody>
      </p:sp>
      <p:sp>
        <p:nvSpPr>
          <p:cNvPr id="141" name="TextBox 140">
            <a:extLst>
              <a:ext uri="{FF2B5EF4-FFF2-40B4-BE49-F238E27FC236}">
                <a16:creationId xmlns:a16="http://schemas.microsoft.com/office/drawing/2014/main" id="{7FCBF8D6-1BA1-4C49-B6B3-EB1F0FB675BA}"/>
              </a:ext>
            </a:extLst>
          </p:cNvPr>
          <p:cNvSpPr txBox="1"/>
          <p:nvPr/>
        </p:nvSpPr>
        <p:spPr>
          <a:xfrm rot="18183474">
            <a:off x="19500358" y="32314175"/>
            <a:ext cx="768324" cy="338554"/>
          </a:xfrm>
          <a:prstGeom prst="rect">
            <a:avLst/>
          </a:prstGeom>
          <a:noFill/>
        </p:spPr>
        <p:txBody>
          <a:bodyPr wrap="square" rtlCol="0">
            <a:spAutoFit/>
          </a:bodyPr>
          <a:lstStyle/>
          <a:p>
            <a:r>
              <a:rPr lang="en-US" sz="1600" dirty="0">
                <a:highlight>
                  <a:srgbClr val="FFFFFF"/>
                </a:highlight>
              </a:rPr>
              <a:t>2</a:t>
            </a:r>
          </a:p>
        </p:txBody>
      </p:sp>
      <p:sp>
        <p:nvSpPr>
          <p:cNvPr id="142" name="TextBox 141">
            <a:extLst>
              <a:ext uri="{FF2B5EF4-FFF2-40B4-BE49-F238E27FC236}">
                <a16:creationId xmlns:a16="http://schemas.microsoft.com/office/drawing/2014/main" id="{B7D4CA74-1816-4AD7-AF38-C43609146AA8}"/>
              </a:ext>
            </a:extLst>
          </p:cNvPr>
          <p:cNvSpPr txBox="1"/>
          <p:nvPr/>
        </p:nvSpPr>
        <p:spPr>
          <a:xfrm rot="17813874">
            <a:off x="19702028" y="32586435"/>
            <a:ext cx="1414832" cy="338554"/>
          </a:xfrm>
          <a:prstGeom prst="rect">
            <a:avLst/>
          </a:prstGeom>
          <a:noFill/>
        </p:spPr>
        <p:txBody>
          <a:bodyPr wrap="square" rtlCol="0">
            <a:spAutoFit/>
          </a:bodyPr>
          <a:lstStyle/>
          <a:p>
            <a:r>
              <a:rPr lang="en-US" sz="1600" dirty="0">
                <a:highlight>
                  <a:srgbClr val="FFFFFF"/>
                </a:highlight>
              </a:rPr>
              <a:t>1, 1971</a:t>
            </a:r>
          </a:p>
        </p:txBody>
      </p:sp>
      <p:sp>
        <p:nvSpPr>
          <p:cNvPr id="143" name="TextBox 142">
            <a:extLst>
              <a:ext uri="{FF2B5EF4-FFF2-40B4-BE49-F238E27FC236}">
                <a16:creationId xmlns:a16="http://schemas.microsoft.com/office/drawing/2014/main" id="{0E31392F-FE6A-4CDD-8C2F-78A4E431C19C}"/>
              </a:ext>
            </a:extLst>
          </p:cNvPr>
          <p:cNvSpPr txBox="1"/>
          <p:nvPr/>
        </p:nvSpPr>
        <p:spPr>
          <a:xfrm rot="17060063">
            <a:off x="20033440" y="32341143"/>
            <a:ext cx="1820392" cy="338554"/>
          </a:xfrm>
          <a:prstGeom prst="rect">
            <a:avLst/>
          </a:prstGeom>
          <a:noFill/>
        </p:spPr>
        <p:txBody>
          <a:bodyPr wrap="square" rtlCol="0">
            <a:spAutoFit/>
          </a:bodyPr>
          <a:lstStyle/>
          <a:p>
            <a:r>
              <a:rPr lang="en-US" sz="1600" dirty="0">
                <a:highlight>
                  <a:srgbClr val="FFFFFF"/>
                </a:highlight>
              </a:rPr>
              <a:t>0.5</a:t>
            </a:r>
          </a:p>
        </p:txBody>
      </p:sp>
      <p:sp>
        <p:nvSpPr>
          <p:cNvPr id="144" name="TextBox 143">
            <a:extLst>
              <a:ext uri="{FF2B5EF4-FFF2-40B4-BE49-F238E27FC236}">
                <a16:creationId xmlns:a16="http://schemas.microsoft.com/office/drawing/2014/main" id="{180FE9E8-06AB-4073-B7B6-7CB991E48172}"/>
              </a:ext>
            </a:extLst>
          </p:cNvPr>
          <p:cNvSpPr txBox="1"/>
          <p:nvPr/>
        </p:nvSpPr>
        <p:spPr>
          <a:xfrm rot="17060063">
            <a:off x="20333952" y="32487107"/>
            <a:ext cx="1820392" cy="338554"/>
          </a:xfrm>
          <a:prstGeom prst="rect">
            <a:avLst/>
          </a:prstGeom>
          <a:noFill/>
        </p:spPr>
        <p:txBody>
          <a:bodyPr wrap="square" rtlCol="0">
            <a:spAutoFit/>
          </a:bodyPr>
          <a:lstStyle/>
          <a:p>
            <a:r>
              <a:rPr lang="en-US" sz="1600" dirty="0">
                <a:highlight>
                  <a:srgbClr val="FFFFFF"/>
                </a:highlight>
              </a:rPr>
              <a:t>2016</a:t>
            </a:r>
          </a:p>
        </p:txBody>
      </p:sp>
      <p:sp>
        <p:nvSpPr>
          <p:cNvPr id="145" name="TextBox 144">
            <a:extLst>
              <a:ext uri="{FF2B5EF4-FFF2-40B4-BE49-F238E27FC236}">
                <a16:creationId xmlns:a16="http://schemas.microsoft.com/office/drawing/2014/main" id="{717D2427-15D2-47BE-8A48-F754D1A39BB2}"/>
              </a:ext>
            </a:extLst>
          </p:cNvPr>
          <p:cNvSpPr txBox="1"/>
          <p:nvPr/>
        </p:nvSpPr>
        <p:spPr>
          <a:xfrm rot="17763225">
            <a:off x="27909826" y="33023039"/>
            <a:ext cx="768324" cy="338554"/>
          </a:xfrm>
          <a:prstGeom prst="rect">
            <a:avLst/>
          </a:prstGeom>
          <a:noFill/>
        </p:spPr>
        <p:txBody>
          <a:bodyPr wrap="square" rtlCol="0">
            <a:spAutoFit/>
          </a:bodyPr>
          <a:lstStyle/>
          <a:p>
            <a:r>
              <a:rPr lang="en-US" sz="1600" dirty="0">
                <a:highlight>
                  <a:srgbClr val="FFFFFF"/>
                </a:highlight>
              </a:rPr>
              <a:t>2</a:t>
            </a:r>
          </a:p>
        </p:txBody>
      </p:sp>
      <p:sp>
        <p:nvSpPr>
          <p:cNvPr id="146" name="TextBox 145">
            <a:extLst>
              <a:ext uri="{FF2B5EF4-FFF2-40B4-BE49-F238E27FC236}">
                <a16:creationId xmlns:a16="http://schemas.microsoft.com/office/drawing/2014/main" id="{01ED3E41-1651-4D41-B98E-18FB01DE63EE}"/>
              </a:ext>
            </a:extLst>
          </p:cNvPr>
          <p:cNvSpPr txBox="1"/>
          <p:nvPr/>
        </p:nvSpPr>
        <p:spPr>
          <a:xfrm rot="17426925">
            <a:off x="27086776" y="32439887"/>
            <a:ext cx="1820392" cy="338554"/>
          </a:xfrm>
          <a:prstGeom prst="rect">
            <a:avLst/>
          </a:prstGeom>
          <a:noFill/>
        </p:spPr>
        <p:txBody>
          <a:bodyPr wrap="square" rtlCol="0">
            <a:spAutoFit/>
          </a:bodyPr>
          <a:lstStyle/>
          <a:p>
            <a:r>
              <a:rPr lang="en-US" sz="1600" dirty="0">
                <a:highlight>
                  <a:srgbClr val="FFFFFF"/>
                </a:highlight>
              </a:rPr>
              <a:t>2016</a:t>
            </a:r>
          </a:p>
        </p:txBody>
      </p:sp>
      <p:sp>
        <p:nvSpPr>
          <p:cNvPr id="147" name="TextBox 146">
            <a:extLst>
              <a:ext uri="{FF2B5EF4-FFF2-40B4-BE49-F238E27FC236}">
                <a16:creationId xmlns:a16="http://schemas.microsoft.com/office/drawing/2014/main" id="{70AE95C5-C146-48B6-BD84-C63908F2EF8B}"/>
              </a:ext>
            </a:extLst>
          </p:cNvPr>
          <p:cNvSpPr txBox="1"/>
          <p:nvPr/>
        </p:nvSpPr>
        <p:spPr>
          <a:xfrm rot="16598764">
            <a:off x="19772444" y="36537091"/>
            <a:ext cx="1820392" cy="338554"/>
          </a:xfrm>
          <a:prstGeom prst="rect">
            <a:avLst/>
          </a:prstGeom>
          <a:noFill/>
        </p:spPr>
        <p:txBody>
          <a:bodyPr wrap="square" rtlCol="0">
            <a:spAutoFit/>
          </a:bodyPr>
          <a:lstStyle/>
          <a:p>
            <a:r>
              <a:rPr lang="en-US" sz="1600" dirty="0">
                <a:highlight>
                  <a:srgbClr val="FFFFFF"/>
                </a:highlight>
              </a:rPr>
              <a:t>1995, 2005</a:t>
            </a:r>
          </a:p>
        </p:txBody>
      </p:sp>
      <p:sp>
        <p:nvSpPr>
          <p:cNvPr id="148" name="TextBox 147">
            <a:extLst>
              <a:ext uri="{FF2B5EF4-FFF2-40B4-BE49-F238E27FC236}">
                <a16:creationId xmlns:a16="http://schemas.microsoft.com/office/drawing/2014/main" id="{7083AC59-6469-4ABD-86B5-B6E84C36B6A1}"/>
              </a:ext>
            </a:extLst>
          </p:cNvPr>
          <p:cNvSpPr txBox="1"/>
          <p:nvPr/>
        </p:nvSpPr>
        <p:spPr>
          <a:xfrm rot="16782873">
            <a:off x="19300092" y="36729091"/>
            <a:ext cx="1820392" cy="338554"/>
          </a:xfrm>
          <a:prstGeom prst="rect">
            <a:avLst/>
          </a:prstGeom>
          <a:noFill/>
        </p:spPr>
        <p:txBody>
          <a:bodyPr wrap="square" rtlCol="0">
            <a:spAutoFit/>
          </a:bodyPr>
          <a:lstStyle/>
          <a:p>
            <a:r>
              <a:rPr lang="en-US" sz="1600" dirty="0">
                <a:highlight>
                  <a:srgbClr val="FFFFFF"/>
                </a:highlight>
              </a:rPr>
              <a:t>1971</a:t>
            </a:r>
          </a:p>
        </p:txBody>
      </p:sp>
      <p:sp>
        <p:nvSpPr>
          <p:cNvPr id="149" name="TextBox 148">
            <a:extLst>
              <a:ext uri="{FF2B5EF4-FFF2-40B4-BE49-F238E27FC236}">
                <a16:creationId xmlns:a16="http://schemas.microsoft.com/office/drawing/2014/main" id="{13190C79-DE28-4201-A4DC-13473584DEB6}"/>
              </a:ext>
            </a:extLst>
          </p:cNvPr>
          <p:cNvSpPr txBox="1"/>
          <p:nvPr/>
        </p:nvSpPr>
        <p:spPr>
          <a:xfrm rot="17080781">
            <a:off x="18911600" y="37771875"/>
            <a:ext cx="1820392" cy="338554"/>
          </a:xfrm>
          <a:prstGeom prst="rect">
            <a:avLst/>
          </a:prstGeom>
          <a:noFill/>
        </p:spPr>
        <p:txBody>
          <a:bodyPr wrap="square" rtlCol="0">
            <a:spAutoFit/>
          </a:bodyPr>
          <a:lstStyle/>
          <a:p>
            <a:r>
              <a:rPr lang="en-US" sz="1600" dirty="0">
                <a:highlight>
                  <a:srgbClr val="FFFFFF"/>
                </a:highlight>
              </a:rPr>
              <a:t>1958, 2003</a:t>
            </a:r>
          </a:p>
        </p:txBody>
      </p:sp>
      <p:sp>
        <p:nvSpPr>
          <p:cNvPr id="150" name="TextBox 149">
            <a:extLst>
              <a:ext uri="{FF2B5EF4-FFF2-40B4-BE49-F238E27FC236}">
                <a16:creationId xmlns:a16="http://schemas.microsoft.com/office/drawing/2014/main" id="{9D8CFA4C-1BAA-4DD9-9D19-2560C4278858}"/>
              </a:ext>
            </a:extLst>
          </p:cNvPr>
          <p:cNvSpPr txBox="1"/>
          <p:nvPr/>
        </p:nvSpPr>
        <p:spPr>
          <a:xfrm rot="17043081">
            <a:off x="18426948" y="37842091"/>
            <a:ext cx="1820392" cy="338554"/>
          </a:xfrm>
          <a:prstGeom prst="rect">
            <a:avLst/>
          </a:prstGeom>
          <a:noFill/>
        </p:spPr>
        <p:txBody>
          <a:bodyPr wrap="square" rtlCol="0">
            <a:spAutoFit/>
          </a:bodyPr>
          <a:lstStyle/>
          <a:p>
            <a:r>
              <a:rPr lang="en-US" sz="1600" dirty="0">
                <a:highlight>
                  <a:srgbClr val="FFFFFF"/>
                </a:highlight>
              </a:rPr>
              <a:t>1980</a:t>
            </a:r>
          </a:p>
        </p:txBody>
      </p:sp>
      <p:pic>
        <p:nvPicPr>
          <p:cNvPr id="151" name="Picture 150" descr="Chart, line chart, histogram&#10;&#10;Description automatically generated">
            <a:extLst>
              <a:ext uri="{FF2B5EF4-FFF2-40B4-BE49-F238E27FC236}">
                <a16:creationId xmlns:a16="http://schemas.microsoft.com/office/drawing/2014/main" id="{30A03D08-1367-41AF-BC91-E194C70FEEDB}"/>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16745540" y="34507866"/>
            <a:ext cx="2834872" cy="2506868"/>
          </a:xfrm>
          <a:prstGeom prst="rect">
            <a:avLst/>
          </a:prstGeom>
        </p:spPr>
      </p:pic>
      <p:pic>
        <p:nvPicPr>
          <p:cNvPr id="152" name="Picture 151" descr="Chart, line chart, histogram&#10;&#10;Description automatically generated">
            <a:extLst>
              <a:ext uri="{FF2B5EF4-FFF2-40B4-BE49-F238E27FC236}">
                <a16:creationId xmlns:a16="http://schemas.microsoft.com/office/drawing/2014/main" id="{B4001921-7A49-4EB3-8497-DC80F0D7AAC9}"/>
              </a:ext>
            </a:extLst>
          </p:cNvPr>
          <p:cNvPicPr>
            <a:picLocks noChangeAspect="1"/>
          </p:cNvPicPr>
          <p:nvPr/>
        </p:nvPicPr>
        <p:blipFill rotWithShape="1">
          <a:blip r:embed="rId21" cstate="hqprint">
            <a:extLst>
              <a:ext uri="{28A0092B-C50C-407E-A947-70E740481C1C}">
                <a14:useLocalDpi xmlns:a14="http://schemas.microsoft.com/office/drawing/2010/main"/>
              </a:ext>
            </a:extLst>
          </a:blip>
          <a:srcRect/>
          <a:stretch/>
        </p:blipFill>
        <p:spPr>
          <a:xfrm>
            <a:off x="23431772" y="34507866"/>
            <a:ext cx="2954168" cy="2506868"/>
          </a:xfrm>
          <a:prstGeom prst="rect">
            <a:avLst/>
          </a:prstGeom>
        </p:spPr>
      </p:pic>
      <p:pic>
        <p:nvPicPr>
          <p:cNvPr id="153" name="Picture 152" descr="Chart, line chart, histogram&#10;&#10;Description automatically generated">
            <a:extLst>
              <a:ext uri="{FF2B5EF4-FFF2-40B4-BE49-F238E27FC236}">
                <a16:creationId xmlns:a16="http://schemas.microsoft.com/office/drawing/2014/main" id="{E11B874E-72AA-40BE-9BE8-AD802801DC53}"/>
              </a:ext>
            </a:extLst>
          </p:cNvPr>
          <p:cNvPicPr>
            <a:picLocks noChangeAspect="1"/>
          </p:cNvPicPr>
          <p:nvPr/>
        </p:nvPicPr>
        <p:blipFill rotWithShape="1">
          <a:blip r:embed="rId22" cstate="hqprint">
            <a:extLst>
              <a:ext uri="{28A0092B-C50C-407E-A947-70E740481C1C}">
                <a14:useLocalDpi xmlns:a14="http://schemas.microsoft.com/office/drawing/2010/main"/>
              </a:ext>
            </a:extLst>
          </a:blip>
          <a:srcRect/>
          <a:stretch/>
        </p:blipFill>
        <p:spPr>
          <a:xfrm>
            <a:off x="28693686" y="34950262"/>
            <a:ext cx="1405988" cy="1915380"/>
          </a:xfrm>
          <a:prstGeom prst="rect">
            <a:avLst/>
          </a:prstGeom>
        </p:spPr>
      </p:pic>
      <p:pic>
        <p:nvPicPr>
          <p:cNvPr id="154" name="Picture 153" descr="Chart, line chart, histogram&#10;&#10;Description automatically generated">
            <a:extLst>
              <a:ext uri="{FF2B5EF4-FFF2-40B4-BE49-F238E27FC236}">
                <a16:creationId xmlns:a16="http://schemas.microsoft.com/office/drawing/2014/main" id="{19FE7E95-D595-423C-B213-9848A408CE20}"/>
              </a:ext>
            </a:extLst>
          </p:cNvPr>
          <p:cNvPicPr>
            <a:picLocks noChangeAspect="1"/>
          </p:cNvPicPr>
          <p:nvPr/>
        </p:nvPicPr>
        <p:blipFill rotWithShape="1">
          <a:blip r:embed="rId23" cstate="hqprint">
            <a:extLst>
              <a:ext uri="{28A0092B-C50C-407E-A947-70E740481C1C}">
                <a14:useLocalDpi xmlns:a14="http://schemas.microsoft.com/office/drawing/2010/main"/>
              </a:ext>
            </a:extLst>
          </a:blip>
          <a:srcRect/>
          <a:stretch/>
        </p:blipFill>
        <p:spPr>
          <a:xfrm>
            <a:off x="17000136" y="34567048"/>
            <a:ext cx="704720" cy="960040"/>
          </a:xfrm>
          <a:prstGeom prst="rect">
            <a:avLst/>
          </a:prstGeom>
        </p:spPr>
      </p:pic>
      <p:sp>
        <p:nvSpPr>
          <p:cNvPr id="155" name="TextBox 154">
            <a:extLst>
              <a:ext uri="{FF2B5EF4-FFF2-40B4-BE49-F238E27FC236}">
                <a16:creationId xmlns:a16="http://schemas.microsoft.com/office/drawing/2014/main" id="{9E4E73C3-D1A2-4845-8EFF-C416A46E6721}"/>
              </a:ext>
            </a:extLst>
          </p:cNvPr>
          <p:cNvSpPr txBox="1"/>
          <p:nvPr/>
        </p:nvSpPr>
        <p:spPr>
          <a:xfrm rot="18866648">
            <a:off x="24285820" y="37731971"/>
            <a:ext cx="2242680" cy="338554"/>
          </a:xfrm>
          <a:prstGeom prst="rect">
            <a:avLst/>
          </a:prstGeom>
          <a:noFill/>
        </p:spPr>
        <p:txBody>
          <a:bodyPr wrap="square" rtlCol="0">
            <a:spAutoFit/>
          </a:bodyPr>
          <a:lstStyle/>
          <a:p>
            <a:r>
              <a:rPr lang="en-US" sz="1600" dirty="0">
                <a:highlight>
                  <a:srgbClr val="FFFFFF"/>
                </a:highlight>
              </a:rPr>
              <a:t>1971, 1995, 2005</a:t>
            </a:r>
          </a:p>
        </p:txBody>
      </p:sp>
      <p:sp>
        <p:nvSpPr>
          <p:cNvPr id="157" name="TextBox 156">
            <a:extLst>
              <a:ext uri="{FF2B5EF4-FFF2-40B4-BE49-F238E27FC236}">
                <a16:creationId xmlns:a16="http://schemas.microsoft.com/office/drawing/2014/main" id="{759990B0-086E-464C-889D-327668E6C542}"/>
              </a:ext>
            </a:extLst>
          </p:cNvPr>
          <p:cNvSpPr txBox="1"/>
          <p:nvPr/>
        </p:nvSpPr>
        <p:spPr>
          <a:xfrm rot="18760341">
            <a:off x="24769620" y="37848235"/>
            <a:ext cx="2394264" cy="338554"/>
          </a:xfrm>
          <a:prstGeom prst="rect">
            <a:avLst/>
          </a:prstGeom>
          <a:noFill/>
        </p:spPr>
        <p:txBody>
          <a:bodyPr wrap="square" rtlCol="0">
            <a:spAutoFit/>
          </a:bodyPr>
          <a:lstStyle/>
          <a:p>
            <a:r>
              <a:rPr lang="en-US" sz="1600" dirty="0">
                <a:highlight>
                  <a:srgbClr val="FFFFFF"/>
                </a:highlight>
              </a:rPr>
              <a:t>1958, 1980, 2003</a:t>
            </a:r>
          </a:p>
        </p:txBody>
      </p:sp>
      <p:sp>
        <p:nvSpPr>
          <p:cNvPr id="159" name="TextBox 158">
            <a:extLst>
              <a:ext uri="{FF2B5EF4-FFF2-40B4-BE49-F238E27FC236}">
                <a16:creationId xmlns:a16="http://schemas.microsoft.com/office/drawing/2014/main" id="{11DB68C8-7672-471E-BA8A-7F09FA1B4B0E}"/>
              </a:ext>
            </a:extLst>
          </p:cNvPr>
          <p:cNvSpPr txBox="1"/>
          <p:nvPr/>
        </p:nvSpPr>
        <p:spPr>
          <a:xfrm rot="20640405">
            <a:off x="17352496" y="35481835"/>
            <a:ext cx="1820392" cy="338554"/>
          </a:xfrm>
          <a:prstGeom prst="rect">
            <a:avLst/>
          </a:prstGeom>
          <a:noFill/>
        </p:spPr>
        <p:txBody>
          <a:bodyPr wrap="square" rtlCol="0">
            <a:spAutoFit/>
          </a:bodyPr>
          <a:lstStyle/>
          <a:p>
            <a:r>
              <a:rPr lang="en-US" sz="1600" dirty="0">
                <a:highlight>
                  <a:srgbClr val="FFFFFF"/>
                </a:highlight>
              </a:rPr>
              <a:t>2004</a:t>
            </a:r>
          </a:p>
        </p:txBody>
      </p:sp>
      <p:sp>
        <p:nvSpPr>
          <p:cNvPr id="160" name="TextBox 159">
            <a:extLst>
              <a:ext uri="{FF2B5EF4-FFF2-40B4-BE49-F238E27FC236}">
                <a16:creationId xmlns:a16="http://schemas.microsoft.com/office/drawing/2014/main" id="{6FCA129D-694E-4D65-8629-380E5EB58893}"/>
              </a:ext>
            </a:extLst>
          </p:cNvPr>
          <p:cNvSpPr txBox="1"/>
          <p:nvPr/>
        </p:nvSpPr>
        <p:spPr>
          <a:xfrm>
            <a:off x="26048496" y="35461826"/>
            <a:ext cx="1820392" cy="338554"/>
          </a:xfrm>
          <a:prstGeom prst="rect">
            <a:avLst/>
          </a:prstGeom>
          <a:noFill/>
        </p:spPr>
        <p:txBody>
          <a:bodyPr wrap="square" rtlCol="0">
            <a:spAutoFit/>
          </a:bodyPr>
          <a:lstStyle/>
          <a:p>
            <a:r>
              <a:rPr lang="en-US" sz="1600" dirty="0">
                <a:highlight>
                  <a:srgbClr val="FFFFFF"/>
                </a:highlight>
              </a:rPr>
              <a:t>2004</a:t>
            </a:r>
          </a:p>
        </p:txBody>
      </p:sp>
      <p:cxnSp>
        <p:nvCxnSpPr>
          <p:cNvPr id="49" name="Straight Arrow Connector 48">
            <a:extLst>
              <a:ext uri="{FF2B5EF4-FFF2-40B4-BE49-F238E27FC236}">
                <a16:creationId xmlns:a16="http://schemas.microsoft.com/office/drawing/2014/main" id="{25525153-D807-4051-AE69-4BA2CF18B687}"/>
              </a:ext>
            </a:extLst>
          </p:cNvPr>
          <p:cNvCxnSpPr>
            <a:cxnSpLocks/>
          </p:cNvCxnSpPr>
          <p:nvPr/>
        </p:nvCxnSpPr>
        <p:spPr>
          <a:xfrm flipH="1">
            <a:off x="26004596" y="35949280"/>
            <a:ext cx="597472" cy="736408"/>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pic>
        <p:nvPicPr>
          <p:cNvPr id="171" name="Picture 170" descr="Chart, line chart, histogram&#10;&#10;Description automatically generated">
            <a:extLst>
              <a:ext uri="{FF2B5EF4-FFF2-40B4-BE49-F238E27FC236}">
                <a16:creationId xmlns:a16="http://schemas.microsoft.com/office/drawing/2014/main" id="{C19D3118-EB14-41A5-8B9B-43AD49E425A1}"/>
              </a:ext>
            </a:extLst>
          </p:cNvPr>
          <p:cNvPicPr>
            <a:picLocks noChangeAspect="1"/>
          </p:cNvPicPr>
          <p:nvPr/>
        </p:nvPicPr>
        <p:blipFill rotWithShape="1">
          <a:blip r:embed="rId24" cstate="hqprint">
            <a:extLst>
              <a:ext uri="{28A0092B-C50C-407E-A947-70E740481C1C}">
                <a14:useLocalDpi xmlns:a14="http://schemas.microsoft.com/office/drawing/2010/main"/>
              </a:ext>
            </a:extLst>
          </a:blip>
          <a:srcRect/>
          <a:stretch/>
        </p:blipFill>
        <p:spPr>
          <a:xfrm>
            <a:off x="16847782" y="23270830"/>
            <a:ext cx="3173540" cy="2859956"/>
          </a:xfrm>
          <a:prstGeom prst="rect">
            <a:avLst/>
          </a:prstGeom>
        </p:spPr>
      </p:pic>
      <p:pic>
        <p:nvPicPr>
          <p:cNvPr id="172" name="Picture 171" descr="Chart, line chart, histogram&#10;&#10;Description automatically generated">
            <a:extLst>
              <a:ext uri="{FF2B5EF4-FFF2-40B4-BE49-F238E27FC236}">
                <a16:creationId xmlns:a16="http://schemas.microsoft.com/office/drawing/2014/main" id="{B039B790-2104-43CA-A8DF-300B0049AAB7}"/>
              </a:ext>
            </a:extLst>
          </p:cNvPr>
          <p:cNvPicPr>
            <a:picLocks noChangeAspect="1"/>
          </p:cNvPicPr>
          <p:nvPr/>
        </p:nvPicPr>
        <p:blipFill rotWithShape="1">
          <a:blip r:embed="rId25" cstate="hqprint">
            <a:extLst>
              <a:ext uri="{28A0092B-C50C-407E-A947-70E740481C1C}">
                <a14:useLocalDpi xmlns:a14="http://schemas.microsoft.com/office/drawing/2010/main"/>
              </a:ext>
            </a:extLst>
          </a:blip>
          <a:srcRect/>
          <a:stretch/>
        </p:blipFill>
        <p:spPr>
          <a:xfrm>
            <a:off x="23530978" y="23289938"/>
            <a:ext cx="3173540" cy="2859956"/>
          </a:xfrm>
          <a:prstGeom prst="rect">
            <a:avLst/>
          </a:prstGeom>
        </p:spPr>
      </p:pic>
      <p:pic>
        <p:nvPicPr>
          <p:cNvPr id="173" name="Picture 172" descr="Chart, line chart, histogram&#10;&#10;Description automatically generated">
            <a:extLst>
              <a:ext uri="{FF2B5EF4-FFF2-40B4-BE49-F238E27FC236}">
                <a16:creationId xmlns:a16="http://schemas.microsoft.com/office/drawing/2014/main" id="{691FE7AA-A2AD-4250-B614-BD6BDC4C1920}"/>
              </a:ext>
            </a:extLst>
          </p:cNvPr>
          <p:cNvPicPr>
            <a:picLocks noChangeAspect="1"/>
          </p:cNvPicPr>
          <p:nvPr/>
        </p:nvPicPr>
        <p:blipFill rotWithShape="1">
          <a:blip r:embed="rId23" cstate="hqprint">
            <a:extLst>
              <a:ext uri="{28A0092B-C50C-407E-A947-70E740481C1C}">
                <a14:useLocalDpi xmlns:a14="http://schemas.microsoft.com/office/drawing/2010/main"/>
              </a:ext>
            </a:extLst>
          </a:blip>
          <a:srcRect/>
          <a:stretch/>
        </p:blipFill>
        <p:spPr>
          <a:xfrm>
            <a:off x="17089262" y="23388748"/>
            <a:ext cx="831604" cy="899920"/>
          </a:xfrm>
          <a:prstGeom prst="rect">
            <a:avLst/>
          </a:prstGeom>
        </p:spPr>
      </p:pic>
      <p:pic>
        <p:nvPicPr>
          <p:cNvPr id="174" name="Picture 173" descr="Chart, line chart&#10;&#10;Description automatically generated">
            <a:extLst>
              <a:ext uri="{FF2B5EF4-FFF2-40B4-BE49-F238E27FC236}">
                <a16:creationId xmlns:a16="http://schemas.microsoft.com/office/drawing/2014/main" id="{BC380AEA-4866-40F7-A355-EC282C1E0203}"/>
              </a:ext>
            </a:extLst>
          </p:cNvPr>
          <p:cNvPicPr>
            <a:picLocks noChangeAspect="1"/>
          </p:cNvPicPr>
          <p:nvPr/>
        </p:nvPicPr>
        <p:blipFill rotWithShape="1">
          <a:blip r:embed="rId26" cstate="hqprint">
            <a:extLst>
              <a:ext uri="{28A0092B-C50C-407E-A947-70E740481C1C}">
                <a14:useLocalDpi xmlns:a14="http://schemas.microsoft.com/office/drawing/2010/main"/>
              </a:ext>
            </a:extLst>
          </a:blip>
          <a:srcRect/>
          <a:stretch/>
        </p:blipFill>
        <p:spPr>
          <a:xfrm>
            <a:off x="28693686" y="23689968"/>
            <a:ext cx="1301988" cy="899920"/>
          </a:xfrm>
          <a:prstGeom prst="rect">
            <a:avLst/>
          </a:prstGeom>
        </p:spPr>
      </p:pic>
      <p:sp>
        <p:nvSpPr>
          <p:cNvPr id="175" name="TextBox 174">
            <a:extLst>
              <a:ext uri="{FF2B5EF4-FFF2-40B4-BE49-F238E27FC236}">
                <a16:creationId xmlns:a16="http://schemas.microsoft.com/office/drawing/2014/main" id="{24A1C7E3-461F-4CC1-8B67-AB626CEFD8E2}"/>
              </a:ext>
            </a:extLst>
          </p:cNvPr>
          <p:cNvSpPr txBox="1"/>
          <p:nvPr/>
        </p:nvSpPr>
        <p:spPr>
          <a:xfrm>
            <a:off x="28447860" y="24593582"/>
            <a:ext cx="2459608" cy="280076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Model</a:t>
            </a:r>
          </a:p>
          <a:p>
            <a:r>
              <a:rPr lang="en-US" sz="1600" b="1" dirty="0">
                <a:highlight>
                  <a:srgbClr val="FFFFFF"/>
                </a:highlight>
                <a:latin typeface="Arial" panose="020B0604020202020204" pitchFamily="34" charset="0"/>
                <a:cs typeface="Arial" panose="020B0604020202020204" pitchFamily="34" charset="0"/>
              </a:rPr>
              <a:t>Parameters</a:t>
            </a:r>
          </a:p>
          <a:p>
            <a:r>
              <a:rPr lang="en-US" sz="1600" dirty="0">
                <a:highlight>
                  <a:srgbClr val="FFFFFF"/>
                </a:highlight>
                <a:latin typeface="Arial" panose="020B0604020202020204" pitchFamily="34" charset="0"/>
                <a:cs typeface="Arial" panose="020B0604020202020204" pitchFamily="34" charset="0"/>
              </a:rPr>
              <a:t>dV/dt = 1980</a:t>
            </a:r>
          </a:p>
          <a:p>
            <a:r>
              <a:rPr lang="en-US" sz="1600" dirty="0">
                <a:highlight>
                  <a:srgbClr val="FFFFFF"/>
                </a:highlight>
                <a:latin typeface="Arial" panose="020B0604020202020204" pitchFamily="34" charset="0"/>
                <a:cs typeface="Arial" panose="020B0604020202020204" pitchFamily="34" charset="0"/>
              </a:rPr>
              <a:t>dθ/dt = Varies</a:t>
            </a:r>
          </a:p>
          <a:p>
            <a:r>
              <a:rPr lang="en-US" sz="1600" dirty="0">
                <a:highlight>
                  <a:srgbClr val="FFFFFF"/>
                </a:highlight>
                <a:latin typeface="Arial" panose="020B0604020202020204" pitchFamily="34" charset="0"/>
                <a:cs typeface="Arial" panose="020B0604020202020204" pitchFamily="34" charset="0"/>
              </a:rPr>
              <a:t>dm/dt = 1980</a:t>
            </a:r>
          </a:p>
          <a:p>
            <a:r>
              <a:rPr lang="en-US" sz="1600" dirty="0">
                <a:highlight>
                  <a:srgbClr val="FFFFFF"/>
                </a:highlight>
                <a:latin typeface="Arial" panose="020B0604020202020204" pitchFamily="34" charset="0"/>
                <a:cs typeface="Arial" panose="020B0604020202020204" pitchFamily="34" charset="0"/>
              </a:rPr>
              <a:t>Sf = 1.21</a:t>
            </a:r>
          </a:p>
          <a:p>
            <a:r>
              <a:rPr lang="en-US" sz="1600" dirty="0">
                <a:highlight>
                  <a:srgbClr val="FFFFFF"/>
                </a:highlight>
                <a:latin typeface="Arial" panose="020B0604020202020204" pitchFamily="34" charset="0"/>
                <a:cs typeface="Arial" panose="020B0604020202020204" pitchFamily="34" charset="0"/>
              </a:rPr>
              <a:t>CD = 0.5</a:t>
            </a:r>
          </a:p>
          <a:p>
            <a:r>
              <a:rPr lang="en-US" sz="1600" dirty="0">
                <a:highlight>
                  <a:srgbClr val="FFFFFF"/>
                </a:highlight>
                <a:latin typeface="Arial" panose="020B0604020202020204" pitchFamily="34" charset="0"/>
                <a:cs typeface="Arial" panose="020B0604020202020204" pitchFamily="34" charset="0"/>
              </a:rPr>
              <a:t>CL = 0.01</a:t>
            </a:r>
          </a:p>
          <a:p>
            <a:r>
              <a:rPr lang="en-US" sz="1600" dirty="0">
                <a:highlight>
                  <a:srgbClr val="FFFFFF"/>
                </a:highlight>
                <a:latin typeface="Arial" panose="020B0604020202020204" pitchFamily="34" charset="0"/>
                <a:cs typeface="Arial" panose="020B0604020202020204" pitchFamily="34" charset="0"/>
              </a:rPr>
              <a:t>Cht = 0.02</a:t>
            </a:r>
          </a:p>
          <a:p>
            <a:r>
              <a:rPr lang="en-US" sz="1600" dirty="0">
                <a:highlight>
                  <a:srgbClr val="FFFFFF"/>
                </a:highlight>
                <a:latin typeface="Arial" panose="020B0604020202020204" pitchFamily="34" charset="0"/>
                <a:cs typeface="Arial" panose="020B0604020202020204" pitchFamily="34" charset="0"/>
              </a:rPr>
              <a:t>Cha = 5e6</a:t>
            </a:r>
          </a:p>
          <a:p>
            <a:endParaRPr lang="en-US" sz="1600" dirty="0">
              <a:highlight>
                <a:srgbClr val="FFFFFF"/>
              </a:highlight>
            </a:endParaRPr>
          </a:p>
        </p:txBody>
      </p:sp>
      <p:pic>
        <p:nvPicPr>
          <p:cNvPr id="176" name="Picture 175" descr="Chart, histogram&#10;&#10;Description automatically generated">
            <a:extLst>
              <a:ext uri="{FF2B5EF4-FFF2-40B4-BE49-F238E27FC236}">
                <a16:creationId xmlns:a16="http://schemas.microsoft.com/office/drawing/2014/main" id="{C1466F31-1EC7-42CA-A49E-CFB71209F28A}"/>
              </a:ext>
            </a:extLst>
          </p:cNvPr>
          <p:cNvPicPr>
            <a:picLocks noChangeAspect="1"/>
          </p:cNvPicPr>
          <p:nvPr/>
        </p:nvPicPr>
        <p:blipFill rotWithShape="1">
          <a:blip r:embed="rId27" cstate="hqprint">
            <a:extLst>
              <a:ext uri="{28A0092B-C50C-407E-A947-70E740481C1C}">
                <a14:useLocalDpi xmlns:a14="http://schemas.microsoft.com/office/drawing/2010/main"/>
              </a:ext>
            </a:extLst>
          </a:blip>
          <a:srcRect/>
          <a:stretch/>
        </p:blipFill>
        <p:spPr>
          <a:xfrm>
            <a:off x="16965182" y="12541686"/>
            <a:ext cx="3017564" cy="2772100"/>
          </a:xfrm>
          <a:prstGeom prst="rect">
            <a:avLst/>
          </a:prstGeom>
        </p:spPr>
      </p:pic>
      <p:pic>
        <p:nvPicPr>
          <p:cNvPr id="177" name="Picture 176" descr="Chart, histogram&#10;&#10;Description automatically generated">
            <a:extLst>
              <a:ext uri="{FF2B5EF4-FFF2-40B4-BE49-F238E27FC236}">
                <a16:creationId xmlns:a16="http://schemas.microsoft.com/office/drawing/2014/main" id="{9DC09677-ED6E-43B2-8CA7-7451ADBF3D87}"/>
              </a:ext>
            </a:extLst>
          </p:cNvPr>
          <p:cNvPicPr>
            <a:picLocks noChangeAspect="1"/>
          </p:cNvPicPr>
          <p:nvPr/>
        </p:nvPicPr>
        <p:blipFill rotWithShape="1">
          <a:blip r:embed="rId28" cstate="hqprint">
            <a:extLst>
              <a:ext uri="{28A0092B-C50C-407E-A947-70E740481C1C}">
                <a14:useLocalDpi xmlns:a14="http://schemas.microsoft.com/office/drawing/2010/main"/>
              </a:ext>
            </a:extLst>
          </a:blip>
          <a:srcRect/>
          <a:stretch/>
        </p:blipFill>
        <p:spPr>
          <a:xfrm>
            <a:off x="23622738" y="12552112"/>
            <a:ext cx="3017564" cy="2765608"/>
          </a:xfrm>
          <a:prstGeom prst="rect">
            <a:avLst/>
          </a:prstGeom>
        </p:spPr>
      </p:pic>
      <p:pic>
        <p:nvPicPr>
          <p:cNvPr id="178" name="Picture 177" descr="Chart, line chart, histogram&#10;&#10;Description automatically generated">
            <a:extLst>
              <a:ext uri="{FF2B5EF4-FFF2-40B4-BE49-F238E27FC236}">
                <a16:creationId xmlns:a16="http://schemas.microsoft.com/office/drawing/2014/main" id="{0FB89936-9C9B-43C1-9CFF-1C703C3B18BC}"/>
              </a:ext>
            </a:extLst>
          </p:cNvPr>
          <p:cNvPicPr>
            <a:picLocks noChangeAspect="1"/>
          </p:cNvPicPr>
          <p:nvPr/>
        </p:nvPicPr>
        <p:blipFill rotWithShape="1">
          <a:blip r:embed="rId23" cstate="hqprint">
            <a:extLst>
              <a:ext uri="{28A0092B-C50C-407E-A947-70E740481C1C}">
                <a14:useLocalDpi xmlns:a14="http://schemas.microsoft.com/office/drawing/2010/main"/>
              </a:ext>
            </a:extLst>
          </a:blip>
          <a:srcRect/>
          <a:stretch/>
        </p:blipFill>
        <p:spPr>
          <a:xfrm>
            <a:off x="17162394" y="12623452"/>
            <a:ext cx="831604" cy="899920"/>
          </a:xfrm>
          <a:prstGeom prst="rect">
            <a:avLst/>
          </a:prstGeom>
        </p:spPr>
      </p:pic>
      <p:sp>
        <p:nvSpPr>
          <p:cNvPr id="179" name="TextBox 178">
            <a:extLst>
              <a:ext uri="{FF2B5EF4-FFF2-40B4-BE49-F238E27FC236}">
                <a16:creationId xmlns:a16="http://schemas.microsoft.com/office/drawing/2014/main" id="{1866FA29-2EB1-4EED-95D6-AB20023156C9}"/>
              </a:ext>
            </a:extLst>
          </p:cNvPr>
          <p:cNvSpPr txBox="1"/>
          <p:nvPr/>
        </p:nvSpPr>
        <p:spPr>
          <a:xfrm>
            <a:off x="17700062" y="13866654"/>
            <a:ext cx="1675804" cy="338554"/>
          </a:xfrm>
          <a:prstGeom prst="rect">
            <a:avLst/>
          </a:prstGeom>
          <a:noFill/>
        </p:spPr>
        <p:txBody>
          <a:bodyPr wrap="square" rtlCol="0">
            <a:spAutoFit/>
          </a:bodyPr>
          <a:lstStyle/>
          <a:p>
            <a:r>
              <a:rPr lang="en-US" sz="1600" dirty="0">
                <a:highlight>
                  <a:srgbClr val="FFFFFF"/>
                </a:highlight>
              </a:rPr>
              <a:t>1981</a:t>
            </a:r>
          </a:p>
        </p:txBody>
      </p:sp>
      <p:cxnSp>
        <p:nvCxnSpPr>
          <p:cNvPr id="181" name="Straight Arrow Connector 180">
            <a:extLst>
              <a:ext uri="{FF2B5EF4-FFF2-40B4-BE49-F238E27FC236}">
                <a16:creationId xmlns:a16="http://schemas.microsoft.com/office/drawing/2014/main" id="{F43E7B04-EC54-4A83-81CA-390AFB66D011}"/>
              </a:ext>
            </a:extLst>
          </p:cNvPr>
          <p:cNvCxnSpPr>
            <a:cxnSpLocks/>
          </p:cNvCxnSpPr>
          <p:nvPr/>
        </p:nvCxnSpPr>
        <p:spPr>
          <a:xfrm>
            <a:off x="18549606" y="14318052"/>
            <a:ext cx="580828" cy="557336"/>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pic>
        <p:nvPicPr>
          <p:cNvPr id="183" name="Picture 182" descr="Chart, line chart&#10;&#10;Description automatically generated">
            <a:extLst>
              <a:ext uri="{FF2B5EF4-FFF2-40B4-BE49-F238E27FC236}">
                <a16:creationId xmlns:a16="http://schemas.microsoft.com/office/drawing/2014/main" id="{AE8907CD-B75E-47C8-9BA5-13853413ACC3}"/>
              </a:ext>
            </a:extLst>
          </p:cNvPr>
          <p:cNvPicPr>
            <a:picLocks noChangeAspect="1"/>
          </p:cNvPicPr>
          <p:nvPr/>
        </p:nvPicPr>
        <p:blipFill rotWithShape="1">
          <a:blip r:embed="rId29" cstate="hqprint">
            <a:extLst>
              <a:ext uri="{28A0092B-C50C-407E-A947-70E740481C1C}">
                <a14:useLocalDpi xmlns:a14="http://schemas.microsoft.com/office/drawing/2010/main"/>
              </a:ext>
            </a:extLst>
          </a:blip>
          <a:srcRect/>
          <a:stretch/>
        </p:blipFill>
        <p:spPr>
          <a:xfrm>
            <a:off x="28840898" y="12931624"/>
            <a:ext cx="1351988" cy="1088664"/>
          </a:xfrm>
          <a:prstGeom prst="rect">
            <a:avLst/>
          </a:prstGeom>
        </p:spPr>
      </p:pic>
      <p:sp>
        <p:nvSpPr>
          <p:cNvPr id="184" name="TextBox 183">
            <a:extLst>
              <a:ext uri="{FF2B5EF4-FFF2-40B4-BE49-F238E27FC236}">
                <a16:creationId xmlns:a16="http://schemas.microsoft.com/office/drawing/2014/main" id="{C7CB0EF5-78EF-4D87-981C-AE92EC82FB6F}"/>
              </a:ext>
            </a:extLst>
          </p:cNvPr>
          <p:cNvSpPr txBox="1"/>
          <p:nvPr/>
        </p:nvSpPr>
        <p:spPr>
          <a:xfrm>
            <a:off x="28426352" y="22951988"/>
            <a:ext cx="2459608" cy="83099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Angle </a:t>
            </a:r>
          </a:p>
          <a:p>
            <a:r>
              <a:rPr lang="en-US" sz="1600" b="1" dirty="0">
                <a:highlight>
                  <a:srgbClr val="FFFFFF"/>
                </a:highlight>
                <a:latin typeface="Arial" panose="020B0604020202020204" pitchFamily="34" charset="0"/>
                <a:cs typeface="Arial" panose="020B0604020202020204" pitchFamily="34" charset="0"/>
              </a:rPr>
              <a:t>Equations</a:t>
            </a:r>
          </a:p>
          <a:p>
            <a:endParaRPr lang="en-US" sz="1600" dirty="0">
              <a:highlight>
                <a:srgbClr val="FFFFFF"/>
              </a:highlight>
            </a:endParaRPr>
          </a:p>
        </p:txBody>
      </p:sp>
      <p:sp>
        <p:nvSpPr>
          <p:cNvPr id="185" name="TextBox 184">
            <a:extLst>
              <a:ext uri="{FF2B5EF4-FFF2-40B4-BE49-F238E27FC236}">
                <a16:creationId xmlns:a16="http://schemas.microsoft.com/office/drawing/2014/main" id="{209D474E-718E-45E3-889A-0F48146D7325}"/>
              </a:ext>
            </a:extLst>
          </p:cNvPr>
          <p:cNvSpPr txBox="1"/>
          <p:nvPr/>
        </p:nvSpPr>
        <p:spPr>
          <a:xfrm>
            <a:off x="28523596" y="14021814"/>
            <a:ext cx="2459608" cy="280076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Model</a:t>
            </a:r>
          </a:p>
          <a:p>
            <a:r>
              <a:rPr lang="en-US" sz="1600" b="1" dirty="0">
                <a:highlight>
                  <a:srgbClr val="FFFFFF"/>
                </a:highlight>
                <a:latin typeface="Arial" panose="020B0604020202020204" pitchFamily="34" charset="0"/>
                <a:cs typeface="Arial" panose="020B0604020202020204" pitchFamily="34" charset="0"/>
              </a:rPr>
              <a:t>Parameters</a:t>
            </a:r>
          </a:p>
          <a:p>
            <a:r>
              <a:rPr lang="en-US" sz="1600" dirty="0">
                <a:highlight>
                  <a:srgbClr val="FFFFFF"/>
                </a:highlight>
                <a:latin typeface="Arial" panose="020B0604020202020204" pitchFamily="34" charset="0"/>
                <a:cs typeface="Arial" panose="020B0604020202020204" pitchFamily="34" charset="0"/>
              </a:rPr>
              <a:t>dV/dt = 1980</a:t>
            </a:r>
          </a:p>
          <a:p>
            <a:r>
              <a:rPr lang="en-US" sz="1600" dirty="0">
                <a:highlight>
                  <a:srgbClr val="FFFFFF"/>
                </a:highlight>
                <a:latin typeface="Arial" panose="020B0604020202020204" pitchFamily="34" charset="0"/>
                <a:cs typeface="Arial" panose="020B0604020202020204" pitchFamily="34" charset="0"/>
              </a:rPr>
              <a:t>dθ/dt = 1980</a:t>
            </a:r>
          </a:p>
          <a:p>
            <a:r>
              <a:rPr lang="en-US" sz="1600" dirty="0">
                <a:highlight>
                  <a:srgbClr val="FFFFFF"/>
                </a:highlight>
                <a:latin typeface="Arial" panose="020B0604020202020204" pitchFamily="34" charset="0"/>
                <a:cs typeface="Arial" panose="020B0604020202020204" pitchFamily="34" charset="0"/>
              </a:rPr>
              <a:t>dm/dt = Varies</a:t>
            </a:r>
          </a:p>
          <a:p>
            <a:r>
              <a:rPr lang="en-US" sz="1600" dirty="0">
                <a:highlight>
                  <a:srgbClr val="FFFFFF"/>
                </a:highlight>
                <a:latin typeface="Arial" panose="020B0604020202020204" pitchFamily="34" charset="0"/>
                <a:cs typeface="Arial" panose="020B0604020202020204" pitchFamily="34" charset="0"/>
              </a:rPr>
              <a:t>Sf = 1.21</a:t>
            </a:r>
          </a:p>
          <a:p>
            <a:r>
              <a:rPr lang="en-US" sz="1600" dirty="0">
                <a:highlight>
                  <a:srgbClr val="FFFFFF"/>
                </a:highlight>
                <a:latin typeface="Arial" panose="020B0604020202020204" pitchFamily="34" charset="0"/>
                <a:cs typeface="Arial" panose="020B0604020202020204" pitchFamily="34" charset="0"/>
              </a:rPr>
              <a:t>CD = 0.5</a:t>
            </a:r>
          </a:p>
          <a:p>
            <a:r>
              <a:rPr lang="en-US" sz="1600" dirty="0">
                <a:highlight>
                  <a:srgbClr val="FFFFFF"/>
                </a:highlight>
                <a:latin typeface="Arial" panose="020B0604020202020204" pitchFamily="34" charset="0"/>
                <a:cs typeface="Arial" panose="020B0604020202020204" pitchFamily="34" charset="0"/>
              </a:rPr>
              <a:t>CL = 0.01</a:t>
            </a:r>
          </a:p>
          <a:p>
            <a:r>
              <a:rPr lang="en-US" sz="1600" dirty="0">
                <a:highlight>
                  <a:srgbClr val="FFFFFF"/>
                </a:highlight>
                <a:latin typeface="Arial" panose="020B0604020202020204" pitchFamily="34" charset="0"/>
                <a:cs typeface="Arial" panose="020B0604020202020204" pitchFamily="34" charset="0"/>
              </a:rPr>
              <a:t>Cht = 0.02</a:t>
            </a:r>
          </a:p>
          <a:p>
            <a:r>
              <a:rPr lang="en-US" sz="1600" dirty="0">
                <a:highlight>
                  <a:srgbClr val="FFFFFF"/>
                </a:highlight>
                <a:latin typeface="Arial" panose="020B0604020202020204" pitchFamily="34" charset="0"/>
                <a:cs typeface="Arial" panose="020B0604020202020204" pitchFamily="34" charset="0"/>
              </a:rPr>
              <a:t>Cha = 5e6</a:t>
            </a:r>
          </a:p>
          <a:p>
            <a:endParaRPr lang="en-US" sz="1600" dirty="0">
              <a:highlight>
                <a:srgbClr val="FFFFFF"/>
              </a:highlight>
            </a:endParaRPr>
          </a:p>
        </p:txBody>
      </p:sp>
      <p:sp>
        <p:nvSpPr>
          <p:cNvPr id="186" name="TextBox 185">
            <a:extLst>
              <a:ext uri="{FF2B5EF4-FFF2-40B4-BE49-F238E27FC236}">
                <a16:creationId xmlns:a16="http://schemas.microsoft.com/office/drawing/2014/main" id="{43A14AB4-7F99-4841-9B5F-3C5C365412E4}"/>
              </a:ext>
            </a:extLst>
          </p:cNvPr>
          <p:cNvSpPr txBox="1"/>
          <p:nvPr/>
        </p:nvSpPr>
        <p:spPr>
          <a:xfrm>
            <a:off x="28523596" y="12190828"/>
            <a:ext cx="2459608" cy="83099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Mass </a:t>
            </a:r>
          </a:p>
          <a:p>
            <a:r>
              <a:rPr lang="en-US" sz="1600" b="1" dirty="0">
                <a:highlight>
                  <a:srgbClr val="FFFFFF"/>
                </a:highlight>
                <a:latin typeface="Arial" panose="020B0604020202020204" pitchFamily="34" charset="0"/>
                <a:cs typeface="Arial" panose="020B0604020202020204" pitchFamily="34" charset="0"/>
              </a:rPr>
              <a:t>Equations</a:t>
            </a:r>
          </a:p>
          <a:p>
            <a:endParaRPr lang="en-US" sz="1600" dirty="0">
              <a:highlight>
                <a:srgbClr val="FFFFFF"/>
              </a:highlight>
            </a:endParaRPr>
          </a:p>
        </p:txBody>
      </p:sp>
      <p:sp>
        <p:nvSpPr>
          <p:cNvPr id="187" name="TextBox 186">
            <a:extLst>
              <a:ext uri="{FF2B5EF4-FFF2-40B4-BE49-F238E27FC236}">
                <a16:creationId xmlns:a16="http://schemas.microsoft.com/office/drawing/2014/main" id="{2A0ED1CE-964A-4455-BC63-E9744B376AFD}"/>
              </a:ext>
            </a:extLst>
          </p:cNvPr>
          <p:cNvSpPr txBox="1"/>
          <p:nvPr/>
        </p:nvSpPr>
        <p:spPr>
          <a:xfrm>
            <a:off x="28447860" y="36814182"/>
            <a:ext cx="2459608" cy="280076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Model</a:t>
            </a:r>
          </a:p>
          <a:p>
            <a:r>
              <a:rPr lang="en-US" sz="1600" b="1" dirty="0">
                <a:highlight>
                  <a:srgbClr val="FFFFFF"/>
                </a:highlight>
                <a:latin typeface="Arial" panose="020B0604020202020204" pitchFamily="34" charset="0"/>
                <a:cs typeface="Arial" panose="020B0604020202020204" pitchFamily="34" charset="0"/>
              </a:rPr>
              <a:t>Parameters</a:t>
            </a:r>
          </a:p>
          <a:p>
            <a:r>
              <a:rPr lang="en-US" sz="1600" dirty="0">
                <a:highlight>
                  <a:srgbClr val="FFFFFF"/>
                </a:highlight>
                <a:latin typeface="Arial" panose="020B0604020202020204" pitchFamily="34" charset="0"/>
                <a:cs typeface="Arial" panose="020B0604020202020204" pitchFamily="34" charset="0"/>
              </a:rPr>
              <a:t>dV/dt = Varies</a:t>
            </a:r>
          </a:p>
          <a:p>
            <a:r>
              <a:rPr lang="en-US" sz="1600" dirty="0">
                <a:highlight>
                  <a:srgbClr val="FFFFFF"/>
                </a:highlight>
                <a:latin typeface="Arial" panose="020B0604020202020204" pitchFamily="34" charset="0"/>
                <a:cs typeface="Arial" panose="020B0604020202020204" pitchFamily="34" charset="0"/>
              </a:rPr>
              <a:t>dθ/dt = 1980</a:t>
            </a:r>
          </a:p>
          <a:p>
            <a:r>
              <a:rPr lang="en-US" sz="1600" dirty="0">
                <a:highlight>
                  <a:srgbClr val="FFFFFF"/>
                </a:highlight>
                <a:latin typeface="Arial" panose="020B0604020202020204" pitchFamily="34" charset="0"/>
                <a:cs typeface="Arial" panose="020B0604020202020204" pitchFamily="34" charset="0"/>
              </a:rPr>
              <a:t>dm/dt = 1980</a:t>
            </a:r>
          </a:p>
          <a:p>
            <a:r>
              <a:rPr lang="en-US" sz="1600" dirty="0">
                <a:highlight>
                  <a:srgbClr val="FFFFFF"/>
                </a:highlight>
                <a:latin typeface="Arial" panose="020B0604020202020204" pitchFamily="34" charset="0"/>
                <a:cs typeface="Arial" panose="020B0604020202020204" pitchFamily="34" charset="0"/>
              </a:rPr>
              <a:t>Sf = 1.21</a:t>
            </a:r>
          </a:p>
          <a:p>
            <a:r>
              <a:rPr lang="en-US" sz="1600" dirty="0">
                <a:highlight>
                  <a:srgbClr val="FFFFFF"/>
                </a:highlight>
                <a:latin typeface="Arial" panose="020B0604020202020204" pitchFamily="34" charset="0"/>
                <a:cs typeface="Arial" panose="020B0604020202020204" pitchFamily="34" charset="0"/>
              </a:rPr>
              <a:t>CD = 0.5</a:t>
            </a:r>
          </a:p>
          <a:p>
            <a:r>
              <a:rPr lang="en-US" sz="1600" dirty="0">
                <a:highlight>
                  <a:srgbClr val="FFFFFF"/>
                </a:highlight>
                <a:latin typeface="Arial" panose="020B0604020202020204" pitchFamily="34" charset="0"/>
                <a:cs typeface="Arial" panose="020B0604020202020204" pitchFamily="34" charset="0"/>
              </a:rPr>
              <a:t>CL = 0.01</a:t>
            </a:r>
          </a:p>
          <a:p>
            <a:r>
              <a:rPr lang="en-US" sz="1600" dirty="0">
                <a:highlight>
                  <a:srgbClr val="FFFFFF"/>
                </a:highlight>
                <a:latin typeface="Arial" panose="020B0604020202020204" pitchFamily="34" charset="0"/>
                <a:cs typeface="Arial" panose="020B0604020202020204" pitchFamily="34" charset="0"/>
              </a:rPr>
              <a:t>Cht = 0.02</a:t>
            </a:r>
          </a:p>
          <a:p>
            <a:r>
              <a:rPr lang="en-US" sz="1600" dirty="0">
                <a:highlight>
                  <a:srgbClr val="FFFFFF"/>
                </a:highlight>
                <a:latin typeface="Arial" panose="020B0604020202020204" pitchFamily="34" charset="0"/>
                <a:cs typeface="Arial" panose="020B0604020202020204" pitchFamily="34" charset="0"/>
              </a:rPr>
              <a:t>Cha = 5e6</a:t>
            </a:r>
          </a:p>
          <a:p>
            <a:endParaRPr lang="en-US" sz="1600" dirty="0">
              <a:highlight>
                <a:srgbClr val="FFFFFF"/>
              </a:highlight>
            </a:endParaRPr>
          </a:p>
        </p:txBody>
      </p:sp>
      <p:sp>
        <p:nvSpPr>
          <p:cNvPr id="188" name="TextBox 187">
            <a:extLst>
              <a:ext uri="{FF2B5EF4-FFF2-40B4-BE49-F238E27FC236}">
                <a16:creationId xmlns:a16="http://schemas.microsoft.com/office/drawing/2014/main" id="{D1B5BDC6-FD94-4D08-B69B-C689482CAFDA}"/>
              </a:ext>
            </a:extLst>
          </p:cNvPr>
          <p:cNvSpPr txBox="1"/>
          <p:nvPr/>
        </p:nvSpPr>
        <p:spPr>
          <a:xfrm>
            <a:off x="28379736" y="34236304"/>
            <a:ext cx="2459608" cy="830997"/>
          </a:xfrm>
          <a:prstGeom prst="rect">
            <a:avLst/>
          </a:prstGeom>
          <a:noFill/>
        </p:spPr>
        <p:txBody>
          <a:bodyPr wrap="square" rtlCol="0">
            <a:spAutoFit/>
          </a:bodyPr>
          <a:lstStyle/>
          <a:p>
            <a:r>
              <a:rPr lang="en-US" sz="1600" b="1" dirty="0">
                <a:highlight>
                  <a:srgbClr val="FFFFFF"/>
                </a:highlight>
                <a:latin typeface="Arial" panose="020B0604020202020204" pitchFamily="34" charset="0"/>
                <a:cs typeface="Arial" panose="020B0604020202020204" pitchFamily="34" charset="0"/>
              </a:rPr>
              <a:t>Velocity </a:t>
            </a:r>
          </a:p>
          <a:p>
            <a:r>
              <a:rPr lang="en-US" sz="1600" b="1" dirty="0">
                <a:highlight>
                  <a:srgbClr val="FFFFFF"/>
                </a:highlight>
                <a:latin typeface="Arial" panose="020B0604020202020204" pitchFamily="34" charset="0"/>
                <a:cs typeface="Arial" panose="020B0604020202020204" pitchFamily="34" charset="0"/>
              </a:rPr>
              <a:t>Equations</a:t>
            </a:r>
          </a:p>
          <a:p>
            <a:endParaRPr lang="en-US" sz="1600" dirty="0">
              <a:highlight>
                <a:srgbClr val="FFFFFF"/>
              </a:highlight>
            </a:endParaRPr>
          </a:p>
        </p:txBody>
      </p:sp>
      <p:sp>
        <p:nvSpPr>
          <p:cNvPr id="192" name="TextBox 191">
            <a:extLst>
              <a:ext uri="{FF2B5EF4-FFF2-40B4-BE49-F238E27FC236}">
                <a16:creationId xmlns:a16="http://schemas.microsoft.com/office/drawing/2014/main" id="{80D8D5FF-A79A-4764-BAF7-CB9FB92B2360}"/>
              </a:ext>
            </a:extLst>
          </p:cNvPr>
          <p:cNvSpPr txBox="1"/>
          <p:nvPr/>
        </p:nvSpPr>
        <p:spPr>
          <a:xfrm>
            <a:off x="24070994" y="13491562"/>
            <a:ext cx="1675804" cy="338554"/>
          </a:xfrm>
          <a:prstGeom prst="rect">
            <a:avLst/>
          </a:prstGeom>
          <a:noFill/>
        </p:spPr>
        <p:txBody>
          <a:bodyPr wrap="square" rtlCol="0">
            <a:spAutoFit/>
          </a:bodyPr>
          <a:lstStyle/>
          <a:p>
            <a:r>
              <a:rPr lang="en-US" sz="1600" dirty="0">
                <a:highlight>
                  <a:srgbClr val="FFFFFF"/>
                </a:highlight>
              </a:rPr>
              <a:t>1981</a:t>
            </a:r>
          </a:p>
        </p:txBody>
      </p:sp>
      <p:cxnSp>
        <p:nvCxnSpPr>
          <p:cNvPr id="193" name="Straight Arrow Connector 192">
            <a:extLst>
              <a:ext uri="{FF2B5EF4-FFF2-40B4-BE49-F238E27FC236}">
                <a16:creationId xmlns:a16="http://schemas.microsoft.com/office/drawing/2014/main" id="{D92E5EDF-5AA8-4B45-93FC-D46B494E19A1}"/>
              </a:ext>
            </a:extLst>
          </p:cNvPr>
          <p:cNvCxnSpPr>
            <a:cxnSpLocks/>
          </p:cNvCxnSpPr>
          <p:nvPr/>
        </p:nvCxnSpPr>
        <p:spPr>
          <a:xfrm flipH="1" flipV="1">
            <a:off x="24069956" y="13002150"/>
            <a:ext cx="540400" cy="562436"/>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956EC15B-681D-455D-82D7-0B0B97DB7B7D}"/>
              </a:ext>
            </a:extLst>
          </p:cNvPr>
          <p:cNvSpPr txBox="1"/>
          <p:nvPr/>
        </p:nvSpPr>
        <p:spPr>
          <a:xfrm>
            <a:off x="15207728" y="-82370"/>
            <a:ext cx="16640280" cy="8956298"/>
          </a:xfrm>
          <a:prstGeom prst="rect">
            <a:avLst/>
          </a:prstGeom>
          <a:noFill/>
        </p:spPr>
        <p:txBody>
          <a:bodyPr wrap="square" rtlCol="0">
            <a:spAutoFit/>
          </a:bodyPr>
          <a:lstStyle/>
          <a:p>
            <a:pPr algn="ctr"/>
            <a:r>
              <a:rPr lang="en-US" sz="28800" b="1" dirty="0">
                <a:solidFill>
                  <a:srgbClr val="FF0000"/>
                </a:solidFill>
              </a:rPr>
              <a:t>Spread of Ensemble</a:t>
            </a:r>
          </a:p>
        </p:txBody>
      </p:sp>
    </p:spTree>
    <p:extLst>
      <p:ext uri="{BB962C8B-B14F-4D97-AF65-F5344CB8AC3E}">
        <p14:creationId xmlns:p14="http://schemas.microsoft.com/office/powerpoint/2010/main" val="469717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A3EBFB7B-5754-41FE-9E0B-0F1C193ADE6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90756" y="13928884"/>
            <a:ext cx="27077160" cy="11367528"/>
          </a:xfrm>
          <a:prstGeom prst="rect">
            <a:avLst/>
          </a:prstGeom>
        </p:spPr>
      </p:pic>
      <p:pic>
        <p:nvPicPr>
          <p:cNvPr id="5" name="Picture 4" descr="Chart, histogram&#10;&#10;Description automatically generated">
            <a:extLst>
              <a:ext uri="{FF2B5EF4-FFF2-40B4-BE49-F238E27FC236}">
                <a16:creationId xmlns:a16="http://schemas.microsoft.com/office/drawing/2014/main" id="{33D4EFD1-70CF-420D-92B3-23C39969E9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90756" y="2561356"/>
            <a:ext cx="27077160" cy="11367528"/>
          </a:xfrm>
          <a:prstGeom prst="rect">
            <a:avLst/>
          </a:prstGeom>
        </p:spPr>
      </p:pic>
      <p:pic>
        <p:nvPicPr>
          <p:cNvPr id="7" name="Picture 6" descr="Chart, histogram&#10;&#10;Description automatically generated">
            <a:extLst>
              <a:ext uri="{FF2B5EF4-FFF2-40B4-BE49-F238E27FC236}">
                <a16:creationId xmlns:a16="http://schemas.microsoft.com/office/drawing/2014/main" id="{FC276F08-C76A-4684-8C7C-B6219F27474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90756" y="25296412"/>
            <a:ext cx="27077160" cy="11367528"/>
          </a:xfrm>
          <a:prstGeom prst="rect">
            <a:avLst/>
          </a:prstGeom>
        </p:spPr>
      </p:pic>
      <p:sp>
        <p:nvSpPr>
          <p:cNvPr id="8" name="TextBox 7">
            <a:extLst>
              <a:ext uri="{FF2B5EF4-FFF2-40B4-BE49-F238E27FC236}">
                <a16:creationId xmlns:a16="http://schemas.microsoft.com/office/drawing/2014/main" id="{97B9BF2E-B7AF-4775-8E3B-8A75396302DD}"/>
              </a:ext>
            </a:extLst>
          </p:cNvPr>
          <p:cNvSpPr txBox="1"/>
          <p:nvPr/>
        </p:nvSpPr>
        <p:spPr>
          <a:xfrm rot="20452348">
            <a:off x="22485320" y="1134069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9" name="TextBox 8">
            <a:extLst>
              <a:ext uri="{FF2B5EF4-FFF2-40B4-BE49-F238E27FC236}">
                <a16:creationId xmlns:a16="http://schemas.microsoft.com/office/drawing/2014/main" id="{F0E3D7F5-A1FA-4758-8846-A631B9CF8E8B}"/>
              </a:ext>
            </a:extLst>
          </p:cNvPr>
          <p:cNvSpPr txBox="1"/>
          <p:nvPr/>
        </p:nvSpPr>
        <p:spPr>
          <a:xfrm rot="20893833">
            <a:off x="20867916" y="22712486"/>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10" name="TextBox 9">
            <a:extLst>
              <a:ext uri="{FF2B5EF4-FFF2-40B4-BE49-F238E27FC236}">
                <a16:creationId xmlns:a16="http://schemas.microsoft.com/office/drawing/2014/main" id="{C300CDC1-48DA-4CAC-AA9C-8BD68544B354}"/>
              </a:ext>
            </a:extLst>
          </p:cNvPr>
          <p:cNvSpPr txBox="1"/>
          <p:nvPr/>
        </p:nvSpPr>
        <p:spPr>
          <a:xfrm rot="19945905">
            <a:off x="11614112" y="2267655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11" name="TextBox 10">
            <a:extLst>
              <a:ext uri="{FF2B5EF4-FFF2-40B4-BE49-F238E27FC236}">
                <a16:creationId xmlns:a16="http://schemas.microsoft.com/office/drawing/2014/main" id="{9181AD86-18EC-45CC-9551-1336E2EF10DB}"/>
              </a:ext>
            </a:extLst>
          </p:cNvPr>
          <p:cNvSpPr txBox="1"/>
          <p:nvPr/>
        </p:nvSpPr>
        <p:spPr>
          <a:xfrm rot="19369408">
            <a:off x="11614108" y="3027115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12" name="TextBox 11">
            <a:extLst>
              <a:ext uri="{FF2B5EF4-FFF2-40B4-BE49-F238E27FC236}">
                <a16:creationId xmlns:a16="http://schemas.microsoft.com/office/drawing/2014/main" id="{C858B880-5B73-4E82-AE14-8BD748B25800}"/>
              </a:ext>
            </a:extLst>
          </p:cNvPr>
          <p:cNvSpPr txBox="1"/>
          <p:nvPr/>
        </p:nvSpPr>
        <p:spPr>
          <a:xfrm rot="19719040">
            <a:off x="11370480" y="3223261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100m</a:t>
            </a:r>
          </a:p>
        </p:txBody>
      </p:sp>
      <p:sp>
        <p:nvSpPr>
          <p:cNvPr id="13" name="TextBox 12">
            <a:extLst>
              <a:ext uri="{FF2B5EF4-FFF2-40B4-BE49-F238E27FC236}">
                <a16:creationId xmlns:a16="http://schemas.microsoft.com/office/drawing/2014/main" id="{1495A72D-0FC9-45C6-9203-E4CFCB6E4E42}"/>
              </a:ext>
            </a:extLst>
          </p:cNvPr>
          <p:cNvSpPr txBox="1"/>
          <p:nvPr/>
        </p:nvSpPr>
        <p:spPr>
          <a:xfrm rot="19719040">
            <a:off x="11345076" y="33909022"/>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1km</a:t>
            </a:r>
          </a:p>
        </p:txBody>
      </p:sp>
      <p:sp>
        <p:nvSpPr>
          <p:cNvPr id="17" name="TextBox 16">
            <a:extLst>
              <a:ext uri="{FF2B5EF4-FFF2-40B4-BE49-F238E27FC236}">
                <a16:creationId xmlns:a16="http://schemas.microsoft.com/office/drawing/2014/main" id="{9A375720-D418-4CD0-B47A-DE31589429E5}"/>
              </a:ext>
            </a:extLst>
          </p:cNvPr>
          <p:cNvSpPr txBox="1"/>
          <p:nvPr/>
        </p:nvSpPr>
        <p:spPr>
          <a:xfrm rot="20893833">
            <a:off x="18197604" y="3085327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19" name="TextBox 18">
            <a:extLst>
              <a:ext uri="{FF2B5EF4-FFF2-40B4-BE49-F238E27FC236}">
                <a16:creationId xmlns:a16="http://schemas.microsoft.com/office/drawing/2014/main" id="{340456FC-F458-41FA-A23B-EBCA79A6C36C}"/>
              </a:ext>
            </a:extLst>
          </p:cNvPr>
          <p:cNvSpPr txBox="1"/>
          <p:nvPr/>
        </p:nvSpPr>
        <p:spPr>
          <a:xfrm>
            <a:off x="13702160" y="3423218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10km</a:t>
            </a:r>
          </a:p>
        </p:txBody>
      </p:sp>
      <p:sp>
        <p:nvSpPr>
          <p:cNvPr id="20" name="TextBox 19">
            <a:extLst>
              <a:ext uri="{FF2B5EF4-FFF2-40B4-BE49-F238E27FC236}">
                <a16:creationId xmlns:a16="http://schemas.microsoft.com/office/drawing/2014/main" id="{51E58195-2DE8-4D06-A2A5-000C186B5B09}"/>
              </a:ext>
            </a:extLst>
          </p:cNvPr>
          <p:cNvSpPr txBox="1"/>
          <p:nvPr/>
        </p:nvSpPr>
        <p:spPr>
          <a:xfrm>
            <a:off x="13779980" y="2296972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100m</a:t>
            </a:r>
          </a:p>
        </p:txBody>
      </p:sp>
      <p:cxnSp>
        <p:nvCxnSpPr>
          <p:cNvPr id="21" name="Straight Arrow Connector 20">
            <a:extLst>
              <a:ext uri="{FF2B5EF4-FFF2-40B4-BE49-F238E27FC236}">
                <a16:creationId xmlns:a16="http://schemas.microsoft.com/office/drawing/2014/main" id="{3A15ACAD-C158-4B76-B6A6-A70725C49BE0}"/>
              </a:ext>
            </a:extLst>
          </p:cNvPr>
          <p:cNvCxnSpPr>
            <a:cxnSpLocks/>
          </p:cNvCxnSpPr>
          <p:nvPr/>
        </p:nvCxnSpPr>
        <p:spPr>
          <a:xfrm flipH="1">
            <a:off x="14098760" y="35130680"/>
            <a:ext cx="1030576" cy="0"/>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4608472-3B49-4949-AA40-DE1ECF703EB7}"/>
              </a:ext>
            </a:extLst>
          </p:cNvPr>
          <p:cNvCxnSpPr>
            <a:cxnSpLocks/>
          </p:cNvCxnSpPr>
          <p:nvPr/>
        </p:nvCxnSpPr>
        <p:spPr>
          <a:xfrm flipH="1">
            <a:off x="14081820" y="23775260"/>
            <a:ext cx="1030576" cy="0"/>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A8E8AD3-F701-4D98-84B4-86C8586F09CC}"/>
              </a:ext>
            </a:extLst>
          </p:cNvPr>
          <p:cNvSpPr txBox="1"/>
          <p:nvPr/>
        </p:nvSpPr>
        <p:spPr>
          <a:xfrm rot="16200000">
            <a:off x="22577768" y="27548210"/>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37" name="Straight Connector 36">
            <a:extLst>
              <a:ext uri="{FF2B5EF4-FFF2-40B4-BE49-F238E27FC236}">
                <a16:creationId xmlns:a16="http://schemas.microsoft.com/office/drawing/2014/main" id="{1F85F92B-B54E-407A-BAEA-4A3415591541}"/>
              </a:ext>
            </a:extLst>
          </p:cNvPr>
          <p:cNvCxnSpPr>
            <a:cxnSpLocks/>
          </p:cNvCxnSpPr>
          <p:nvPr/>
        </p:nvCxnSpPr>
        <p:spPr>
          <a:xfrm>
            <a:off x="24509420" y="26401290"/>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D47A3628-AE0C-41F7-8A55-E45DBAA8E21A}"/>
              </a:ext>
            </a:extLst>
          </p:cNvPr>
          <p:cNvSpPr txBox="1"/>
          <p:nvPr/>
        </p:nvSpPr>
        <p:spPr>
          <a:xfrm rot="16200000">
            <a:off x="19321052" y="27548210"/>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39" name="Straight Connector 38">
            <a:extLst>
              <a:ext uri="{FF2B5EF4-FFF2-40B4-BE49-F238E27FC236}">
                <a16:creationId xmlns:a16="http://schemas.microsoft.com/office/drawing/2014/main" id="{AC6FDF27-FF3D-45B7-9C9C-42DBE05B4C44}"/>
              </a:ext>
            </a:extLst>
          </p:cNvPr>
          <p:cNvCxnSpPr>
            <a:cxnSpLocks/>
          </p:cNvCxnSpPr>
          <p:nvPr/>
        </p:nvCxnSpPr>
        <p:spPr>
          <a:xfrm>
            <a:off x="21095808" y="26401290"/>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71CA218-CD3E-4296-9476-BD01B4299490}"/>
              </a:ext>
            </a:extLst>
          </p:cNvPr>
          <p:cNvSpPr txBox="1"/>
          <p:nvPr/>
        </p:nvSpPr>
        <p:spPr>
          <a:xfrm rot="16200000">
            <a:off x="17375432" y="2754821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41" name="Straight Connector 40">
            <a:extLst>
              <a:ext uri="{FF2B5EF4-FFF2-40B4-BE49-F238E27FC236}">
                <a16:creationId xmlns:a16="http://schemas.microsoft.com/office/drawing/2014/main" id="{B8BA1425-F8CE-4D85-9D50-F3D578A146CD}"/>
              </a:ext>
            </a:extLst>
          </p:cNvPr>
          <p:cNvCxnSpPr>
            <a:cxnSpLocks/>
          </p:cNvCxnSpPr>
          <p:nvPr/>
        </p:nvCxnSpPr>
        <p:spPr>
          <a:xfrm>
            <a:off x="18439412" y="26461178"/>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2A87759-D761-4286-A3C8-A2929F4E81C2}"/>
              </a:ext>
            </a:extLst>
          </p:cNvPr>
          <p:cNvSpPr txBox="1"/>
          <p:nvPr/>
        </p:nvSpPr>
        <p:spPr>
          <a:xfrm rot="16200000">
            <a:off x="16253696" y="27575102"/>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40 km/s</a:t>
            </a:r>
          </a:p>
        </p:txBody>
      </p:sp>
      <p:cxnSp>
        <p:nvCxnSpPr>
          <p:cNvPr id="43" name="Straight Connector 42">
            <a:extLst>
              <a:ext uri="{FF2B5EF4-FFF2-40B4-BE49-F238E27FC236}">
                <a16:creationId xmlns:a16="http://schemas.microsoft.com/office/drawing/2014/main" id="{7ABEE3BE-35F2-47CF-AA87-63B3BC224869}"/>
              </a:ext>
            </a:extLst>
          </p:cNvPr>
          <p:cNvCxnSpPr>
            <a:cxnSpLocks/>
          </p:cNvCxnSpPr>
          <p:nvPr/>
        </p:nvCxnSpPr>
        <p:spPr>
          <a:xfrm>
            <a:off x="17317676" y="26488066"/>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F7272F8-4A02-4A04-B4E7-BA918089550A}"/>
              </a:ext>
            </a:extLst>
          </p:cNvPr>
          <p:cNvSpPr txBox="1"/>
          <p:nvPr/>
        </p:nvSpPr>
        <p:spPr>
          <a:xfrm>
            <a:off x="26246232" y="10765616"/>
            <a:ext cx="4843368" cy="31116210"/>
          </a:xfrm>
          <a:prstGeom prst="rect">
            <a:avLst/>
          </a:prstGeom>
          <a:noFill/>
        </p:spPr>
        <p:txBody>
          <a:bodyPr wrap="square" rtlCol="0">
            <a:spAutoFit/>
          </a:bodyPr>
          <a:lstStyle/>
          <a:p>
            <a:r>
              <a:rPr lang="en-US" sz="28800" b="1" dirty="0">
                <a:solidFill>
                  <a:srgbClr val="FF0000"/>
                </a:solidFill>
              </a:rPr>
              <a:t>WRONG</a:t>
            </a:r>
          </a:p>
          <a:p>
            <a:r>
              <a:rPr lang="en-US" sz="28800" b="1" dirty="0">
                <a:solidFill>
                  <a:srgbClr val="FF0000"/>
                </a:solidFill>
              </a:rPr>
              <a:t>Y-AXIS</a:t>
            </a:r>
          </a:p>
        </p:txBody>
      </p:sp>
      <p:sp>
        <p:nvSpPr>
          <p:cNvPr id="45" name="TextBox 44">
            <a:extLst>
              <a:ext uri="{FF2B5EF4-FFF2-40B4-BE49-F238E27FC236}">
                <a16:creationId xmlns:a16="http://schemas.microsoft.com/office/drawing/2014/main" id="{96ACFF72-ED46-470E-A236-3737E1D81267}"/>
              </a:ext>
            </a:extLst>
          </p:cNvPr>
          <p:cNvSpPr txBox="1"/>
          <p:nvPr/>
        </p:nvSpPr>
        <p:spPr>
          <a:xfrm>
            <a:off x="1012038" y="1084042"/>
            <a:ext cx="7506356" cy="13388280"/>
          </a:xfrm>
          <a:prstGeom prst="rect">
            <a:avLst/>
          </a:prstGeom>
          <a:noFill/>
        </p:spPr>
        <p:txBody>
          <a:bodyPr wrap="square" rtlCol="0">
            <a:spAutoFit/>
          </a:bodyPr>
          <a:lstStyle/>
          <a:p>
            <a:r>
              <a:rPr lang="en-US" sz="28800" b="1" dirty="0">
                <a:solidFill>
                  <a:srgbClr val="FF0000"/>
                </a:solidFill>
              </a:rPr>
              <a:t>Ablation Only</a:t>
            </a:r>
          </a:p>
        </p:txBody>
      </p:sp>
    </p:spTree>
    <p:extLst>
      <p:ext uri="{BB962C8B-B14F-4D97-AF65-F5344CB8AC3E}">
        <p14:creationId xmlns:p14="http://schemas.microsoft.com/office/powerpoint/2010/main" val="553611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raph&#10;&#10;Description automatically generated with medium confidence">
            <a:extLst>
              <a:ext uri="{FF2B5EF4-FFF2-40B4-BE49-F238E27FC236}">
                <a16:creationId xmlns:a16="http://schemas.microsoft.com/office/drawing/2014/main" id="{91283A18-B707-43F4-9867-435913F766C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82906" y="15663764"/>
            <a:ext cx="25761788" cy="10684392"/>
          </a:xfrm>
          <a:prstGeom prst="rect">
            <a:avLst/>
          </a:prstGeom>
        </p:spPr>
      </p:pic>
      <p:pic>
        <p:nvPicPr>
          <p:cNvPr id="16" name="Picture 15" descr="Chart&#10;&#10;Description automatically generated">
            <a:extLst>
              <a:ext uri="{FF2B5EF4-FFF2-40B4-BE49-F238E27FC236}">
                <a16:creationId xmlns:a16="http://schemas.microsoft.com/office/drawing/2014/main" id="{1E917CF7-2C5A-4FF3-A33E-E4BD8DCCE61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882902" y="26348156"/>
            <a:ext cx="25761788" cy="10815312"/>
          </a:xfrm>
          <a:prstGeom prst="rect">
            <a:avLst/>
          </a:prstGeom>
        </p:spPr>
      </p:pic>
      <p:pic>
        <p:nvPicPr>
          <p:cNvPr id="22" name="Picture 21" descr="A screenshot of a computer&#10;&#10;Description automatically generated with low confidence">
            <a:extLst>
              <a:ext uri="{FF2B5EF4-FFF2-40B4-BE49-F238E27FC236}">
                <a16:creationId xmlns:a16="http://schemas.microsoft.com/office/drawing/2014/main" id="{B702A0B3-F23E-4CB1-870C-D49BA5B340F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882902" y="4979372"/>
            <a:ext cx="25761788" cy="10684392"/>
          </a:xfrm>
          <a:prstGeom prst="rect">
            <a:avLst/>
          </a:prstGeom>
        </p:spPr>
      </p:pic>
      <p:sp>
        <p:nvSpPr>
          <p:cNvPr id="23" name="TextBox 22">
            <a:extLst>
              <a:ext uri="{FF2B5EF4-FFF2-40B4-BE49-F238E27FC236}">
                <a16:creationId xmlns:a16="http://schemas.microsoft.com/office/drawing/2014/main" id="{2CAC85C0-9D26-450D-913E-862391B4DE03}"/>
              </a:ext>
            </a:extLst>
          </p:cNvPr>
          <p:cNvSpPr txBox="1"/>
          <p:nvPr/>
        </p:nvSpPr>
        <p:spPr>
          <a:xfrm rot="20452348">
            <a:off x="11344560" y="13426366"/>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24" name="TextBox 23">
            <a:extLst>
              <a:ext uri="{FF2B5EF4-FFF2-40B4-BE49-F238E27FC236}">
                <a16:creationId xmlns:a16="http://schemas.microsoft.com/office/drawing/2014/main" id="{488BF358-065D-4A59-9BAF-8A4883395D25}"/>
              </a:ext>
            </a:extLst>
          </p:cNvPr>
          <p:cNvSpPr txBox="1"/>
          <p:nvPr/>
        </p:nvSpPr>
        <p:spPr>
          <a:xfrm rot="21118901">
            <a:off x="20914212" y="13373062"/>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25" name="TextBox 24">
            <a:extLst>
              <a:ext uri="{FF2B5EF4-FFF2-40B4-BE49-F238E27FC236}">
                <a16:creationId xmlns:a16="http://schemas.microsoft.com/office/drawing/2014/main" id="{240CEB38-E364-4C3E-8AE3-B09374B3B676}"/>
              </a:ext>
            </a:extLst>
          </p:cNvPr>
          <p:cNvSpPr txBox="1"/>
          <p:nvPr/>
        </p:nvSpPr>
        <p:spPr>
          <a:xfrm rot="16200000">
            <a:off x="22733348" y="2060193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sp>
        <p:nvSpPr>
          <p:cNvPr id="26" name="TextBox 25">
            <a:extLst>
              <a:ext uri="{FF2B5EF4-FFF2-40B4-BE49-F238E27FC236}">
                <a16:creationId xmlns:a16="http://schemas.microsoft.com/office/drawing/2014/main" id="{20B44AEC-7A7A-4175-8188-7CB45BF15A44}"/>
              </a:ext>
            </a:extLst>
          </p:cNvPr>
          <p:cNvSpPr txBox="1"/>
          <p:nvPr/>
        </p:nvSpPr>
        <p:spPr>
          <a:xfrm rot="20897359">
            <a:off x="9149600" y="22957186"/>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27" name="TextBox 26">
            <a:extLst>
              <a:ext uri="{FF2B5EF4-FFF2-40B4-BE49-F238E27FC236}">
                <a16:creationId xmlns:a16="http://schemas.microsoft.com/office/drawing/2014/main" id="{0BB3BF84-6171-49C9-93B9-BBC4F39BC40F}"/>
              </a:ext>
            </a:extLst>
          </p:cNvPr>
          <p:cNvSpPr txBox="1"/>
          <p:nvPr/>
        </p:nvSpPr>
        <p:spPr>
          <a:xfrm rot="20708231">
            <a:off x="9149600" y="28687602"/>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28" name="TextBox 27">
            <a:extLst>
              <a:ext uri="{FF2B5EF4-FFF2-40B4-BE49-F238E27FC236}">
                <a16:creationId xmlns:a16="http://schemas.microsoft.com/office/drawing/2014/main" id="{F516732D-3677-4411-B726-3C8558F398FD}"/>
              </a:ext>
            </a:extLst>
          </p:cNvPr>
          <p:cNvSpPr txBox="1"/>
          <p:nvPr/>
        </p:nvSpPr>
        <p:spPr>
          <a:xfrm>
            <a:off x="9149600" y="3340712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1km</a:t>
            </a:r>
          </a:p>
        </p:txBody>
      </p:sp>
      <p:sp>
        <p:nvSpPr>
          <p:cNvPr id="29" name="TextBox 28">
            <a:extLst>
              <a:ext uri="{FF2B5EF4-FFF2-40B4-BE49-F238E27FC236}">
                <a16:creationId xmlns:a16="http://schemas.microsoft.com/office/drawing/2014/main" id="{A7EA3C37-B9CD-4C53-9162-84BDCB90355F}"/>
              </a:ext>
            </a:extLst>
          </p:cNvPr>
          <p:cNvSpPr txBox="1"/>
          <p:nvPr/>
        </p:nvSpPr>
        <p:spPr>
          <a:xfrm>
            <a:off x="9078360" y="3501110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10km</a:t>
            </a:r>
          </a:p>
        </p:txBody>
      </p:sp>
      <p:cxnSp>
        <p:nvCxnSpPr>
          <p:cNvPr id="33" name="Straight Connector 32">
            <a:extLst>
              <a:ext uri="{FF2B5EF4-FFF2-40B4-BE49-F238E27FC236}">
                <a16:creationId xmlns:a16="http://schemas.microsoft.com/office/drawing/2014/main" id="{CB29C70D-2805-42EE-A962-5EE002E0B45B}"/>
              </a:ext>
            </a:extLst>
          </p:cNvPr>
          <p:cNvCxnSpPr>
            <a:cxnSpLocks/>
          </p:cNvCxnSpPr>
          <p:nvPr/>
        </p:nvCxnSpPr>
        <p:spPr>
          <a:xfrm>
            <a:off x="23863192" y="16641670"/>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E0FEBA9-8CD6-41DA-B1A5-34DDD0BE9AE4}"/>
              </a:ext>
            </a:extLst>
          </p:cNvPr>
          <p:cNvSpPr txBox="1"/>
          <p:nvPr/>
        </p:nvSpPr>
        <p:spPr>
          <a:xfrm rot="16200000">
            <a:off x="19882940" y="20601930"/>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38" name="Straight Connector 37">
            <a:extLst>
              <a:ext uri="{FF2B5EF4-FFF2-40B4-BE49-F238E27FC236}">
                <a16:creationId xmlns:a16="http://schemas.microsoft.com/office/drawing/2014/main" id="{4073F278-A598-458B-B63B-A64877AA2245}"/>
              </a:ext>
            </a:extLst>
          </p:cNvPr>
          <p:cNvCxnSpPr>
            <a:cxnSpLocks/>
          </p:cNvCxnSpPr>
          <p:nvPr/>
        </p:nvCxnSpPr>
        <p:spPr>
          <a:xfrm>
            <a:off x="21012784" y="16641662"/>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37D30C3-66F1-4E0C-8C2F-CE24F0DBAA7D}"/>
              </a:ext>
            </a:extLst>
          </p:cNvPr>
          <p:cNvSpPr txBox="1"/>
          <p:nvPr/>
        </p:nvSpPr>
        <p:spPr>
          <a:xfrm rot="16200000">
            <a:off x="17711820" y="20601930"/>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40" name="Straight Connector 39">
            <a:extLst>
              <a:ext uri="{FF2B5EF4-FFF2-40B4-BE49-F238E27FC236}">
                <a16:creationId xmlns:a16="http://schemas.microsoft.com/office/drawing/2014/main" id="{0B404BA7-5E1B-40A2-AF73-87837CEB5296}"/>
              </a:ext>
            </a:extLst>
          </p:cNvPr>
          <p:cNvCxnSpPr>
            <a:cxnSpLocks/>
          </p:cNvCxnSpPr>
          <p:nvPr/>
        </p:nvCxnSpPr>
        <p:spPr>
          <a:xfrm>
            <a:off x="18841664" y="16641662"/>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9DCDF32-3E07-487A-B855-78BFE130E72B}"/>
              </a:ext>
            </a:extLst>
          </p:cNvPr>
          <p:cNvSpPr txBox="1"/>
          <p:nvPr/>
        </p:nvSpPr>
        <p:spPr>
          <a:xfrm rot="16200000">
            <a:off x="16852708" y="2060193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40 km/s</a:t>
            </a:r>
          </a:p>
        </p:txBody>
      </p:sp>
      <p:cxnSp>
        <p:nvCxnSpPr>
          <p:cNvPr id="42" name="Straight Connector 41">
            <a:extLst>
              <a:ext uri="{FF2B5EF4-FFF2-40B4-BE49-F238E27FC236}">
                <a16:creationId xmlns:a16="http://schemas.microsoft.com/office/drawing/2014/main" id="{4EBCBF56-9613-418F-9D87-5EE4B6E60F00}"/>
              </a:ext>
            </a:extLst>
          </p:cNvPr>
          <p:cNvCxnSpPr>
            <a:cxnSpLocks/>
          </p:cNvCxnSpPr>
          <p:nvPr/>
        </p:nvCxnSpPr>
        <p:spPr>
          <a:xfrm>
            <a:off x="17982552" y="16641670"/>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024AD71A-F5B9-420F-AB84-681560165F88}"/>
              </a:ext>
            </a:extLst>
          </p:cNvPr>
          <p:cNvSpPr txBox="1"/>
          <p:nvPr/>
        </p:nvSpPr>
        <p:spPr>
          <a:xfrm rot="16200000">
            <a:off x="21810020" y="3447709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44" name="Straight Connector 43">
            <a:extLst>
              <a:ext uri="{FF2B5EF4-FFF2-40B4-BE49-F238E27FC236}">
                <a16:creationId xmlns:a16="http://schemas.microsoft.com/office/drawing/2014/main" id="{B4766247-BB78-4362-908B-052E2581DEB8}"/>
              </a:ext>
            </a:extLst>
          </p:cNvPr>
          <p:cNvCxnSpPr>
            <a:cxnSpLocks/>
          </p:cNvCxnSpPr>
          <p:nvPr/>
        </p:nvCxnSpPr>
        <p:spPr>
          <a:xfrm>
            <a:off x="23556312" y="27331354"/>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981143E-242E-4E40-A220-C689544A365A}"/>
              </a:ext>
            </a:extLst>
          </p:cNvPr>
          <p:cNvSpPr txBox="1"/>
          <p:nvPr/>
        </p:nvSpPr>
        <p:spPr>
          <a:xfrm rot="16200000">
            <a:off x="18455188" y="3447709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46" name="Straight Connector 45">
            <a:extLst>
              <a:ext uri="{FF2B5EF4-FFF2-40B4-BE49-F238E27FC236}">
                <a16:creationId xmlns:a16="http://schemas.microsoft.com/office/drawing/2014/main" id="{19A6AD8C-F50D-4566-BD96-51F46C00C83E}"/>
              </a:ext>
            </a:extLst>
          </p:cNvPr>
          <p:cNvCxnSpPr>
            <a:cxnSpLocks/>
          </p:cNvCxnSpPr>
          <p:nvPr/>
        </p:nvCxnSpPr>
        <p:spPr>
          <a:xfrm>
            <a:off x="20191556" y="27388494"/>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8FAE488-EE62-4F85-B3AF-79DC896A7353}"/>
              </a:ext>
            </a:extLst>
          </p:cNvPr>
          <p:cNvSpPr txBox="1"/>
          <p:nvPr/>
        </p:nvSpPr>
        <p:spPr>
          <a:xfrm rot="16200000">
            <a:off x="15888152" y="3447709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50" name="Straight Connector 49">
            <a:extLst>
              <a:ext uri="{FF2B5EF4-FFF2-40B4-BE49-F238E27FC236}">
                <a16:creationId xmlns:a16="http://schemas.microsoft.com/office/drawing/2014/main" id="{212E5DFB-2AE8-4972-90EA-EFF91A992E77}"/>
              </a:ext>
            </a:extLst>
          </p:cNvPr>
          <p:cNvCxnSpPr>
            <a:cxnSpLocks/>
          </p:cNvCxnSpPr>
          <p:nvPr/>
        </p:nvCxnSpPr>
        <p:spPr>
          <a:xfrm>
            <a:off x="17637572" y="27388494"/>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37030C1-D5F3-4C53-A560-9393728A474D}"/>
              </a:ext>
            </a:extLst>
          </p:cNvPr>
          <p:cNvSpPr txBox="1"/>
          <p:nvPr/>
        </p:nvSpPr>
        <p:spPr>
          <a:xfrm rot="16200000">
            <a:off x="22452956" y="995641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52" name="Straight Connector 51">
            <a:extLst>
              <a:ext uri="{FF2B5EF4-FFF2-40B4-BE49-F238E27FC236}">
                <a16:creationId xmlns:a16="http://schemas.microsoft.com/office/drawing/2014/main" id="{92427F3E-BBA9-4F96-92DB-E6661E3E0F9D}"/>
              </a:ext>
            </a:extLst>
          </p:cNvPr>
          <p:cNvCxnSpPr>
            <a:cxnSpLocks/>
          </p:cNvCxnSpPr>
          <p:nvPr/>
        </p:nvCxnSpPr>
        <p:spPr>
          <a:xfrm>
            <a:off x="23582800" y="5996150"/>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E6750807-C865-487C-9AAA-98C7167B60D3}"/>
              </a:ext>
            </a:extLst>
          </p:cNvPr>
          <p:cNvSpPr txBox="1"/>
          <p:nvPr/>
        </p:nvSpPr>
        <p:spPr>
          <a:xfrm rot="16200000">
            <a:off x="19055236" y="9905790"/>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54" name="Straight Connector 53">
            <a:extLst>
              <a:ext uri="{FF2B5EF4-FFF2-40B4-BE49-F238E27FC236}">
                <a16:creationId xmlns:a16="http://schemas.microsoft.com/office/drawing/2014/main" id="{20289C0F-A98B-4E77-BAD2-5CA5A9CB08AE}"/>
              </a:ext>
            </a:extLst>
          </p:cNvPr>
          <p:cNvCxnSpPr>
            <a:cxnSpLocks/>
          </p:cNvCxnSpPr>
          <p:nvPr/>
        </p:nvCxnSpPr>
        <p:spPr>
          <a:xfrm>
            <a:off x="20185080" y="5945522"/>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037DB03-E660-46C7-9E5E-08AA4FA86F80}"/>
              </a:ext>
            </a:extLst>
          </p:cNvPr>
          <p:cNvSpPr txBox="1"/>
          <p:nvPr/>
        </p:nvSpPr>
        <p:spPr>
          <a:xfrm>
            <a:off x="130932" y="27706026"/>
            <a:ext cx="4843368" cy="39980175"/>
          </a:xfrm>
          <a:prstGeom prst="rect">
            <a:avLst/>
          </a:prstGeom>
          <a:noFill/>
        </p:spPr>
        <p:txBody>
          <a:bodyPr wrap="square" rtlCol="0">
            <a:spAutoFit/>
          </a:bodyPr>
          <a:lstStyle/>
          <a:p>
            <a:r>
              <a:rPr lang="en-US" sz="28800" b="1" dirty="0">
                <a:solidFill>
                  <a:srgbClr val="FF0000"/>
                </a:solidFill>
              </a:rPr>
              <a:t>Increase increment</a:t>
            </a:r>
          </a:p>
        </p:txBody>
      </p:sp>
      <p:sp>
        <p:nvSpPr>
          <p:cNvPr id="62" name="TextBox 61">
            <a:extLst>
              <a:ext uri="{FF2B5EF4-FFF2-40B4-BE49-F238E27FC236}">
                <a16:creationId xmlns:a16="http://schemas.microsoft.com/office/drawing/2014/main" id="{97FFE374-BA20-4F32-88E8-DB8EAB9E6CFE}"/>
              </a:ext>
            </a:extLst>
          </p:cNvPr>
          <p:cNvSpPr txBox="1"/>
          <p:nvPr/>
        </p:nvSpPr>
        <p:spPr>
          <a:xfrm>
            <a:off x="1012038" y="1084032"/>
            <a:ext cx="8998276" cy="22252245"/>
          </a:xfrm>
          <a:prstGeom prst="rect">
            <a:avLst/>
          </a:prstGeom>
          <a:noFill/>
        </p:spPr>
        <p:txBody>
          <a:bodyPr wrap="square" rtlCol="0">
            <a:spAutoFit/>
          </a:bodyPr>
          <a:lstStyle/>
          <a:p>
            <a:r>
              <a:rPr lang="en-US" sz="28800" b="1" dirty="0">
                <a:solidFill>
                  <a:srgbClr val="FF0000"/>
                </a:solidFill>
              </a:rPr>
              <a:t>Ablation and Breakup</a:t>
            </a:r>
          </a:p>
        </p:txBody>
      </p:sp>
    </p:spTree>
    <p:extLst>
      <p:ext uri="{BB962C8B-B14F-4D97-AF65-F5344CB8AC3E}">
        <p14:creationId xmlns:p14="http://schemas.microsoft.com/office/powerpoint/2010/main" val="3048102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F439302C-652B-4A66-A40E-114D4B735C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21978" y="15877598"/>
            <a:ext cx="25239452" cy="10984908"/>
          </a:xfrm>
          <a:prstGeom prst="rect">
            <a:avLst/>
          </a:prstGeom>
        </p:spPr>
      </p:pic>
      <p:pic>
        <p:nvPicPr>
          <p:cNvPr id="6" name="Picture 5" descr="Chart, histogram&#10;&#10;Description automatically generated">
            <a:extLst>
              <a:ext uri="{FF2B5EF4-FFF2-40B4-BE49-F238E27FC236}">
                <a16:creationId xmlns:a16="http://schemas.microsoft.com/office/drawing/2014/main" id="{881B9A11-587E-4BF2-A782-4F3E98F585B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3482" y="4892690"/>
            <a:ext cx="25239452" cy="10984908"/>
          </a:xfrm>
          <a:prstGeom prst="rect">
            <a:avLst/>
          </a:prstGeom>
        </p:spPr>
      </p:pic>
      <p:pic>
        <p:nvPicPr>
          <p:cNvPr id="8" name="Picture 7" descr="Chart, histogram&#10;&#10;Description automatically generated">
            <a:extLst>
              <a:ext uri="{FF2B5EF4-FFF2-40B4-BE49-F238E27FC236}">
                <a16:creationId xmlns:a16="http://schemas.microsoft.com/office/drawing/2014/main" id="{32100F27-703C-4199-88D8-66A2D25BA40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21978" y="26862506"/>
            <a:ext cx="25239452" cy="10984908"/>
          </a:xfrm>
          <a:prstGeom prst="rect">
            <a:avLst/>
          </a:prstGeom>
        </p:spPr>
      </p:pic>
      <p:sp>
        <p:nvSpPr>
          <p:cNvPr id="35" name="TextBox 34">
            <a:extLst>
              <a:ext uri="{FF2B5EF4-FFF2-40B4-BE49-F238E27FC236}">
                <a16:creationId xmlns:a16="http://schemas.microsoft.com/office/drawing/2014/main" id="{79E04215-9D61-4A6B-9607-29D561170260}"/>
              </a:ext>
            </a:extLst>
          </p:cNvPr>
          <p:cNvSpPr txBox="1"/>
          <p:nvPr/>
        </p:nvSpPr>
        <p:spPr>
          <a:xfrm>
            <a:off x="11724086" y="11955860"/>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48" name="TextBox 47">
            <a:extLst>
              <a:ext uri="{FF2B5EF4-FFF2-40B4-BE49-F238E27FC236}">
                <a16:creationId xmlns:a16="http://schemas.microsoft.com/office/drawing/2014/main" id="{FB72A6D3-E0E8-4C75-9C74-92A59A742474}"/>
              </a:ext>
            </a:extLst>
          </p:cNvPr>
          <p:cNvSpPr txBox="1"/>
          <p:nvPr/>
        </p:nvSpPr>
        <p:spPr>
          <a:xfrm rot="16200000">
            <a:off x="23139016" y="20899642"/>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sp>
        <p:nvSpPr>
          <p:cNvPr id="49" name="TextBox 48">
            <a:extLst>
              <a:ext uri="{FF2B5EF4-FFF2-40B4-BE49-F238E27FC236}">
                <a16:creationId xmlns:a16="http://schemas.microsoft.com/office/drawing/2014/main" id="{DE40C665-C127-4828-B12F-CD2E155B1762}"/>
              </a:ext>
            </a:extLst>
          </p:cNvPr>
          <p:cNvSpPr txBox="1"/>
          <p:nvPr/>
        </p:nvSpPr>
        <p:spPr>
          <a:xfrm rot="20897359">
            <a:off x="9775114" y="23794782"/>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sp>
        <p:nvSpPr>
          <p:cNvPr id="55" name="TextBox 54">
            <a:extLst>
              <a:ext uri="{FF2B5EF4-FFF2-40B4-BE49-F238E27FC236}">
                <a16:creationId xmlns:a16="http://schemas.microsoft.com/office/drawing/2014/main" id="{4CE919FD-5BEC-474E-A12F-9660E294F9F5}"/>
              </a:ext>
            </a:extLst>
          </p:cNvPr>
          <p:cNvSpPr txBox="1"/>
          <p:nvPr/>
        </p:nvSpPr>
        <p:spPr>
          <a:xfrm rot="20708231">
            <a:off x="11790582" y="32562538"/>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Ø 100m</a:t>
            </a:r>
          </a:p>
        </p:txBody>
      </p:sp>
      <p:sp>
        <p:nvSpPr>
          <p:cNvPr id="56" name="TextBox 55">
            <a:extLst>
              <a:ext uri="{FF2B5EF4-FFF2-40B4-BE49-F238E27FC236}">
                <a16:creationId xmlns:a16="http://schemas.microsoft.com/office/drawing/2014/main" id="{3A231DE9-3C45-45C1-B116-F31EB67E6808}"/>
              </a:ext>
            </a:extLst>
          </p:cNvPr>
          <p:cNvSpPr txBox="1"/>
          <p:nvPr/>
        </p:nvSpPr>
        <p:spPr>
          <a:xfrm rot="20872893">
            <a:off x="11899406" y="33809710"/>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1km</a:t>
            </a:r>
          </a:p>
        </p:txBody>
      </p:sp>
      <p:sp>
        <p:nvSpPr>
          <p:cNvPr id="57" name="TextBox 56">
            <a:extLst>
              <a:ext uri="{FF2B5EF4-FFF2-40B4-BE49-F238E27FC236}">
                <a16:creationId xmlns:a16="http://schemas.microsoft.com/office/drawing/2014/main" id="{3D945B82-DE85-4F94-BD47-CCA7518A83F4}"/>
              </a:ext>
            </a:extLst>
          </p:cNvPr>
          <p:cNvSpPr txBox="1"/>
          <p:nvPr/>
        </p:nvSpPr>
        <p:spPr>
          <a:xfrm rot="18738878">
            <a:off x="11924018" y="35364410"/>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2.5km</a:t>
            </a:r>
          </a:p>
        </p:txBody>
      </p:sp>
      <p:cxnSp>
        <p:nvCxnSpPr>
          <p:cNvPr id="58" name="Straight Connector 57">
            <a:extLst>
              <a:ext uri="{FF2B5EF4-FFF2-40B4-BE49-F238E27FC236}">
                <a16:creationId xmlns:a16="http://schemas.microsoft.com/office/drawing/2014/main" id="{838891A2-2FE9-4C53-AC73-6D056EACFE32}"/>
              </a:ext>
            </a:extLst>
          </p:cNvPr>
          <p:cNvCxnSpPr>
            <a:cxnSpLocks/>
          </p:cNvCxnSpPr>
          <p:nvPr/>
        </p:nvCxnSpPr>
        <p:spPr>
          <a:xfrm>
            <a:off x="24268860" y="16939374"/>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621B25D-8D6E-4EEC-BDDE-1CA0C4B4B5DF}"/>
              </a:ext>
            </a:extLst>
          </p:cNvPr>
          <p:cNvSpPr txBox="1"/>
          <p:nvPr/>
        </p:nvSpPr>
        <p:spPr>
          <a:xfrm rot="16200000">
            <a:off x="20315880" y="2089963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60" name="Straight Connector 59">
            <a:extLst>
              <a:ext uri="{FF2B5EF4-FFF2-40B4-BE49-F238E27FC236}">
                <a16:creationId xmlns:a16="http://schemas.microsoft.com/office/drawing/2014/main" id="{0CAAF9F3-A987-47EE-B676-CA9C04026464}"/>
              </a:ext>
            </a:extLst>
          </p:cNvPr>
          <p:cNvCxnSpPr>
            <a:cxnSpLocks/>
          </p:cNvCxnSpPr>
          <p:nvPr/>
        </p:nvCxnSpPr>
        <p:spPr>
          <a:xfrm>
            <a:off x="21445724" y="16939370"/>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0F1CF03-0C83-4B71-A6F7-6A14C18E0F9F}"/>
              </a:ext>
            </a:extLst>
          </p:cNvPr>
          <p:cNvSpPr txBox="1"/>
          <p:nvPr/>
        </p:nvSpPr>
        <p:spPr>
          <a:xfrm rot="16200000">
            <a:off x="18187372" y="2089963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62" name="Straight Connector 61">
            <a:extLst>
              <a:ext uri="{FF2B5EF4-FFF2-40B4-BE49-F238E27FC236}">
                <a16:creationId xmlns:a16="http://schemas.microsoft.com/office/drawing/2014/main" id="{B8129CA7-52D8-434D-AF2C-976EB245E35F}"/>
              </a:ext>
            </a:extLst>
          </p:cNvPr>
          <p:cNvCxnSpPr>
            <a:cxnSpLocks/>
          </p:cNvCxnSpPr>
          <p:nvPr/>
        </p:nvCxnSpPr>
        <p:spPr>
          <a:xfrm>
            <a:off x="19317216" y="16939370"/>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C2BEEC5-82D6-493C-816C-9562A697AA74}"/>
              </a:ext>
            </a:extLst>
          </p:cNvPr>
          <p:cNvSpPr txBox="1"/>
          <p:nvPr/>
        </p:nvSpPr>
        <p:spPr>
          <a:xfrm rot="16200000">
            <a:off x="17445316" y="20978926"/>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40 km/s</a:t>
            </a:r>
          </a:p>
        </p:txBody>
      </p:sp>
      <p:cxnSp>
        <p:nvCxnSpPr>
          <p:cNvPr id="64" name="Straight Connector 63">
            <a:extLst>
              <a:ext uri="{FF2B5EF4-FFF2-40B4-BE49-F238E27FC236}">
                <a16:creationId xmlns:a16="http://schemas.microsoft.com/office/drawing/2014/main" id="{5FD4AECD-F9D9-4FB2-B79C-E330B540EBF4}"/>
              </a:ext>
            </a:extLst>
          </p:cNvPr>
          <p:cNvCxnSpPr>
            <a:cxnSpLocks/>
          </p:cNvCxnSpPr>
          <p:nvPr/>
        </p:nvCxnSpPr>
        <p:spPr>
          <a:xfrm>
            <a:off x="18495252" y="16939370"/>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55519A1-0D52-40F8-94B3-A54B18E60228}"/>
              </a:ext>
            </a:extLst>
          </p:cNvPr>
          <p:cNvSpPr txBox="1"/>
          <p:nvPr/>
        </p:nvSpPr>
        <p:spPr>
          <a:xfrm rot="16200000">
            <a:off x="22141912" y="2902455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66" name="Straight Connector 65">
            <a:extLst>
              <a:ext uri="{FF2B5EF4-FFF2-40B4-BE49-F238E27FC236}">
                <a16:creationId xmlns:a16="http://schemas.microsoft.com/office/drawing/2014/main" id="{80708967-38A1-429F-81AB-8287949665C5}"/>
              </a:ext>
            </a:extLst>
          </p:cNvPr>
          <p:cNvCxnSpPr>
            <a:cxnSpLocks/>
          </p:cNvCxnSpPr>
          <p:nvPr/>
        </p:nvCxnSpPr>
        <p:spPr>
          <a:xfrm>
            <a:off x="24010484" y="27850742"/>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BACEA0F-CFC4-4CF8-B7A4-D9CB1973981E}"/>
              </a:ext>
            </a:extLst>
          </p:cNvPr>
          <p:cNvSpPr txBox="1"/>
          <p:nvPr/>
        </p:nvSpPr>
        <p:spPr>
          <a:xfrm rot="16200000">
            <a:off x="18795996" y="2902455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68" name="Straight Connector 67">
            <a:extLst>
              <a:ext uri="{FF2B5EF4-FFF2-40B4-BE49-F238E27FC236}">
                <a16:creationId xmlns:a16="http://schemas.microsoft.com/office/drawing/2014/main" id="{A6BD6AC1-887F-47FF-B93E-6883A9E1CAFC}"/>
              </a:ext>
            </a:extLst>
          </p:cNvPr>
          <p:cNvCxnSpPr>
            <a:cxnSpLocks/>
          </p:cNvCxnSpPr>
          <p:nvPr/>
        </p:nvCxnSpPr>
        <p:spPr>
          <a:xfrm>
            <a:off x="20667896" y="27885710"/>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14F68BD7-21C0-4649-9115-6FD00038C9A5}"/>
              </a:ext>
            </a:extLst>
          </p:cNvPr>
          <p:cNvSpPr txBox="1"/>
          <p:nvPr/>
        </p:nvSpPr>
        <p:spPr>
          <a:xfrm rot="16200000">
            <a:off x="17064756" y="2902455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70" name="Straight Connector 69">
            <a:extLst>
              <a:ext uri="{FF2B5EF4-FFF2-40B4-BE49-F238E27FC236}">
                <a16:creationId xmlns:a16="http://schemas.microsoft.com/office/drawing/2014/main" id="{648325B1-757A-4878-87B3-0F3C07689BE0}"/>
              </a:ext>
            </a:extLst>
          </p:cNvPr>
          <p:cNvCxnSpPr>
            <a:cxnSpLocks/>
          </p:cNvCxnSpPr>
          <p:nvPr/>
        </p:nvCxnSpPr>
        <p:spPr>
          <a:xfrm>
            <a:off x="18128736" y="27937522"/>
            <a:ext cx="0" cy="8566948"/>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87FF9E-ECC7-40AD-B390-5215AC08EE76}"/>
              </a:ext>
            </a:extLst>
          </p:cNvPr>
          <p:cNvCxnSpPr>
            <a:cxnSpLocks/>
          </p:cNvCxnSpPr>
          <p:nvPr/>
        </p:nvCxnSpPr>
        <p:spPr>
          <a:xfrm>
            <a:off x="13174476" y="12879226"/>
            <a:ext cx="774488" cy="1496844"/>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756A24FB-9ADB-4782-A912-22ABEB203EA4}"/>
              </a:ext>
            </a:extLst>
          </p:cNvPr>
          <p:cNvSpPr txBox="1"/>
          <p:nvPr/>
        </p:nvSpPr>
        <p:spPr>
          <a:xfrm>
            <a:off x="21976350" y="11942796"/>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Ø 10m</a:t>
            </a:r>
          </a:p>
        </p:txBody>
      </p:sp>
      <p:cxnSp>
        <p:nvCxnSpPr>
          <p:cNvPr id="77" name="Straight Arrow Connector 76">
            <a:extLst>
              <a:ext uri="{FF2B5EF4-FFF2-40B4-BE49-F238E27FC236}">
                <a16:creationId xmlns:a16="http://schemas.microsoft.com/office/drawing/2014/main" id="{28082800-8782-477A-92E8-12FEFDD45856}"/>
              </a:ext>
            </a:extLst>
          </p:cNvPr>
          <p:cNvCxnSpPr>
            <a:cxnSpLocks/>
          </p:cNvCxnSpPr>
          <p:nvPr/>
        </p:nvCxnSpPr>
        <p:spPr>
          <a:xfrm>
            <a:off x="23426740" y="12866162"/>
            <a:ext cx="774488" cy="1496844"/>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FEA80A6-B208-44D6-8D78-62130AAF16E7}"/>
              </a:ext>
            </a:extLst>
          </p:cNvPr>
          <p:cNvSpPr txBox="1"/>
          <p:nvPr/>
        </p:nvSpPr>
        <p:spPr>
          <a:xfrm>
            <a:off x="1012038" y="1084032"/>
            <a:ext cx="8998276" cy="22252245"/>
          </a:xfrm>
          <a:prstGeom prst="rect">
            <a:avLst/>
          </a:prstGeom>
          <a:noFill/>
        </p:spPr>
        <p:txBody>
          <a:bodyPr wrap="square" rtlCol="0">
            <a:spAutoFit/>
          </a:bodyPr>
          <a:lstStyle/>
          <a:p>
            <a:r>
              <a:rPr lang="en-US" sz="28800" b="1" dirty="0">
                <a:solidFill>
                  <a:srgbClr val="FF0000"/>
                </a:solidFill>
              </a:rPr>
              <a:t>Ablation and Breakup</a:t>
            </a:r>
          </a:p>
        </p:txBody>
      </p:sp>
      <p:sp>
        <p:nvSpPr>
          <p:cNvPr id="79" name="TextBox 78">
            <a:extLst>
              <a:ext uri="{FF2B5EF4-FFF2-40B4-BE49-F238E27FC236}">
                <a16:creationId xmlns:a16="http://schemas.microsoft.com/office/drawing/2014/main" id="{2619BD67-CD65-415E-BC4A-24F26EF3421E}"/>
              </a:ext>
            </a:extLst>
          </p:cNvPr>
          <p:cNvSpPr txBox="1"/>
          <p:nvPr/>
        </p:nvSpPr>
        <p:spPr>
          <a:xfrm>
            <a:off x="706528" y="33867330"/>
            <a:ext cx="4843368" cy="39980175"/>
          </a:xfrm>
          <a:prstGeom prst="rect">
            <a:avLst/>
          </a:prstGeom>
          <a:noFill/>
        </p:spPr>
        <p:txBody>
          <a:bodyPr wrap="square" rtlCol="0">
            <a:spAutoFit/>
          </a:bodyPr>
          <a:lstStyle/>
          <a:p>
            <a:r>
              <a:rPr lang="en-US" sz="28800" b="1" dirty="0">
                <a:solidFill>
                  <a:srgbClr val="FF0000"/>
                </a:solidFill>
              </a:rPr>
              <a:t>Increase increment</a:t>
            </a:r>
          </a:p>
        </p:txBody>
      </p:sp>
    </p:spTree>
    <p:extLst>
      <p:ext uri="{BB962C8B-B14F-4D97-AF65-F5344CB8AC3E}">
        <p14:creationId xmlns:p14="http://schemas.microsoft.com/office/powerpoint/2010/main" val="1357765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descr="Diagram&#10;&#10;Description automatically generated">
            <a:extLst>
              <a:ext uri="{FF2B5EF4-FFF2-40B4-BE49-F238E27FC236}">
                <a16:creationId xmlns:a16="http://schemas.microsoft.com/office/drawing/2014/main" id="{8C765755-EEBF-4641-AB79-2C7EFA17C6C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61202" y="1254530"/>
            <a:ext cx="27519812" cy="29335828"/>
          </a:xfrm>
          <a:prstGeom prst="rect">
            <a:avLst/>
          </a:prstGeom>
        </p:spPr>
      </p:pic>
      <p:sp>
        <p:nvSpPr>
          <p:cNvPr id="23" name="TextBox 22">
            <a:extLst>
              <a:ext uri="{FF2B5EF4-FFF2-40B4-BE49-F238E27FC236}">
                <a16:creationId xmlns:a16="http://schemas.microsoft.com/office/drawing/2014/main" id="{1B684622-C5A8-4F52-A6D7-2EE2A074234E}"/>
              </a:ext>
            </a:extLst>
          </p:cNvPr>
          <p:cNvSpPr txBox="1"/>
          <p:nvPr/>
        </p:nvSpPr>
        <p:spPr>
          <a:xfrm rot="16200000">
            <a:off x="22420604" y="2203653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24" name="Straight Connector 23">
            <a:extLst>
              <a:ext uri="{FF2B5EF4-FFF2-40B4-BE49-F238E27FC236}">
                <a16:creationId xmlns:a16="http://schemas.microsoft.com/office/drawing/2014/main" id="{648437A7-9021-4ED4-A54C-2055E25E59DB}"/>
              </a:ext>
            </a:extLst>
          </p:cNvPr>
          <p:cNvCxnSpPr>
            <a:cxnSpLocks/>
          </p:cNvCxnSpPr>
          <p:nvPr/>
        </p:nvCxnSpPr>
        <p:spPr>
          <a:xfrm>
            <a:off x="23485468" y="21091270"/>
            <a:ext cx="0" cy="634834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10F2BDF-9ADB-4D41-9C74-2044C5BEB4BA}"/>
              </a:ext>
            </a:extLst>
          </p:cNvPr>
          <p:cNvSpPr txBox="1"/>
          <p:nvPr/>
        </p:nvSpPr>
        <p:spPr>
          <a:xfrm rot="16200000">
            <a:off x="18164260" y="2203653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26" name="Straight Connector 25">
            <a:extLst>
              <a:ext uri="{FF2B5EF4-FFF2-40B4-BE49-F238E27FC236}">
                <a16:creationId xmlns:a16="http://schemas.microsoft.com/office/drawing/2014/main" id="{6C724116-AD93-4146-B52F-071D5F2AF064}"/>
              </a:ext>
            </a:extLst>
          </p:cNvPr>
          <p:cNvCxnSpPr>
            <a:cxnSpLocks/>
          </p:cNvCxnSpPr>
          <p:nvPr/>
        </p:nvCxnSpPr>
        <p:spPr>
          <a:xfrm>
            <a:off x="19162396" y="21091270"/>
            <a:ext cx="1400" cy="626126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19533EA-4149-476F-BBDB-AD6FE1772AB5}"/>
              </a:ext>
            </a:extLst>
          </p:cNvPr>
          <p:cNvSpPr txBox="1"/>
          <p:nvPr/>
        </p:nvSpPr>
        <p:spPr>
          <a:xfrm rot="16200000">
            <a:off x="16600168" y="22036530"/>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28" name="Straight Connector 27">
            <a:extLst>
              <a:ext uri="{FF2B5EF4-FFF2-40B4-BE49-F238E27FC236}">
                <a16:creationId xmlns:a16="http://schemas.microsoft.com/office/drawing/2014/main" id="{F5124649-26C7-44FF-B4BB-97F427AECADC}"/>
              </a:ext>
            </a:extLst>
          </p:cNvPr>
          <p:cNvCxnSpPr>
            <a:cxnSpLocks/>
          </p:cNvCxnSpPr>
          <p:nvPr/>
        </p:nvCxnSpPr>
        <p:spPr>
          <a:xfrm>
            <a:off x="17619084" y="21018080"/>
            <a:ext cx="0" cy="6334408"/>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3F7057D-D479-4103-BA6E-44A18868F962}"/>
              </a:ext>
            </a:extLst>
          </p:cNvPr>
          <p:cNvSpPr txBox="1"/>
          <p:nvPr/>
        </p:nvSpPr>
        <p:spPr>
          <a:xfrm rot="20002962">
            <a:off x="11630698" y="23120634"/>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m</a:t>
            </a:r>
          </a:p>
        </p:txBody>
      </p:sp>
      <p:sp>
        <p:nvSpPr>
          <p:cNvPr id="30" name="TextBox 29">
            <a:extLst>
              <a:ext uri="{FF2B5EF4-FFF2-40B4-BE49-F238E27FC236}">
                <a16:creationId xmlns:a16="http://schemas.microsoft.com/office/drawing/2014/main" id="{AD560DE8-0B99-4905-93E5-931649A08B95}"/>
              </a:ext>
            </a:extLst>
          </p:cNvPr>
          <p:cNvSpPr txBox="1"/>
          <p:nvPr/>
        </p:nvSpPr>
        <p:spPr>
          <a:xfrm rot="20002962">
            <a:off x="11664776" y="24723690"/>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100 m</a:t>
            </a:r>
          </a:p>
        </p:txBody>
      </p:sp>
      <p:sp>
        <p:nvSpPr>
          <p:cNvPr id="31" name="TextBox 30">
            <a:extLst>
              <a:ext uri="{FF2B5EF4-FFF2-40B4-BE49-F238E27FC236}">
                <a16:creationId xmlns:a16="http://schemas.microsoft.com/office/drawing/2014/main" id="{081BF25E-80A1-4606-97DB-3BBEB81A6FE1}"/>
              </a:ext>
            </a:extLst>
          </p:cNvPr>
          <p:cNvSpPr txBox="1"/>
          <p:nvPr/>
        </p:nvSpPr>
        <p:spPr>
          <a:xfrm rot="20002962">
            <a:off x="11693118" y="26239178"/>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 km</a:t>
            </a:r>
          </a:p>
        </p:txBody>
      </p:sp>
      <p:sp>
        <p:nvSpPr>
          <p:cNvPr id="32" name="TextBox 31">
            <a:extLst>
              <a:ext uri="{FF2B5EF4-FFF2-40B4-BE49-F238E27FC236}">
                <a16:creationId xmlns:a16="http://schemas.microsoft.com/office/drawing/2014/main" id="{DDD1AFAD-5AAB-406E-80BC-B2A66455F9EC}"/>
              </a:ext>
            </a:extLst>
          </p:cNvPr>
          <p:cNvSpPr txBox="1"/>
          <p:nvPr/>
        </p:nvSpPr>
        <p:spPr>
          <a:xfrm>
            <a:off x="13832586" y="26388058"/>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a:t>
            </a:r>
          </a:p>
        </p:txBody>
      </p:sp>
      <p:cxnSp>
        <p:nvCxnSpPr>
          <p:cNvPr id="33" name="Straight Arrow Connector 32">
            <a:extLst>
              <a:ext uri="{FF2B5EF4-FFF2-40B4-BE49-F238E27FC236}">
                <a16:creationId xmlns:a16="http://schemas.microsoft.com/office/drawing/2014/main" id="{0D4BD9EB-770F-4D0B-8297-5F4772C718ED}"/>
              </a:ext>
            </a:extLst>
          </p:cNvPr>
          <p:cNvCxnSpPr>
            <a:cxnSpLocks/>
          </p:cNvCxnSpPr>
          <p:nvPr/>
        </p:nvCxnSpPr>
        <p:spPr>
          <a:xfrm flipH="1">
            <a:off x="14442050" y="27106160"/>
            <a:ext cx="925772" cy="0"/>
          </a:xfrm>
          <a:prstGeom prst="straightConnector1">
            <a:avLst/>
          </a:prstGeom>
          <a:ln w="762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04D8A7C1-A250-448A-A459-D076A4064679}"/>
              </a:ext>
            </a:extLst>
          </p:cNvPr>
          <p:cNvSpPr txBox="1"/>
          <p:nvPr/>
        </p:nvSpPr>
        <p:spPr>
          <a:xfrm rot="20636221">
            <a:off x="11775418" y="16836386"/>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m</a:t>
            </a:r>
          </a:p>
        </p:txBody>
      </p:sp>
      <p:sp>
        <p:nvSpPr>
          <p:cNvPr id="37" name="TextBox 36">
            <a:extLst>
              <a:ext uri="{FF2B5EF4-FFF2-40B4-BE49-F238E27FC236}">
                <a16:creationId xmlns:a16="http://schemas.microsoft.com/office/drawing/2014/main" id="{89BDFA27-B66B-4287-B414-2BED62067BC0}"/>
              </a:ext>
            </a:extLst>
          </p:cNvPr>
          <p:cNvSpPr txBox="1"/>
          <p:nvPr/>
        </p:nvSpPr>
        <p:spPr>
          <a:xfrm>
            <a:off x="11684188" y="7901766"/>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 m</a:t>
            </a:r>
          </a:p>
        </p:txBody>
      </p:sp>
      <p:cxnSp>
        <p:nvCxnSpPr>
          <p:cNvPr id="38" name="Straight Arrow Connector 37">
            <a:extLst>
              <a:ext uri="{FF2B5EF4-FFF2-40B4-BE49-F238E27FC236}">
                <a16:creationId xmlns:a16="http://schemas.microsoft.com/office/drawing/2014/main" id="{57449E9C-5046-4870-92E8-62365669747C}"/>
              </a:ext>
            </a:extLst>
          </p:cNvPr>
          <p:cNvCxnSpPr>
            <a:cxnSpLocks/>
          </p:cNvCxnSpPr>
          <p:nvPr/>
        </p:nvCxnSpPr>
        <p:spPr>
          <a:xfrm>
            <a:off x="13356862" y="8589698"/>
            <a:ext cx="842884" cy="884156"/>
          </a:xfrm>
          <a:prstGeom prst="straightConnector1">
            <a:avLst/>
          </a:prstGeom>
          <a:ln w="762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8B025D4-BB58-4E31-BD49-00199C5A48CB}"/>
              </a:ext>
            </a:extLst>
          </p:cNvPr>
          <p:cNvSpPr txBox="1"/>
          <p:nvPr/>
        </p:nvSpPr>
        <p:spPr>
          <a:xfrm>
            <a:off x="23514640" y="7901766"/>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 m</a:t>
            </a:r>
          </a:p>
        </p:txBody>
      </p:sp>
      <p:cxnSp>
        <p:nvCxnSpPr>
          <p:cNvPr id="40" name="Straight Arrow Connector 39">
            <a:extLst>
              <a:ext uri="{FF2B5EF4-FFF2-40B4-BE49-F238E27FC236}">
                <a16:creationId xmlns:a16="http://schemas.microsoft.com/office/drawing/2014/main" id="{F6B88989-F580-4777-B870-8E40BF0369A2}"/>
              </a:ext>
            </a:extLst>
          </p:cNvPr>
          <p:cNvCxnSpPr>
            <a:cxnSpLocks/>
          </p:cNvCxnSpPr>
          <p:nvPr/>
        </p:nvCxnSpPr>
        <p:spPr>
          <a:xfrm>
            <a:off x="25209584" y="8613058"/>
            <a:ext cx="820614" cy="860796"/>
          </a:xfrm>
          <a:prstGeom prst="straightConnector1">
            <a:avLst/>
          </a:prstGeom>
          <a:ln w="762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665F21E-B716-4E04-8A38-D38EDEB8E485}"/>
              </a:ext>
            </a:extLst>
          </p:cNvPr>
          <p:cNvSpPr txBox="1"/>
          <p:nvPr/>
        </p:nvSpPr>
        <p:spPr>
          <a:xfrm rot="16200000">
            <a:off x="22553430" y="13375490"/>
            <a:ext cx="2866379"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44" name="Straight Connector 43">
            <a:extLst>
              <a:ext uri="{FF2B5EF4-FFF2-40B4-BE49-F238E27FC236}">
                <a16:creationId xmlns:a16="http://schemas.microsoft.com/office/drawing/2014/main" id="{DCBB1F1C-40CB-47C5-B1D1-AC605FEA0619}"/>
              </a:ext>
            </a:extLst>
          </p:cNvPr>
          <p:cNvCxnSpPr>
            <a:cxnSpLocks/>
          </p:cNvCxnSpPr>
          <p:nvPr/>
        </p:nvCxnSpPr>
        <p:spPr>
          <a:xfrm flipH="1">
            <a:off x="23390943" y="12271772"/>
            <a:ext cx="94527" cy="6252202"/>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EBD15F3B-75CF-4CA4-AB2B-02828C952C45}"/>
              </a:ext>
            </a:extLst>
          </p:cNvPr>
          <p:cNvGrpSpPr/>
          <p:nvPr/>
        </p:nvGrpSpPr>
        <p:grpSpPr>
          <a:xfrm>
            <a:off x="17548740" y="3779384"/>
            <a:ext cx="6268912" cy="5422520"/>
            <a:chOff x="4387185" y="944837"/>
            <a:chExt cx="1567228" cy="1355630"/>
          </a:xfrm>
        </p:grpSpPr>
        <p:pic>
          <p:nvPicPr>
            <p:cNvPr id="98" name="Picture 97">
              <a:extLst>
                <a:ext uri="{FF2B5EF4-FFF2-40B4-BE49-F238E27FC236}">
                  <a16:creationId xmlns:a16="http://schemas.microsoft.com/office/drawing/2014/main" id="{C9D821FC-311D-46D9-99C6-204A8710044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07937" y="2073885"/>
              <a:ext cx="351968" cy="126167"/>
            </a:xfrm>
            <a:prstGeom prst="rect">
              <a:avLst/>
            </a:prstGeom>
          </p:spPr>
        </p:pic>
        <p:grpSp>
          <p:nvGrpSpPr>
            <p:cNvPr id="99" name="Group 98">
              <a:extLst>
                <a:ext uri="{FF2B5EF4-FFF2-40B4-BE49-F238E27FC236}">
                  <a16:creationId xmlns:a16="http://schemas.microsoft.com/office/drawing/2014/main" id="{BBF93474-DE25-490D-BD26-DDB5D7C1ECF8}"/>
                </a:ext>
              </a:extLst>
            </p:cNvPr>
            <p:cNvGrpSpPr/>
            <p:nvPr/>
          </p:nvGrpSpPr>
          <p:grpSpPr>
            <a:xfrm>
              <a:off x="4403401" y="1060040"/>
              <a:ext cx="1059755" cy="557067"/>
              <a:chOff x="4443670" y="900865"/>
              <a:chExt cx="1059755" cy="557067"/>
            </a:xfrm>
          </p:grpSpPr>
          <p:pic>
            <p:nvPicPr>
              <p:cNvPr id="110" name="Picture 109">
                <a:extLst>
                  <a:ext uri="{FF2B5EF4-FFF2-40B4-BE49-F238E27FC236}">
                    <a16:creationId xmlns:a16="http://schemas.microsoft.com/office/drawing/2014/main" id="{CA406BE8-88AF-4EFC-B07E-58A8A5C9B1D3}"/>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4443670" y="936237"/>
                <a:ext cx="344612" cy="495158"/>
              </a:xfrm>
              <a:prstGeom prst="rect">
                <a:avLst/>
              </a:prstGeom>
            </p:spPr>
          </p:pic>
          <p:sp>
            <p:nvSpPr>
              <p:cNvPr id="111" name="TextBox 110">
                <a:extLst>
                  <a:ext uri="{FF2B5EF4-FFF2-40B4-BE49-F238E27FC236}">
                    <a16:creationId xmlns:a16="http://schemas.microsoft.com/office/drawing/2014/main" id="{D49277DD-2019-4034-BCDF-FD94FD35CAA9}"/>
                  </a:ext>
                </a:extLst>
              </p:cNvPr>
              <p:cNvSpPr txBox="1"/>
              <p:nvPr/>
            </p:nvSpPr>
            <p:spPr>
              <a:xfrm>
                <a:off x="4771704" y="900865"/>
                <a:ext cx="725217"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10 m</a:t>
                </a:r>
              </a:p>
            </p:txBody>
          </p:sp>
          <p:sp>
            <p:nvSpPr>
              <p:cNvPr id="112" name="TextBox 111">
                <a:extLst>
                  <a:ext uri="{FF2B5EF4-FFF2-40B4-BE49-F238E27FC236}">
                    <a16:creationId xmlns:a16="http://schemas.microsoft.com/office/drawing/2014/main" id="{3602FFDC-F423-4F9E-BB6D-A0FA6DBE1BBF}"/>
                  </a:ext>
                </a:extLst>
              </p:cNvPr>
              <p:cNvSpPr txBox="1"/>
              <p:nvPr/>
            </p:nvSpPr>
            <p:spPr>
              <a:xfrm>
                <a:off x="4771704" y="1044030"/>
                <a:ext cx="725217"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100 m</a:t>
                </a:r>
              </a:p>
            </p:txBody>
          </p:sp>
          <p:sp>
            <p:nvSpPr>
              <p:cNvPr id="113" name="TextBox 112">
                <a:extLst>
                  <a:ext uri="{FF2B5EF4-FFF2-40B4-BE49-F238E27FC236}">
                    <a16:creationId xmlns:a16="http://schemas.microsoft.com/office/drawing/2014/main" id="{D7F807E4-728E-4843-8E65-1D3331D5DE9A}"/>
                  </a:ext>
                </a:extLst>
              </p:cNvPr>
              <p:cNvSpPr txBox="1"/>
              <p:nvPr/>
            </p:nvSpPr>
            <p:spPr>
              <a:xfrm>
                <a:off x="4778208" y="1181796"/>
                <a:ext cx="725217"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1 km</a:t>
                </a:r>
              </a:p>
            </p:txBody>
          </p:sp>
          <p:sp>
            <p:nvSpPr>
              <p:cNvPr id="114" name="TextBox 113">
                <a:extLst>
                  <a:ext uri="{FF2B5EF4-FFF2-40B4-BE49-F238E27FC236}">
                    <a16:creationId xmlns:a16="http://schemas.microsoft.com/office/drawing/2014/main" id="{4F2D0851-B0E6-4090-82C3-21A10C0F8CB0}"/>
                  </a:ext>
                </a:extLst>
              </p:cNvPr>
              <p:cNvSpPr txBox="1"/>
              <p:nvPr/>
            </p:nvSpPr>
            <p:spPr>
              <a:xfrm>
                <a:off x="4777985" y="1311738"/>
                <a:ext cx="725217"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10 km</a:t>
                </a:r>
              </a:p>
            </p:txBody>
          </p:sp>
        </p:grpSp>
        <p:sp>
          <p:nvSpPr>
            <p:cNvPr id="100" name="TextBox 99">
              <a:extLst>
                <a:ext uri="{FF2B5EF4-FFF2-40B4-BE49-F238E27FC236}">
                  <a16:creationId xmlns:a16="http://schemas.microsoft.com/office/drawing/2014/main" id="{208CF171-B572-49E4-ACD3-EA70D515EE58}"/>
                </a:ext>
              </a:extLst>
            </p:cNvPr>
            <p:cNvSpPr txBox="1"/>
            <p:nvPr/>
          </p:nvSpPr>
          <p:spPr>
            <a:xfrm>
              <a:off x="4756878" y="1922496"/>
              <a:ext cx="1075815"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Stony </a:t>
              </a:r>
              <a:r>
                <a:rPr lang="en-US" sz="3200" i="1" dirty="0">
                  <a:highlight>
                    <a:srgbClr val="FFFFFF"/>
                  </a:highlight>
                  <a:latin typeface="Arial" panose="020B0604020202020204" pitchFamily="34" charset="0"/>
                  <a:cs typeface="Arial" panose="020B0604020202020204" pitchFamily="34" charset="0"/>
                </a:rPr>
                <a:t>(3.3 g/cm</a:t>
              </a:r>
              <a:r>
                <a:rPr lang="en-US" sz="3200" i="1" baseline="30000" dirty="0">
                  <a:highlight>
                    <a:srgbClr val="FFFFFF"/>
                  </a:highlight>
                  <a:latin typeface="Arial" panose="020B0604020202020204" pitchFamily="34" charset="0"/>
                  <a:cs typeface="Arial" panose="020B0604020202020204" pitchFamily="34" charset="0"/>
                </a:rPr>
                <a:t>3</a:t>
              </a:r>
              <a:r>
                <a:rPr lang="en-US" sz="3200" i="1" dirty="0">
                  <a:highlight>
                    <a:srgbClr val="FFFFFF"/>
                  </a:highlight>
                  <a:latin typeface="Arial" panose="020B0604020202020204" pitchFamily="34" charset="0"/>
                  <a:cs typeface="Arial" panose="020B0604020202020204" pitchFamily="34" charset="0"/>
                </a:rPr>
                <a:t>)</a:t>
              </a:r>
              <a:endParaRPr lang="en-US" sz="3200" dirty="0">
                <a:highlight>
                  <a:srgbClr val="FFFFFF"/>
                </a:highlight>
                <a:latin typeface="Arial" panose="020B0604020202020204" pitchFamily="34" charset="0"/>
                <a:cs typeface="Arial" panose="020B0604020202020204" pitchFamily="34" charset="0"/>
              </a:endParaRPr>
            </a:p>
          </p:txBody>
        </p:sp>
        <p:grpSp>
          <p:nvGrpSpPr>
            <p:cNvPr id="101" name="Group 100">
              <a:extLst>
                <a:ext uri="{FF2B5EF4-FFF2-40B4-BE49-F238E27FC236}">
                  <a16:creationId xmlns:a16="http://schemas.microsoft.com/office/drawing/2014/main" id="{1C72BF90-C0B9-4B08-B20F-ABA27684A7A6}"/>
                </a:ext>
              </a:extLst>
            </p:cNvPr>
            <p:cNvGrpSpPr/>
            <p:nvPr/>
          </p:nvGrpSpPr>
          <p:grpSpPr>
            <a:xfrm>
              <a:off x="4400946" y="1807813"/>
              <a:ext cx="1553467" cy="492654"/>
              <a:chOff x="4435853" y="1610855"/>
              <a:chExt cx="1553467" cy="492654"/>
            </a:xfrm>
          </p:grpSpPr>
          <p:pic>
            <p:nvPicPr>
              <p:cNvPr id="104" name="Picture 103">
                <a:extLst>
                  <a:ext uri="{FF2B5EF4-FFF2-40B4-BE49-F238E27FC236}">
                    <a16:creationId xmlns:a16="http://schemas.microsoft.com/office/drawing/2014/main" id="{1C43B776-6B9F-4180-884D-D6A006A902B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435853" y="1628510"/>
                <a:ext cx="358959" cy="147068"/>
              </a:xfrm>
              <a:prstGeom prst="rect">
                <a:avLst/>
              </a:prstGeom>
            </p:spPr>
          </p:pic>
          <p:pic>
            <p:nvPicPr>
              <p:cNvPr id="105" name="Picture 104">
                <a:extLst>
                  <a:ext uri="{FF2B5EF4-FFF2-40B4-BE49-F238E27FC236}">
                    <a16:creationId xmlns:a16="http://schemas.microsoft.com/office/drawing/2014/main" id="{9C83F1EB-997F-4D92-9F3F-6F05DAB55C6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435853" y="1765369"/>
                <a:ext cx="362769" cy="120516"/>
              </a:xfrm>
              <a:prstGeom prst="rect">
                <a:avLst/>
              </a:prstGeom>
            </p:spPr>
          </p:pic>
          <p:pic>
            <p:nvPicPr>
              <p:cNvPr id="106" name="Picture 105">
                <a:extLst>
                  <a:ext uri="{FF2B5EF4-FFF2-40B4-BE49-F238E27FC236}">
                    <a16:creationId xmlns:a16="http://schemas.microsoft.com/office/drawing/2014/main" id="{99C2C588-2D2F-4E10-A9AC-504E2FA9515A}"/>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4450707" y="1970268"/>
                <a:ext cx="351968" cy="133241"/>
              </a:xfrm>
              <a:prstGeom prst="rect">
                <a:avLst/>
              </a:prstGeom>
            </p:spPr>
          </p:pic>
          <p:sp>
            <p:nvSpPr>
              <p:cNvPr id="107" name="TextBox 106">
                <a:extLst>
                  <a:ext uri="{FF2B5EF4-FFF2-40B4-BE49-F238E27FC236}">
                    <a16:creationId xmlns:a16="http://schemas.microsoft.com/office/drawing/2014/main" id="{B00A1D3A-A1D2-4B90-AA3E-C75DC2F9556F}"/>
                  </a:ext>
                </a:extLst>
              </p:cNvPr>
              <p:cNvSpPr txBox="1"/>
              <p:nvPr/>
            </p:nvSpPr>
            <p:spPr>
              <a:xfrm>
                <a:off x="4784318" y="1610855"/>
                <a:ext cx="1178332"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Chondritic </a:t>
                </a:r>
                <a:r>
                  <a:rPr lang="en-US" sz="3200" i="1" dirty="0">
                    <a:highlight>
                      <a:srgbClr val="FFFFFF"/>
                    </a:highlight>
                    <a:latin typeface="Arial" panose="020B0604020202020204" pitchFamily="34" charset="0"/>
                    <a:cs typeface="Arial" panose="020B0604020202020204" pitchFamily="34" charset="0"/>
                  </a:rPr>
                  <a:t>(2.7 g/cm</a:t>
                </a:r>
                <a:r>
                  <a:rPr lang="en-US" sz="3200" i="1" baseline="30000" dirty="0">
                    <a:highlight>
                      <a:srgbClr val="FFFFFF"/>
                    </a:highlight>
                    <a:latin typeface="Arial" panose="020B0604020202020204" pitchFamily="34" charset="0"/>
                    <a:cs typeface="Arial" panose="020B0604020202020204" pitchFamily="34" charset="0"/>
                  </a:rPr>
                  <a:t>3</a:t>
                </a:r>
                <a:r>
                  <a:rPr lang="en-US" sz="3200" i="1" dirty="0">
                    <a:highlight>
                      <a:srgbClr val="FFFFFF"/>
                    </a:highlight>
                    <a:latin typeface="Arial" panose="020B0604020202020204" pitchFamily="34" charset="0"/>
                    <a:cs typeface="Arial" panose="020B0604020202020204" pitchFamily="34" charset="0"/>
                  </a:rPr>
                  <a:t>)</a:t>
                </a:r>
                <a:endParaRPr lang="en-US" sz="3200" dirty="0">
                  <a:highlight>
                    <a:srgbClr val="FFFFFF"/>
                  </a:highlight>
                  <a:latin typeface="Arial" panose="020B0604020202020204" pitchFamily="34" charset="0"/>
                  <a:cs typeface="Arial" panose="020B0604020202020204" pitchFamily="34" charset="0"/>
                </a:endParaRPr>
              </a:p>
            </p:txBody>
          </p:sp>
          <p:sp>
            <p:nvSpPr>
              <p:cNvPr id="108" name="TextBox 107">
                <a:extLst>
                  <a:ext uri="{FF2B5EF4-FFF2-40B4-BE49-F238E27FC236}">
                    <a16:creationId xmlns:a16="http://schemas.microsoft.com/office/drawing/2014/main" id="{BBAF2F53-CB53-4C57-9746-1978A04DFEB5}"/>
                  </a:ext>
                </a:extLst>
              </p:cNvPr>
              <p:cNvSpPr txBox="1"/>
              <p:nvPr/>
            </p:nvSpPr>
            <p:spPr>
              <a:xfrm>
                <a:off x="4790599" y="1843287"/>
                <a:ext cx="1198721"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Stony-Iron </a:t>
                </a:r>
                <a:r>
                  <a:rPr lang="en-US" sz="3200" i="1" dirty="0">
                    <a:highlight>
                      <a:srgbClr val="FFFFFF"/>
                    </a:highlight>
                    <a:latin typeface="Arial" panose="020B0604020202020204" pitchFamily="34" charset="0"/>
                    <a:cs typeface="Arial" panose="020B0604020202020204" pitchFamily="34" charset="0"/>
                  </a:rPr>
                  <a:t>(4.5 g/cm</a:t>
                </a:r>
                <a:r>
                  <a:rPr lang="en-US" sz="3200" i="1" baseline="30000" dirty="0">
                    <a:highlight>
                      <a:srgbClr val="FFFFFF"/>
                    </a:highlight>
                    <a:latin typeface="Arial" panose="020B0604020202020204" pitchFamily="34" charset="0"/>
                    <a:cs typeface="Arial" panose="020B0604020202020204" pitchFamily="34" charset="0"/>
                  </a:rPr>
                  <a:t>3</a:t>
                </a:r>
                <a:r>
                  <a:rPr lang="en-US" sz="3200" i="1" dirty="0">
                    <a:highlight>
                      <a:srgbClr val="FFFFFF"/>
                    </a:highlight>
                    <a:latin typeface="Arial" panose="020B0604020202020204" pitchFamily="34" charset="0"/>
                    <a:cs typeface="Arial" panose="020B0604020202020204" pitchFamily="34" charset="0"/>
                  </a:rPr>
                  <a:t>)</a:t>
                </a:r>
                <a:endParaRPr lang="en-US" sz="3200" dirty="0">
                  <a:highlight>
                    <a:srgbClr val="FFFFFF"/>
                  </a:highlight>
                  <a:latin typeface="Arial" panose="020B0604020202020204" pitchFamily="34" charset="0"/>
                  <a:cs typeface="Arial" panose="020B0604020202020204" pitchFamily="34" charset="0"/>
                </a:endParaRPr>
              </a:p>
            </p:txBody>
          </p:sp>
          <p:sp>
            <p:nvSpPr>
              <p:cNvPr id="109" name="TextBox 108">
                <a:extLst>
                  <a:ext uri="{FF2B5EF4-FFF2-40B4-BE49-F238E27FC236}">
                    <a16:creationId xmlns:a16="http://schemas.microsoft.com/office/drawing/2014/main" id="{EE08C7DC-47FA-4F82-A6C5-973365462E70}"/>
                  </a:ext>
                </a:extLst>
              </p:cNvPr>
              <p:cNvSpPr txBox="1"/>
              <p:nvPr/>
            </p:nvSpPr>
            <p:spPr>
              <a:xfrm>
                <a:off x="4794812" y="1950181"/>
                <a:ext cx="1046761"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Iron </a:t>
                </a:r>
                <a:r>
                  <a:rPr lang="en-US" sz="3200" i="1" dirty="0">
                    <a:highlight>
                      <a:srgbClr val="FFFFFF"/>
                    </a:highlight>
                    <a:latin typeface="Arial" panose="020B0604020202020204" pitchFamily="34" charset="0"/>
                    <a:cs typeface="Arial" panose="020B0604020202020204" pitchFamily="34" charset="0"/>
                  </a:rPr>
                  <a:t>(7.8 g/cm</a:t>
                </a:r>
                <a:r>
                  <a:rPr lang="en-US" sz="3200" i="1" baseline="30000" dirty="0">
                    <a:highlight>
                      <a:srgbClr val="FFFFFF"/>
                    </a:highlight>
                    <a:latin typeface="Arial" panose="020B0604020202020204" pitchFamily="34" charset="0"/>
                    <a:cs typeface="Arial" panose="020B0604020202020204" pitchFamily="34" charset="0"/>
                  </a:rPr>
                  <a:t>3</a:t>
                </a:r>
                <a:r>
                  <a:rPr lang="en-US" sz="3200" i="1" dirty="0">
                    <a:highlight>
                      <a:srgbClr val="FFFFFF"/>
                    </a:highlight>
                    <a:latin typeface="Arial" panose="020B0604020202020204" pitchFamily="34" charset="0"/>
                    <a:cs typeface="Arial" panose="020B0604020202020204" pitchFamily="34" charset="0"/>
                  </a:rPr>
                  <a:t>)</a:t>
                </a:r>
              </a:p>
            </p:txBody>
          </p:sp>
        </p:grpSp>
        <p:sp>
          <p:nvSpPr>
            <p:cNvPr id="102" name="TextBox 101">
              <a:extLst>
                <a:ext uri="{FF2B5EF4-FFF2-40B4-BE49-F238E27FC236}">
                  <a16:creationId xmlns:a16="http://schemas.microsoft.com/office/drawing/2014/main" id="{5FB1B13A-A769-43A4-9377-2ED36DBC5C6A}"/>
                </a:ext>
              </a:extLst>
            </p:cNvPr>
            <p:cNvSpPr txBox="1"/>
            <p:nvPr/>
          </p:nvSpPr>
          <p:spPr>
            <a:xfrm>
              <a:off x="4387185" y="944837"/>
              <a:ext cx="725217" cy="146194"/>
            </a:xfrm>
            <a:prstGeom prst="rect">
              <a:avLst/>
            </a:prstGeom>
            <a:noFill/>
          </p:spPr>
          <p:txBody>
            <a:bodyPr wrap="square" rtlCol="0">
              <a:spAutoFit/>
            </a:bodyPr>
            <a:lstStyle/>
            <a:p>
              <a:r>
                <a:rPr lang="en-US" sz="3200" b="1" dirty="0">
                  <a:highlight>
                    <a:srgbClr val="FFFFFF"/>
                  </a:highlight>
                  <a:latin typeface="Arial" panose="020B0604020202020204" pitchFamily="34" charset="0"/>
                  <a:cs typeface="Arial" panose="020B0604020202020204" pitchFamily="34" charset="0"/>
                </a:rPr>
                <a:t>Diameter</a:t>
              </a:r>
            </a:p>
          </p:txBody>
        </p:sp>
        <p:sp>
          <p:nvSpPr>
            <p:cNvPr id="103" name="TextBox 102">
              <a:extLst>
                <a:ext uri="{FF2B5EF4-FFF2-40B4-BE49-F238E27FC236}">
                  <a16:creationId xmlns:a16="http://schemas.microsoft.com/office/drawing/2014/main" id="{3971E5C8-3202-4D03-A55C-5AF336BA7FA6}"/>
                </a:ext>
              </a:extLst>
            </p:cNvPr>
            <p:cNvSpPr txBox="1"/>
            <p:nvPr/>
          </p:nvSpPr>
          <p:spPr>
            <a:xfrm>
              <a:off x="4392546" y="1698456"/>
              <a:ext cx="725217" cy="146194"/>
            </a:xfrm>
            <a:prstGeom prst="rect">
              <a:avLst/>
            </a:prstGeom>
            <a:noFill/>
          </p:spPr>
          <p:txBody>
            <a:bodyPr wrap="square" rtlCol="0">
              <a:spAutoFit/>
            </a:bodyPr>
            <a:lstStyle/>
            <a:p>
              <a:r>
                <a:rPr lang="en-US" sz="3200" b="1" dirty="0">
                  <a:highlight>
                    <a:srgbClr val="FFFFFF"/>
                  </a:highlight>
                  <a:latin typeface="Arial" panose="020B0604020202020204" pitchFamily="34" charset="0"/>
                  <a:cs typeface="Arial" panose="020B0604020202020204" pitchFamily="34" charset="0"/>
                </a:rPr>
                <a:t>Density</a:t>
              </a:r>
            </a:p>
          </p:txBody>
        </p:sp>
      </p:grpSp>
      <p:sp>
        <p:nvSpPr>
          <p:cNvPr id="115" name="TextBox 114">
            <a:extLst>
              <a:ext uri="{FF2B5EF4-FFF2-40B4-BE49-F238E27FC236}">
                <a16:creationId xmlns:a16="http://schemas.microsoft.com/office/drawing/2014/main" id="{ECE5A7B4-3C89-4B8A-9C26-3E9CFD523E39}"/>
              </a:ext>
            </a:extLst>
          </p:cNvPr>
          <p:cNvSpPr txBox="1"/>
          <p:nvPr/>
        </p:nvSpPr>
        <p:spPr>
          <a:xfrm>
            <a:off x="14094406" y="2242926"/>
            <a:ext cx="2900868" cy="738664"/>
          </a:xfrm>
          <a:prstGeom prst="rect">
            <a:avLst/>
          </a:prstGeom>
          <a:noFill/>
        </p:spPr>
        <p:txBody>
          <a:bodyPr wrap="square" rtlCol="0">
            <a:spAutoFit/>
          </a:bodyPr>
          <a:lstStyle/>
          <a:p>
            <a:pPr algn="ctr"/>
            <a:r>
              <a:rPr lang="en-US" sz="4200" b="1" dirty="0">
                <a:highlight>
                  <a:srgbClr val="FFFFFF"/>
                </a:highlight>
                <a:latin typeface="Arial" panose="020B0604020202020204" pitchFamily="34" charset="0"/>
                <a:cs typeface="Arial" panose="020B0604020202020204" pitchFamily="34" charset="0"/>
              </a:rPr>
              <a:t>Mars</a:t>
            </a:r>
          </a:p>
        </p:txBody>
      </p:sp>
      <p:sp>
        <p:nvSpPr>
          <p:cNvPr id="116" name="TextBox 115">
            <a:extLst>
              <a:ext uri="{FF2B5EF4-FFF2-40B4-BE49-F238E27FC236}">
                <a16:creationId xmlns:a16="http://schemas.microsoft.com/office/drawing/2014/main" id="{5E00BDDC-159D-4D31-8198-A7D154BD93EA}"/>
              </a:ext>
            </a:extLst>
          </p:cNvPr>
          <p:cNvSpPr txBox="1"/>
          <p:nvPr/>
        </p:nvSpPr>
        <p:spPr>
          <a:xfrm>
            <a:off x="14248986" y="11103734"/>
            <a:ext cx="2900868" cy="738664"/>
          </a:xfrm>
          <a:prstGeom prst="rect">
            <a:avLst/>
          </a:prstGeom>
          <a:noFill/>
        </p:spPr>
        <p:txBody>
          <a:bodyPr wrap="square" rtlCol="0">
            <a:spAutoFit/>
          </a:bodyPr>
          <a:lstStyle/>
          <a:p>
            <a:pPr algn="ctr"/>
            <a:r>
              <a:rPr lang="en-US" sz="4200" b="1" dirty="0">
                <a:highlight>
                  <a:srgbClr val="FFFFFF"/>
                </a:highlight>
                <a:latin typeface="Arial" panose="020B0604020202020204" pitchFamily="34" charset="0"/>
                <a:cs typeface="Arial" panose="020B0604020202020204" pitchFamily="34" charset="0"/>
              </a:rPr>
              <a:t>Earth</a:t>
            </a:r>
          </a:p>
        </p:txBody>
      </p:sp>
      <p:sp>
        <p:nvSpPr>
          <p:cNvPr id="117" name="TextBox 116">
            <a:extLst>
              <a:ext uri="{FF2B5EF4-FFF2-40B4-BE49-F238E27FC236}">
                <a16:creationId xmlns:a16="http://schemas.microsoft.com/office/drawing/2014/main" id="{EB77CB3E-0834-473E-83AA-1D13489E6478}"/>
              </a:ext>
            </a:extLst>
          </p:cNvPr>
          <p:cNvSpPr txBox="1"/>
          <p:nvPr/>
        </p:nvSpPr>
        <p:spPr>
          <a:xfrm>
            <a:off x="14233746" y="19956578"/>
            <a:ext cx="2900868" cy="738664"/>
          </a:xfrm>
          <a:prstGeom prst="rect">
            <a:avLst/>
          </a:prstGeom>
          <a:noFill/>
        </p:spPr>
        <p:txBody>
          <a:bodyPr wrap="square" rtlCol="0">
            <a:spAutoFit/>
          </a:bodyPr>
          <a:lstStyle/>
          <a:p>
            <a:pPr algn="ctr"/>
            <a:r>
              <a:rPr lang="en-US" sz="4200" b="1" dirty="0">
                <a:highlight>
                  <a:srgbClr val="FFFFFF"/>
                </a:highlight>
                <a:latin typeface="Arial" panose="020B0604020202020204" pitchFamily="34" charset="0"/>
                <a:cs typeface="Arial" panose="020B0604020202020204" pitchFamily="34" charset="0"/>
              </a:rPr>
              <a:t>Venus</a:t>
            </a:r>
          </a:p>
        </p:txBody>
      </p:sp>
      <p:sp>
        <p:nvSpPr>
          <p:cNvPr id="51" name="TextBox 50">
            <a:extLst>
              <a:ext uri="{FF2B5EF4-FFF2-40B4-BE49-F238E27FC236}">
                <a16:creationId xmlns:a16="http://schemas.microsoft.com/office/drawing/2014/main" id="{222778D4-595D-41F1-9DFE-2015AC339F26}"/>
              </a:ext>
            </a:extLst>
          </p:cNvPr>
          <p:cNvSpPr txBox="1"/>
          <p:nvPr/>
        </p:nvSpPr>
        <p:spPr>
          <a:xfrm>
            <a:off x="6747314" y="1028780"/>
            <a:ext cx="18100862"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Theoretical Projectile Evolution with Ablation Only</a:t>
            </a:r>
          </a:p>
        </p:txBody>
      </p:sp>
      <p:sp>
        <p:nvSpPr>
          <p:cNvPr id="52" name="TextBox 51">
            <a:extLst>
              <a:ext uri="{FF2B5EF4-FFF2-40B4-BE49-F238E27FC236}">
                <a16:creationId xmlns:a16="http://schemas.microsoft.com/office/drawing/2014/main" id="{29280E33-F7B4-40B2-9B20-477B09D0284F}"/>
              </a:ext>
            </a:extLst>
          </p:cNvPr>
          <p:cNvSpPr txBox="1"/>
          <p:nvPr/>
        </p:nvSpPr>
        <p:spPr>
          <a:xfrm>
            <a:off x="13856496" y="17654142"/>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 km</a:t>
            </a:r>
          </a:p>
        </p:txBody>
      </p:sp>
      <p:cxnSp>
        <p:nvCxnSpPr>
          <p:cNvPr id="53" name="Straight Arrow Connector 52">
            <a:extLst>
              <a:ext uri="{FF2B5EF4-FFF2-40B4-BE49-F238E27FC236}">
                <a16:creationId xmlns:a16="http://schemas.microsoft.com/office/drawing/2014/main" id="{26FFF761-3CFF-4FD9-BCD7-6527D2A67A91}"/>
              </a:ext>
            </a:extLst>
          </p:cNvPr>
          <p:cNvCxnSpPr>
            <a:cxnSpLocks/>
          </p:cNvCxnSpPr>
          <p:nvPr/>
        </p:nvCxnSpPr>
        <p:spPr>
          <a:xfrm flipH="1">
            <a:off x="14465960" y="18372244"/>
            <a:ext cx="925772" cy="0"/>
          </a:xfrm>
          <a:prstGeom prst="straightConnector1">
            <a:avLst/>
          </a:prstGeom>
          <a:ln w="762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704D742E-FAED-4D20-B0E9-2E90D6DD4B55}"/>
              </a:ext>
            </a:extLst>
          </p:cNvPr>
          <p:cNvSpPr txBox="1"/>
          <p:nvPr/>
        </p:nvSpPr>
        <p:spPr>
          <a:xfrm>
            <a:off x="7007084" y="2426704"/>
            <a:ext cx="5892216" cy="677108"/>
          </a:xfrm>
          <a:prstGeom prst="rect">
            <a:avLst/>
          </a:prstGeom>
          <a:noFill/>
        </p:spPr>
        <p:txBody>
          <a:bodyPr wrap="square" rtlCol="0">
            <a:spAutoFit/>
          </a:bodyPr>
          <a:lstStyle/>
          <a:p>
            <a:pPr algn="ctr"/>
            <a:r>
              <a:rPr lang="en-US" sz="3800" dirty="0">
                <a:highlight>
                  <a:srgbClr val="FFFFFF"/>
                </a:highlight>
                <a:latin typeface="Arial" panose="020B0604020202020204" pitchFamily="34" charset="0"/>
                <a:cs typeface="Arial" panose="020B0604020202020204" pitchFamily="34" charset="0"/>
              </a:rPr>
              <a:t>Change in Velocity</a:t>
            </a:r>
          </a:p>
        </p:txBody>
      </p:sp>
      <p:sp>
        <p:nvSpPr>
          <p:cNvPr id="55" name="TextBox 54">
            <a:extLst>
              <a:ext uri="{FF2B5EF4-FFF2-40B4-BE49-F238E27FC236}">
                <a16:creationId xmlns:a16="http://schemas.microsoft.com/office/drawing/2014/main" id="{798CF399-8EE2-410D-9A1E-A7167471E20D}"/>
              </a:ext>
            </a:extLst>
          </p:cNvPr>
          <p:cNvSpPr txBox="1"/>
          <p:nvPr/>
        </p:nvSpPr>
        <p:spPr>
          <a:xfrm>
            <a:off x="18955960" y="2492716"/>
            <a:ext cx="5892216" cy="677108"/>
          </a:xfrm>
          <a:prstGeom prst="rect">
            <a:avLst/>
          </a:prstGeom>
          <a:noFill/>
        </p:spPr>
        <p:txBody>
          <a:bodyPr wrap="square" rtlCol="0">
            <a:spAutoFit/>
          </a:bodyPr>
          <a:lstStyle/>
          <a:p>
            <a:pPr algn="ctr"/>
            <a:r>
              <a:rPr lang="en-US" sz="3800" dirty="0">
                <a:highlight>
                  <a:srgbClr val="FFFFFF"/>
                </a:highlight>
                <a:latin typeface="Arial" panose="020B0604020202020204" pitchFamily="34" charset="0"/>
                <a:cs typeface="Arial" panose="020B0604020202020204" pitchFamily="34" charset="0"/>
              </a:rPr>
              <a:t>Mass Remaining</a:t>
            </a:r>
          </a:p>
        </p:txBody>
      </p:sp>
      <p:sp>
        <p:nvSpPr>
          <p:cNvPr id="76" name="TextBox 75">
            <a:extLst>
              <a:ext uri="{FF2B5EF4-FFF2-40B4-BE49-F238E27FC236}">
                <a16:creationId xmlns:a16="http://schemas.microsoft.com/office/drawing/2014/main" id="{3023584F-714C-4E43-BAD9-50345D08D78E}"/>
              </a:ext>
            </a:extLst>
          </p:cNvPr>
          <p:cNvSpPr txBox="1"/>
          <p:nvPr/>
        </p:nvSpPr>
        <p:spPr>
          <a:xfrm rot="16200000">
            <a:off x="18203625" y="13305121"/>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77" name="Straight Connector 76">
            <a:extLst>
              <a:ext uri="{FF2B5EF4-FFF2-40B4-BE49-F238E27FC236}">
                <a16:creationId xmlns:a16="http://schemas.microsoft.com/office/drawing/2014/main" id="{0201DBE4-FA70-4139-A4E5-1CFEC1DC5BDE}"/>
              </a:ext>
            </a:extLst>
          </p:cNvPr>
          <p:cNvCxnSpPr>
            <a:cxnSpLocks/>
          </p:cNvCxnSpPr>
          <p:nvPr/>
        </p:nvCxnSpPr>
        <p:spPr>
          <a:xfrm>
            <a:off x="19202371" y="12337707"/>
            <a:ext cx="35436" cy="633428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5AA48A53-7F96-4CF9-B837-3586A8D72DC1}"/>
              </a:ext>
            </a:extLst>
          </p:cNvPr>
          <p:cNvSpPr txBox="1"/>
          <p:nvPr/>
        </p:nvSpPr>
        <p:spPr>
          <a:xfrm rot="16200000">
            <a:off x="16658916" y="13270581"/>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79" name="Straight Connector 78">
            <a:extLst>
              <a:ext uri="{FF2B5EF4-FFF2-40B4-BE49-F238E27FC236}">
                <a16:creationId xmlns:a16="http://schemas.microsoft.com/office/drawing/2014/main" id="{B298AB93-D786-4DEA-917D-F5D8D44C725E}"/>
              </a:ext>
            </a:extLst>
          </p:cNvPr>
          <p:cNvCxnSpPr>
            <a:cxnSpLocks/>
          </p:cNvCxnSpPr>
          <p:nvPr/>
        </p:nvCxnSpPr>
        <p:spPr>
          <a:xfrm>
            <a:off x="17631749" y="12246699"/>
            <a:ext cx="29481" cy="633428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869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Diagram&#10;&#10;Description automatically generated">
            <a:extLst>
              <a:ext uri="{FF2B5EF4-FFF2-40B4-BE49-F238E27FC236}">
                <a16:creationId xmlns:a16="http://schemas.microsoft.com/office/drawing/2014/main" id="{24822373-0084-4DDD-A810-9226511EC7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61202" y="1254492"/>
            <a:ext cx="27519812" cy="29335824"/>
          </a:xfrm>
          <a:prstGeom prst="rect">
            <a:avLst/>
          </a:prstGeom>
        </p:spPr>
      </p:pic>
      <p:sp>
        <p:nvSpPr>
          <p:cNvPr id="26" name="TextBox 25">
            <a:extLst>
              <a:ext uri="{FF2B5EF4-FFF2-40B4-BE49-F238E27FC236}">
                <a16:creationId xmlns:a16="http://schemas.microsoft.com/office/drawing/2014/main" id="{D9A1CA8B-C91A-4B6C-9C17-D5C9DE5F3980}"/>
              </a:ext>
            </a:extLst>
          </p:cNvPr>
          <p:cNvSpPr txBox="1"/>
          <p:nvPr/>
        </p:nvSpPr>
        <p:spPr>
          <a:xfrm rot="20002962">
            <a:off x="11514214" y="22456438"/>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m</a:t>
            </a:r>
          </a:p>
        </p:txBody>
      </p:sp>
      <p:sp>
        <p:nvSpPr>
          <p:cNvPr id="27" name="TextBox 26">
            <a:extLst>
              <a:ext uri="{FF2B5EF4-FFF2-40B4-BE49-F238E27FC236}">
                <a16:creationId xmlns:a16="http://schemas.microsoft.com/office/drawing/2014/main" id="{9BDB6EC0-7448-41F8-B4F0-C54F880F64E4}"/>
              </a:ext>
            </a:extLst>
          </p:cNvPr>
          <p:cNvSpPr txBox="1"/>
          <p:nvPr/>
        </p:nvSpPr>
        <p:spPr>
          <a:xfrm rot="20201524">
            <a:off x="11640410" y="23975190"/>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100 m</a:t>
            </a:r>
          </a:p>
        </p:txBody>
      </p:sp>
      <p:sp>
        <p:nvSpPr>
          <p:cNvPr id="28" name="TextBox 27">
            <a:extLst>
              <a:ext uri="{FF2B5EF4-FFF2-40B4-BE49-F238E27FC236}">
                <a16:creationId xmlns:a16="http://schemas.microsoft.com/office/drawing/2014/main" id="{8440C1B5-BF96-43D8-830A-B0B59398C6CA}"/>
              </a:ext>
            </a:extLst>
          </p:cNvPr>
          <p:cNvSpPr txBox="1"/>
          <p:nvPr/>
        </p:nvSpPr>
        <p:spPr>
          <a:xfrm rot="20194111">
            <a:off x="11604454" y="25418994"/>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 km</a:t>
            </a:r>
          </a:p>
        </p:txBody>
      </p:sp>
      <p:sp>
        <p:nvSpPr>
          <p:cNvPr id="29" name="TextBox 28">
            <a:extLst>
              <a:ext uri="{FF2B5EF4-FFF2-40B4-BE49-F238E27FC236}">
                <a16:creationId xmlns:a16="http://schemas.microsoft.com/office/drawing/2014/main" id="{1C85967F-B9F5-497A-A1C7-5D6C80A1D633}"/>
              </a:ext>
            </a:extLst>
          </p:cNvPr>
          <p:cNvSpPr txBox="1"/>
          <p:nvPr/>
        </p:nvSpPr>
        <p:spPr>
          <a:xfrm>
            <a:off x="13799541" y="25764237"/>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a:t>
            </a:r>
          </a:p>
        </p:txBody>
      </p:sp>
      <p:cxnSp>
        <p:nvCxnSpPr>
          <p:cNvPr id="30" name="Straight Arrow Connector 29">
            <a:extLst>
              <a:ext uri="{FF2B5EF4-FFF2-40B4-BE49-F238E27FC236}">
                <a16:creationId xmlns:a16="http://schemas.microsoft.com/office/drawing/2014/main" id="{70D0C744-2E61-4A1C-BF7E-64C00387E6AF}"/>
              </a:ext>
            </a:extLst>
          </p:cNvPr>
          <p:cNvCxnSpPr>
            <a:cxnSpLocks/>
          </p:cNvCxnSpPr>
          <p:nvPr/>
        </p:nvCxnSpPr>
        <p:spPr>
          <a:xfrm flipH="1">
            <a:off x="14452438" y="26532804"/>
            <a:ext cx="925772" cy="0"/>
          </a:xfrm>
          <a:prstGeom prst="straightConnector1">
            <a:avLst/>
          </a:prstGeom>
          <a:ln w="762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BF4B7C6-E55F-42D7-B33B-245881513EAC}"/>
              </a:ext>
            </a:extLst>
          </p:cNvPr>
          <p:cNvSpPr txBox="1"/>
          <p:nvPr/>
        </p:nvSpPr>
        <p:spPr>
          <a:xfrm rot="20636221">
            <a:off x="11681370" y="16581530"/>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m</a:t>
            </a:r>
          </a:p>
        </p:txBody>
      </p:sp>
      <p:sp>
        <p:nvSpPr>
          <p:cNvPr id="32" name="TextBox 31">
            <a:extLst>
              <a:ext uri="{FF2B5EF4-FFF2-40B4-BE49-F238E27FC236}">
                <a16:creationId xmlns:a16="http://schemas.microsoft.com/office/drawing/2014/main" id="{0CC258BF-F668-49D4-8857-C9ABD107EB79}"/>
              </a:ext>
            </a:extLst>
          </p:cNvPr>
          <p:cNvSpPr txBox="1"/>
          <p:nvPr/>
        </p:nvSpPr>
        <p:spPr>
          <a:xfrm>
            <a:off x="13888145" y="16609485"/>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100 m</a:t>
            </a:r>
          </a:p>
        </p:txBody>
      </p:sp>
      <p:cxnSp>
        <p:nvCxnSpPr>
          <p:cNvPr id="33" name="Straight Arrow Connector 32">
            <a:extLst>
              <a:ext uri="{FF2B5EF4-FFF2-40B4-BE49-F238E27FC236}">
                <a16:creationId xmlns:a16="http://schemas.microsoft.com/office/drawing/2014/main" id="{477CD97B-3B31-4A35-8906-0F0401F5F6F0}"/>
              </a:ext>
            </a:extLst>
          </p:cNvPr>
          <p:cNvCxnSpPr>
            <a:cxnSpLocks/>
          </p:cNvCxnSpPr>
          <p:nvPr/>
        </p:nvCxnSpPr>
        <p:spPr>
          <a:xfrm flipH="1">
            <a:off x="14484450" y="17353388"/>
            <a:ext cx="925772" cy="0"/>
          </a:xfrm>
          <a:prstGeom prst="straightConnector1">
            <a:avLst/>
          </a:prstGeom>
          <a:ln w="762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EDA24912-03DD-4895-A674-B12F441BDED1}"/>
              </a:ext>
            </a:extLst>
          </p:cNvPr>
          <p:cNvSpPr txBox="1"/>
          <p:nvPr/>
        </p:nvSpPr>
        <p:spPr>
          <a:xfrm>
            <a:off x="13859945" y="17638837"/>
            <a:ext cx="2900868"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 km</a:t>
            </a:r>
          </a:p>
        </p:txBody>
      </p:sp>
      <p:cxnSp>
        <p:nvCxnSpPr>
          <p:cNvPr id="50" name="Straight Arrow Connector 49">
            <a:extLst>
              <a:ext uri="{FF2B5EF4-FFF2-40B4-BE49-F238E27FC236}">
                <a16:creationId xmlns:a16="http://schemas.microsoft.com/office/drawing/2014/main" id="{B68C3166-CD44-448A-98F6-4173828AC2AC}"/>
              </a:ext>
            </a:extLst>
          </p:cNvPr>
          <p:cNvCxnSpPr>
            <a:cxnSpLocks/>
          </p:cNvCxnSpPr>
          <p:nvPr/>
        </p:nvCxnSpPr>
        <p:spPr>
          <a:xfrm flipH="1">
            <a:off x="14504186" y="18411828"/>
            <a:ext cx="925772" cy="0"/>
          </a:xfrm>
          <a:prstGeom prst="straightConnector1">
            <a:avLst/>
          </a:prstGeom>
          <a:ln w="762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CA330C7-0253-4FE8-980D-0A9D8A19348C}"/>
              </a:ext>
            </a:extLst>
          </p:cNvPr>
          <p:cNvSpPr txBox="1"/>
          <p:nvPr/>
        </p:nvSpPr>
        <p:spPr>
          <a:xfrm rot="16200000">
            <a:off x="22420604" y="2203653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52" name="Straight Connector 51">
            <a:extLst>
              <a:ext uri="{FF2B5EF4-FFF2-40B4-BE49-F238E27FC236}">
                <a16:creationId xmlns:a16="http://schemas.microsoft.com/office/drawing/2014/main" id="{2996EF22-8D88-4063-B3A3-BA216596CF45}"/>
              </a:ext>
            </a:extLst>
          </p:cNvPr>
          <p:cNvCxnSpPr>
            <a:cxnSpLocks/>
          </p:cNvCxnSpPr>
          <p:nvPr/>
        </p:nvCxnSpPr>
        <p:spPr>
          <a:xfrm>
            <a:off x="23485468" y="21091270"/>
            <a:ext cx="0" cy="634834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55C463A-A21E-4C53-9DF1-9DB1ECB2483A}"/>
              </a:ext>
            </a:extLst>
          </p:cNvPr>
          <p:cNvSpPr txBox="1"/>
          <p:nvPr/>
        </p:nvSpPr>
        <p:spPr>
          <a:xfrm rot="16200000">
            <a:off x="18164260" y="22036534"/>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54" name="Straight Connector 53">
            <a:extLst>
              <a:ext uri="{FF2B5EF4-FFF2-40B4-BE49-F238E27FC236}">
                <a16:creationId xmlns:a16="http://schemas.microsoft.com/office/drawing/2014/main" id="{6038443F-93E2-4A93-853C-7A9B22EBD193}"/>
              </a:ext>
            </a:extLst>
          </p:cNvPr>
          <p:cNvCxnSpPr>
            <a:cxnSpLocks/>
          </p:cNvCxnSpPr>
          <p:nvPr/>
        </p:nvCxnSpPr>
        <p:spPr>
          <a:xfrm>
            <a:off x="19162396" y="21091270"/>
            <a:ext cx="1400" cy="626126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5E4A07-DF69-43CA-8C11-252F74AC01F1}"/>
              </a:ext>
            </a:extLst>
          </p:cNvPr>
          <p:cNvSpPr txBox="1"/>
          <p:nvPr/>
        </p:nvSpPr>
        <p:spPr>
          <a:xfrm rot="16200000">
            <a:off x="16600168" y="22036530"/>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56" name="Straight Connector 55">
            <a:extLst>
              <a:ext uri="{FF2B5EF4-FFF2-40B4-BE49-F238E27FC236}">
                <a16:creationId xmlns:a16="http://schemas.microsoft.com/office/drawing/2014/main" id="{424D2CF8-ECB3-46C5-92CF-9E22BB392484}"/>
              </a:ext>
            </a:extLst>
          </p:cNvPr>
          <p:cNvCxnSpPr>
            <a:cxnSpLocks/>
          </p:cNvCxnSpPr>
          <p:nvPr/>
        </p:nvCxnSpPr>
        <p:spPr>
          <a:xfrm>
            <a:off x="17619084" y="21018080"/>
            <a:ext cx="0" cy="6334408"/>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9BEB843-9F19-4CD9-9106-362DF8AC9808}"/>
              </a:ext>
            </a:extLst>
          </p:cNvPr>
          <p:cNvSpPr txBox="1"/>
          <p:nvPr/>
        </p:nvSpPr>
        <p:spPr>
          <a:xfrm rot="16200000">
            <a:off x="22521828" y="13390238"/>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10 km/s</a:t>
            </a:r>
          </a:p>
        </p:txBody>
      </p:sp>
      <p:cxnSp>
        <p:nvCxnSpPr>
          <p:cNvPr id="58" name="Straight Connector 57">
            <a:extLst>
              <a:ext uri="{FF2B5EF4-FFF2-40B4-BE49-F238E27FC236}">
                <a16:creationId xmlns:a16="http://schemas.microsoft.com/office/drawing/2014/main" id="{08427886-D92B-4A89-B3A0-A5C14F372B00}"/>
              </a:ext>
            </a:extLst>
          </p:cNvPr>
          <p:cNvCxnSpPr>
            <a:cxnSpLocks/>
          </p:cNvCxnSpPr>
          <p:nvPr/>
        </p:nvCxnSpPr>
        <p:spPr>
          <a:xfrm>
            <a:off x="23485468" y="12271772"/>
            <a:ext cx="0" cy="6143032"/>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6F4B870-AA80-4A72-A529-9BB569D61666}"/>
              </a:ext>
            </a:extLst>
          </p:cNvPr>
          <p:cNvSpPr txBox="1"/>
          <p:nvPr/>
        </p:nvSpPr>
        <p:spPr>
          <a:xfrm rot="16200000">
            <a:off x="16658916" y="13270581"/>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30 km/s</a:t>
            </a:r>
          </a:p>
        </p:txBody>
      </p:sp>
      <p:cxnSp>
        <p:nvCxnSpPr>
          <p:cNvPr id="62" name="Straight Connector 61">
            <a:extLst>
              <a:ext uri="{FF2B5EF4-FFF2-40B4-BE49-F238E27FC236}">
                <a16:creationId xmlns:a16="http://schemas.microsoft.com/office/drawing/2014/main" id="{EE329249-968A-4BBC-B3D7-DEE3E2D2449B}"/>
              </a:ext>
            </a:extLst>
          </p:cNvPr>
          <p:cNvCxnSpPr>
            <a:cxnSpLocks/>
          </p:cNvCxnSpPr>
          <p:nvPr/>
        </p:nvCxnSpPr>
        <p:spPr>
          <a:xfrm>
            <a:off x="17631749" y="12246699"/>
            <a:ext cx="29481" cy="633428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3005095-4F56-43A6-86D8-D53D1C7AB46D}"/>
              </a:ext>
            </a:extLst>
          </p:cNvPr>
          <p:cNvSpPr txBox="1"/>
          <p:nvPr/>
        </p:nvSpPr>
        <p:spPr>
          <a:xfrm>
            <a:off x="14094406" y="2242926"/>
            <a:ext cx="2900868" cy="738664"/>
          </a:xfrm>
          <a:prstGeom prst="rect">
            <a:avLst/>
          </a:prstGeom>
          <a:noFill/>
        </p:spPr>
        <p:txBody>
          <a:bodyPr wrap="square" rtlCol="0">
            <a:spAutoFit/>
          </a:bodyPr>
          <a:lstStyle/>
          <a:p>
            <a:pPr algn="ctr"/>
            <a:r>
              <a:rPr lang="en-US" sz="4200" b="1" dirty="0">
                <a:highlight>
                  <a:srgbClr val="FFFFFF"/>
                </a:highlight>
                <a:latin typeface="Arial" panose="020B0604020202020204" pitchFamily="34" charset="0"/>
                <a:cs typeface="Arial" panose="020B0604020202020204" pitchFamily="34" charset="0"/>
              </a:rPr>
              <a:t>Mars</a:t>
            </a:r>
          </a:p>
        </p:txBody>
      </p:sp>
      <p:sp>
        <p:nvSpPr>
          <p:cNvPr id="64" name="TextBox 63">
            <a:extLst>
              <a:ext uri="{FF2B5EF4-FFF2-40B4-BE49-F238E27FC236}">
                <a16:creationId xmlns:a16="http://schemas.microsoft.com/office/drawing/2014/main" id="{E6D18DBC-4EB1-4B66-966B-DBDCDE1DC6CA}"/>
              </a:ext>
            </a:extLst>
          </p:cNvPr>
          <p:cNvSpPr txBox="1"/>
          <p:nvPr/>
        </p:nvSpPr>
        <p:spPr>
          <a:xfrm>
            <a:off x="14248986" y="11103734"/>
            <a:ext cx="2900868" cy="738664"/>
          </a:xfrm>
          <a:prstGeom prst="rect">
            <a:avLst/>
          </a:prstGeom>
          <a:noFill/>
        </p:spPr>
        <p:txBody>
          <a:bodyPr wrap="square" rtlCol="0">
            <a:spAutoFit/>
          </a:bodyPr>
          <a:lstStyle/>
          <a:p>
            <a:pPr algn="ctr"/>
            <a:r>
              <a:rPr lang="en-US" sz="4200" b="1" dirty="0">
                <a:highlight>
                  <a:srgbClr val="FFFFFF"/>
                </a:highlight>
                <a:latin typeface="Arial" panose="020B0604020202020204" pitchFamily="34" charset="0"/>
                <a:cs typeface="Arial" panose="020B0604020202020204" pitchFamily="34" charset="0"/>
              </a:rPr>
              <a:t>Earth</a:t>
            </a:r>
          </a:p>
        </p:txBody>
      </p:sp>
      <p:sp>
        <p:nvSpPr>
          <p:cNvPr id="65" name="TextBox 64">
            <a:extLst>
              <a:ext uri="{FF2B5EF4-FFF2-40B4-BE49-F238E27FC236}">
                <a16:creationId xmlns:a16="http://schemas.microsoft.com/office/drawing/2014/main" id="{FAC558D9-04AF-42A2-8C0D-400223F97D50}"/>
              </a:ext>
            </a:extLst>
          </p:cNvPr>
          <p:cNvSpPr txBox="1"/>
          <p:nvPr/>
        </p:nvSpPr>
        <p:spPr>
          <a:xfrm>
            <a:off x="14233746" y="19956578"/>
            <a:ext cx="2900868" cy="738664"/>
          </a:xfrm>
          <a:prstGeom prst="rect">
            <a:avLst/>
          </a:prstGeom>
          <a:noFill/>
        </p:spPr>
        <p:txBody>
          <a:bodyPr wrap="square" rtlCol="0">
            <a:spAutoFit/>
          </a:bodyPr>
          <a:lstStyle/>
          <a:p>
            <a:pPr algn="ctr"/>
            <a:r>
              <a:rPr lang="en-US" sz="4200" b="1" dirty="0">
                <a:highlight>
                  <a:srgbClr val="FFFFFF"/>
                </a:highlight>
                <a:latin typeface="Arial" panose="020B0604020202020204" pitchFamily="34" charset="0"/>
                <a:cs typeface="Arial" panose="020B0604020202020204" pitchFamily="34" charset="0"/>
              </a:rPr>
              <a:t>Venus</a:t>
            </a:r>
          </a:p>
        </p:txBody>
      </p:sp>
      <p:sp>
        <p:nvSpPr>
          <p:cNvPr id="66" name="TextBox 65">
            <a:extLst>
              <a:ext uri="{FF2B5EF4-FFF2-40B4-BE49-F238E27FC236}">
                <a16:creationId xmlns:a16="http://schemas.microsoft.com/office/drawing/2014/main" id="{9C4180D6-05FE-47E5-8B35-05F621AF88AC}"/>
              </a:ext>
            </a:extLst>
          </p:cNvPr>
          <p:cNvSpPr txBox="1"/>
          <p:nvPr/>
        </p:nvSpPr>
        <p:spPr>
          <a:xfrm>
            <a:off x="7007084" y="2426704"/>
            <a:ext cx="5892216" cy="677108"/>
          </a:xfrm>
          <a:prstGeom prst="rect">
            <a:avLst/>
          </a:prstGeom>
          <a:noFill/>
        </p:spPr>
        <p:txBody>
          <a:bodyPr wrap="square" rtlCol="0">
            <a:spAutoFit/>
          </a:bodyPr>
          <a:lstStyle/>
          <a:p>
            <a:pPr algn="ctr"/>
            <a:r>
              <a:rPr lang="en-US" sz="3800" dirty="0">
                <a:highlight>
                  <a:srgbClr val="FFFFFF"/>
                </a:highlight>
                <a:latin typeface="Arial" panose="020B0604020202020204" pitchFamily="34" charset="0"/>
                <a:cs typeface="Arial" panose="020B0604020202020204" pitchFamily="34" charset="0"/>
              </a:rPr>
              <a:t>Change in Velocity</a:t>
            </a:r>
          </a:p>
        </p:txBody>
      </p:sp>
      <p:sp>
        <p:nvSpPr>
          <p:cNvPr id="67" name="TextBox 66">
            <a:extLst>
              <a:ext uri="{FF2B5EF4-FFF2-40B4-BE49-F238E27FC236}">
                <a16:creationId xmlns:a16="http://schemas.microsoft.com/office/drawing/2014/main" id="{27F58119-07FE-44DF-8C37-B5EA7357548C}"/>
              </a:ext>
            </a:extLst>
          </p:cNvPr>
          <p:cNvSpPr txBox="1"/>
          <p:nvPr/>
        </p:nvSpPr>
        <p:spPr>
          <a:xfrm>
            <a:off x="18955960" y="2492716"/>
            <a:ext cx="5892216" cy="677108"/>
          </a:xfrm>
          <a:prstGeom prst="rect">
            <a:avLst/>
          </a:prstGeom>
          <a:noFill/>
        </p:spPr>
        <p:txBody>
          <a:bodyPr wrap="square" rtlCol="0">
            <a:spAutoFit/>
          </a:bodyPr>
          <a:lstStyle/>
          <a:p>
            <a:pPr algn="ctr"/>
            <a:r>
              <a:rPr lang="en-US" sz="3800" dirty="0">
                <a:highlight>
                  <a:srgbClr val="FFFFFF"/>
                </a:highlight>
                <a:latin typeface="Arial" panose="020B0604020202020204" pitchFamily="34" charset="0"/>
                <a:cs typeface="Arial" panose="020B0604020202020204" pitchFamily="34" charset="0"/>
              </a:rPr>
              <a:t>Mass Remaining</a:t>
            </a:r>
          </a:p>
        </p:txBody>
      </p:sp>
      <p:sp>
        <p:nvSpPr>
          <p:cNvPr id="68" name="TextBox 67">
            <a:extLst>
              <a:ext uri="{FF2B5EF4-FFF2-40B4-BE49-F238E27FC236}">
                <a16:creationId xmlns:a16="http://schemas.microsoft.com/office/drawing/2014/main" id="{A3F7B4DC-F712-41CC-93A8-DBADE4F73F86}"/>
              </a:ext>
            </a:extLst>
          </p:cNvPr>
          <p:cNvSpPr txBox="1"/>
          <p:nvPr/>
        </p:nvSpPr>
        <p:spPr>
          <a:xfrm>
            <a:off x="23514640" y="7901766"/>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 m</a:t>
            </a:r>
          </a:p>
        </p:txBody>
      </p:sp>
      <p:cxnSp>
        <p:nvCxnSpPr>
          <p:cNvPr id="69" name="Straight Arrow Connector 68">
            <a:extLst>
              <a:ext uri="{FF2B5EF4-FFF2-40B4-BE49-F238E27FC236}">
                <a16:creationId xmlns:a16="http://schemas.microsoft.com/office/drawing/2014/main" id="{CEA6C0D5-3526-48AA-81BE-E95502FFD787}"/>
              </a:ext>
            </a:extLst>
          </p:cNvPr>
          <p:cNvCxnSpPr>
            <a:cxnSpLocks/>
          </p:cNvCxnSpPr>
          <p:nvPr/>
        </p:nvCxnSpPr>
        <p:spPr>
          <a:xfrm>
            <a:off x="25187314" y="8589698"/>
            <a:ext cx="842884" cy="884156"/>
          </a:xfrm>
          <a:prstGeom prst="straightConnector1">
            <a:avLst/>
          </a:prstGeom>
          <a:ln w="762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1FAB4394-04BB-4F82-BB67-D347585DFCA1}"/>
              </a:ext>
            </a:extLst>
          </p:cNvPr>
          <p:cNvGrpSpPr/>
          <p:nvPr/>
        </p:nvGrpSpPr>
        <p:grpSpPr>
          <a:xfrm>
            <a:off x="17548740" y="3779384"/>
            <a:ext cx="6268912" cy="5422520"/>
            <a:chOff x="4387185" y="944837"/>
            <a:chExt cx="1567228" cy="1355630"/>
          </a:xfrm>
        </p:grpSpPr>
        <p:pic>
          <p:nvPicPr>
            <p:cNvPr id="90" name="Picture 89">
              <a:extLst>
                <a:ext uri="{FF2B5EF4-FFF2-40B4-BE49-F238E27FC236}">
                  <a16:creationId xmlns:a16="http://schemas.microsoft.com/office/drawing/2014/main" id="{35C07B53-6D8F-4BE9-ACFA-44D5109283F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07937" y="2073885"/>
              <a:ext cx="351968" cy="126167"/>
            </a:xfrm>
            <a:prstGeom prst="rect">
              <a:avLst/>
            </a:prstGeom>
          </p:spPr>
        </p:pic>
        <p:grpSp>
          <p:nvGrpSpPr>
            <p:cNvPr id="91" name="Group 90">
              <a:extLst>
                <a:ext uri="{FF2B5EF4-FFF2-40B4-BE49-F238E27FC236}">
                  <a16:creationId xmlns:a16="http://schemas.microsoft.com/office/drawing/2014/main" id="{5ACA16C2-46B1-4D68-8B02-A83B1B523F07}"/>
                </a:ext>
              </a:extLst>
            </p:cNvPr>
            <p:cNvGrpSpPr/>
            <p:nvPr/>
          </p:nvGrpSpPr>
          <p:grpSpPr>
            <a:xfrm>
              <a:off x="4403401" y="1060040"/>
              <a:ext cx="1059755" cy="557067"/>
              <a:chOff x="4443670" y="900865"/>
              <a:chExt cx="1059755" cy="557067"/>
            </a:xfrm>
          </p:grpSpPr>
          <p:pic>
            <p:nvPicPr>
              <p:cNvPr id="102" name="Picture 101">
                <a:extLst>
                  <a:ext uri="{FF2B5EF4-FFF2-40B4-BE49-F238E27FC236}">
                    <a16:creationId xmlns:a16="http://schemas.microsoft.com/office/drawing/2014/main" id="{C17C749F-B4E2-41E9-9149-5B1C0F90C485}"/>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4443670" y="936237"/>
                <a:ext cx="344612" cy="495158"/>
              </a:xfrm>
              <a:prstGeom prst="rect">
                <a:avLst/>
              </a:prstGeom>
            </p:spPr>
          </p:pic>
          <p:sp>
            <p:nvSpPr>
              <p:cNvPr id="103" name="TextBox 102">
                <a:extLst>
                  <a:ext uri="{FF2B5EF4-FFF2-40B4-BE49-F238E27FC236}">
                    <a16:creationId xmlns:a16="http://schemas.microsoft.com/office/drawing/2014/main" id="{C5FCF451-AFFD-4B1B-B932-88546D4B1A10}"/>
                  </a:ext>
                </a:extLst>
              </p:cNvPr>
              <p:cNvSpPr txBox="1"/>
              <p:nvPr/>
            </p:nvSpPr>
            <p:spPr>
              <a:xfrm>
                <a:off x="4771704" y="900865"/>
                <a:ext cx="725217"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10 m</a:t>
                </a:r>
              </a:p>
            </p:txBody>
          </p:sp>
          <p:sp>
            <p:nvSpPr>
              <p:cNvPr id="104" name="TextBox 103">
                <a:extLst>
                  <a:ext uri="{FF2B5EF4-FFF2-40B4-BE49-F238E27FC236}">
                    <a16:creationId xmlns:a16="http://schemas.microsoft.com/office/drawing/2014/main" id="{2C7A9CA6-EC5B-4D84-9673-906EF9E4DA79}"/>
                  </a:ext>
                </a:extLst>
              </p:cNvPr>
              <p:cNvSpPr txBox="1"/>
              <p:nvPr/>
            </p:nvSpPr>
            <p:spPr>
              <a:xfrm>
                <a:off x="4771704" y="1044030"/>
                <a:ext cx="725217"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100 m</a:t>
                </a:r>
              </a:p>
            </p:txBody>
          </p:sp>
          <p:sp>
            <p:nvSpPr>
              <p:cNvPr id="105" name="TextBox 104">
                <a:extLst>
                  <a:ext uri="{FF2B5EF4-FFF2-40B4-BE49-F238E27FC236}">
                    <a16:creationId xmlns:a16="http://schemas.microsoft.com/office/drawing/2014/main" id="{234B793D-248E-4038-AF6E-E5D7B3D32930}"/>
                  </a:ext>
                </a:extLst>
              </p:cNvPr>
              <p:cNvSpPr txBox="1"/>
              <p:nvPr/>
            </p:nvSpPr>
            <p:spPr>
              <a:xfrm>
                <a:off x="4778208" y="1181796"/>
                <a:ext cx="725217"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1 km</a:t>
                </a:r>
              </a:p>
            </p:txBody>
          </p:sp>
          <p:sp>
            <p:nvSpPr>
              <p:cNvPr id="106" name="TextBox 105">
                <a:extLst>
                  <a:ext uri="{FF2B5EF4-FFF2-40B4-BE49-F238E27FC236}">
                    <a16:creationId xmlns:a16="http://schemas.microsoft.com/office/drawing/2014/main" id="{236C6B48-837E-4446-91A1-793F209C474F}"/>
                  </a:ext>
                </a:extLst>
              </p:cNvPr>
              <p:cNvSpPr txBox="1"/>
              <p:nvPr/>
            </p:nvSpPr>
            <p:spPr>
              <a:xfrm>
                <a:off x="4777985" y="1311738"/>
                <a:ext cx="725217"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10 km</a:t>
                </a:r>
              </a:p>
            </p:txBody>
          </p:sp>
        </p:grpSp>
        <p:sp>
          <p:nvSpPr>
            <p:cNvPr id="92" name="TextBox 91">
              <a:extLst>
                <a:ext uri="{FF2B5EF4-FFF2-40B4-BE49-F238E27FC236}">
                  <a16:creationId xmlns:a16="http://schemas.microsoft.com/office/drawing/2014/main" id="{34B567F0-7CFC-47D6-A0B9-C8B974EBB730}"/>
                </a:ext>
              </a:extLst>
            </p:cNvPr>
            <p:cNvSpPr txBox="1"/>
            <p:nvPr/>
          </p:nvSpPr>
          <p:spPr>
            <a:xfrm>
              <a:off x="4756878" y="1922496"/>
              <a:ext cx="1075815"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Stony </a:t>
              </a:r>
              <a:r>
                <a:rPr lang="en-US" sz="3200" i="1" dirty="0">
                  <a:highlight>
                    <a:srgbClr val="FFFFFF"/>
                  </a:highlight>
                  <a:latin typeface="Arial" panose="020B0604020202020204" pitchFamily="34" charset="0"/>
                  <a:cs typeface="Arial" panose="020B0604020202020204" pitchFamily="34" charset="0"/>
                </a:rPr>
                <a:t>(3.3 g/cm</a:t>
              </a:r>
              <a:r>
                <a:rPr lang="en-US" sz="3200" i="1" baseline="30000" dirty="0">
                  <a:highlight>
                    <a:srgbClr val="FFFFFF"/>
                  </a:highlight>
                  <a:latin typeface="Arial" panose="020B0604020202020204" pitchFamily="34" charset="0"/>
                  <a:cs typeface="Arial" panose="020B0604020202020204" pitchFamily="34" charset="0"/>
                </a:rPr>
                <a:t>3</a:t>
              </a:r>
              <a:r>
                <a:rPr lang="en-US" sz="3200" i="1" dirty="0">
                  <a:highlight>
                    <a:srgbClr val="FFFFFF"/>
                  </a:highlight>
                  <a:latin typeface="Arial" panose="020B0604020202020204" pitchFamily="34" charset="0"/>
                  <a:cs typeface="Arial" panose="020B0604020202020204" pitchFamily="34" charset="0"/>
                </a:rPr>
                <a:t>)</a:t>
              </a:r>
              <a:endParaRPr lang="en-US" sz="3200" dirty="0">
                <a:highlight>
                  <a:srgbClr val="FFFFFF"/>
                </a:highlight>
                <a:latin typeface="Arial" panose="020B0604020202020204" pitchFamily="34" charset="0"/>
                <a:cs typeface="Arial" panose="020B0604020202020204" pitchFamily="34" charset="0"/>
              </a:endParaRPr>
            </a:p>
          </p:txBody>
        </p:sp>
        <p:grpSp>
          <p:nvGrpSpPr>
            <p:cNvPr id="93" name="Group 92">
              <a:extLst>
                <a:ext uri="{FF2B5EF4-FFF2-40B4-BE49-F238E27FC236}">
                  <a16:creationId xmlns:a16="http://schemas.microsoft.com/office/drawing/2014/main" id="{35C7D68F-606A-4926-BA38-45715A998DEB}"/>
                </a:ext>
              </a:extLst>
            </p:cNvPr>
            <p:cNvGrpSpPr/>
            <p:nvPr/>
          </p:nvGrpSpPr>
          <p:grpSpPr>
            <a:xfrm>
              <a:off x="4400946" y="1807813"/>
              <a:ext cx="1553467" cy="492654"/>
              <a:chOff x="4435853" y="1610855"/>
              <a:chExt cx="1553467" cy="492654"/>
            </a:xfrm>
          </p:grpSpPr>
          <p:pic>
            <p:nvPicPr>
              <p:cNvPr id="96" name="Picture 95">
                <a:extLst>
                  <a:ext uri="{FF2B5EF4-FFF2-40B4-BE49-F238E27FC236}">
                    <a16:creationId xmlns:a16="http://schemas.microsoft.com/office/drawing/2014/main" id="{7ECEB7BE-BEEB-4079-9375-38D845E4AA6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435853" y="1628510"/>
                <a:ext cx="358959" cy="147068"/>
              </a:xfrm>
              <a:prstGeom prst="rect">
                <a:avLst/>
              </a:prstGeom>
            </p:spPr>
          </p:pic>
          <p:pic>
            <p:nvPicPr>
              <p:cNvPr id="97" name="Picture 96">
                <a:extLst>
                  <a:ext uri="{FF2B5EF4-FFF2-40B4-BE49-F238E27FC236}">
                    <a16:creationId xmlns:a16="http://schemas.microsoft.com/office/drawing/2014/main" id="{8EA04BB5-393A-45DD-A3B2-64D8B18B66B2}"/>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435853" y="1765369"/>
                <a:ext cx="362769" cy="120516"/>
              </a:xfrm>
              <a:prstGeom prst="rect">
                <a:avLst/>
              </a:prstGeom>
            </p:spPr>
          </p:pic>
          <p:pic>
            <p:nvPicPr>
              <p:cNvPr id="98" name="Picture 97">
                <a:extLst>
                  <a:ext uri="{FF2B5EF4-FFF2-40B4-BE49-F238E27FC236}">
                    <a16:creationId xmlns:a16="http://schemas.microsoft.com/office/drawing/2014/main" id="{9BE3E03C-7AE4-4745-BB80-3CC87BDE9497}"/>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4450707" y="1970268"/>
                <a:ext cx="351968" cy="133241"/>
              </a:xfrm>
              <a:prstGeom prst="rect">
                <a:avLst/>
              </a:prstGeom>
            </p:spPr>
          </p:pic>
          <p:sp>
            <p:nvSpPr>
              <p:cNvPr id="99" name="TextBox 98">
                <a:extLst>
                  <a:ext uri="{FF2B5EF4-FFF2-40B4-BE49-F238E27FC236}">
                    <a16:creationId xmlns:a16="http://schemas.microsoft.com/office/drawing/2014/main" id="{5ACC526A-4F67-45D5-B607-75A6E15D671C}"/>
                  </a:ext>
                </a:extLst>
              </p:cNvPr>
              <p:cNvSpPr txBox="1"/>
              <p:nvPr/>
            </p:nvSpPr>
            <p:spPr>
              <a:xfrm>
                <a:off x="4784318" y="1610855"/>
                <a:ext cx="1178332"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Chondritic </a:t>
                </a:r>
                <a:r>
                  <a:rPr lang="en-US" sz="3200" i="1" dirty="0">
                    <a:highlight>
                      <a:srgbClr val="FFFFFF"/>
                    </a:highlight>
                    <a:latin typeface="Arial" panose="020B0604020202020204" pitchFamily="34" charset="0"/>
                    <a:cs typeface="Arial" panose="020B0604020202020204" pitchFamily="34" charset="0"/>
                  </a:rPr>
                  <a:t>(2.7 g/cm</a:t>
                </a:r>
                <a:r>
                  <a:rPr lang="en-US" sz="3200" i="1" baseline="30000" dirty="0">
                    <a:highlight>
                      <a:srgbClr val="FFFFFF"/>
                    </a:highlight>
                    <a:latin typeface="Arial" panose="020B0604020202020204" pitchFamily="34" charset="0"/>
                    <a:cs typeface="Arial" panose="020B0604020202020204" pitchFamily="34" charset="0"/>
                  </a:rPr>
                  <a:t>3</a:t>
                </a:r>
                <a:r>
                  <a:rPr lang="en-US" sz="3200" i="1" dirty="0">
                    <a:highlight>
                      <a:srgbClr val="FFFFFF"/>
                    </a:highlight>
                    <a:latin typeface="Arial" panose="020B0604020202020204" pitchFamily="34" charset="0"/>
                    <a:cs typeface="Arial" panose="020B0604020202020204" pitchFamily="34" charset="0"/>
                  </a:rPr>
                  <a:t>)</a:t>
                </a:r>
                <a:endParaRPr lang="en-US" sz="3200" dirty="0">
                  <a:highlight>
                    <a:srgbClr val="FFFFFF"/>
                  </a:highlight>
                  <a:latin typeface="Arial" panose="020B0604020202020204" pitchFamily="34" charset="0"/>
                  <a:cs typeface="Arial" panose="020B0604020202020204" pitchFamily="34" charset="0"/>
                </a:endParaRPr>
              </a:p>
            </p:txBody>
          </p:sp>
          <p:sp>
            <p:nvSpPr>
              <p:cNvPr id="100" name="TextBox 99">
                <a:extLst>
                  <a:ext uri="{FF2B5EF4-FFF2-40B4-BE49-F238E27FC236}">
                    <a16:creationId xmlns:a16="http://schemas.microsoft.com/office/drawing/2014/main" id="{52003392-001B-4395-9F13-288AAC12D488}"/>
                  </a:ext>
                </a:extLst>
              </p:cNvPr>
              <p:cNvSpPr txBox="1"/>
              <p:nvPr/>
            </p:nvSpPr>
            <p:spPr>
              <a:xfrm>
                <a:off x="4790599" y="1843287"/>
                <a:ext cx="1198721"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Stony-Iron </a:t>
                </a:r>
                <a:r>
                  <a:rPr lang="en-US" sz="3200" i="1" dirty="0">
                    <a:highlight>
                      <a:srgbClr val="FFFFFF"/>
                    </a:highlight>
                    <a:latin typeface="Arial" panose="020B0604020202020204" pitchFamily="34" charset="0"/>
                    <a:cs typeface="Arial" panose="020B0604020202020204" pitchFamily="34" charset="0"/>
                  </a:rPr>
                  <a:t>(4.5 g/cm</a:t>
                </a:r>
                <a:r>
                  <a:rPr lang="en-US" sz="3200" i="1" baseline="30000" dirty="0">
                    <a:highlight>
                      <a:srgbClr val="FFFFFF"/>
                    </a:highlight>
                    <a:latin typeface="Arial" panose="020B0604020202020204" pitchFamily="34" charset="0"/>
                    <a:cs typeface="Arial" panose="020B0604020202020204" pitchFamily="34" charset="0"/>
                  </a:rPr>
                  <a:t>3</a:t>
                </a:r>
                <a:r>
                  <a:rPr lang="en-US" sz="3200" i="1" dirty="0">
                    <a:highlight>
                      <a:srgbClr val="FFFFFF"/>
                    </a:highlight>
                    <a:latin typeface="Arial" panose="020B0604020202020204" pitchFamily="34" charset="0"/>
                    <a:cs typeface="Arial" panose="020B0604020202020204" pitchFamily="34" charset="0"/>
                  </a:rPr>
                  <a:t>)</a:t>
                </a:r>
                <a:endParaRPr lang="en-US" sz="3200" dirty="0">
                  <a:highlight>
                    <a:srgbClr val="FFFFFF"/>
                  </a:highlight>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0A30B041-0E6A-4168-ADCB-7D2CB5745862}"/>
                  </a:ext>
                </a:extLst>
              </p:cNvPr>
              <p:cNvSpPr txBox="1"/>
              <p:nvPr/>
            </p:nvSpPr>
            <p:spPr>
              <a:xfrm>
                <a:off x="4794812" y="1950181"/>
                <a:ext cx="1046761" cy="146194"/>
              </a:xfrm>
              <a:prstGeom prst="rect">
                <a:avLst/>
              </a:prstGeom>
              <a:noFill/>
            </p:spPr>
            <p:txBody>
              <a:bodyPr wrap="square" rtlCol="0">
                <a:spAutoFit/>
              </a:bodyPr>
              <a:lstStyle/>
              <a:p>
                <a:r>
                  <a:rPr lang="en-US" sz="3200" dirty="0">
                    <a:highlight>
                      <a:srgbClr val="FFFFFF"/>
                    </a:highlight>
                    <a:latin typeface="Arial" panose="020B0604020202020204" pitchFamily="34" charset="0"/>
                    <a:cs typeface="Arial" panose="020B0604020202020204" pitchFamily="34" charset="0"/>
                  </a:rPr>
                  <a:t>Iron </a:t>
                </a:r>
                <a:r>
                  <a:rPr lang="en-US" sz="3200" i="1" dirty="0">
                    <a:highlight>
                      <a:srgbClr val="FFFFFF"/>
                    </a:highlight>
                    <a:latin typeface="Arial" panose="020B0604020202020204" pitchFamily="34" charset="0"/>
                    <a:cs typeface="Arial" panose="020B0604020202020204" pitchFamily="34" charset="0"/>
                  </a:rPr>
                  <a:t>(7.8 g/cm</a:t>
                </a:r>
                <a:r>
                  <a:rPr lang="en-US" sz="3200" i="1" baseline="30000" dirty="0">
                    <a:highlight>
                      <a:srgbClr val="FFFFFF"/>
                    </a:highlight>
                    <a:latin typeface="Arial" panose="020B0604020202020204" pitchFamily="34" charset="0"/>
                    <a:cs typeface="Arial" panose="020B0604020202020204" pitchFamily="34" charset="0"/>
                  </a:rPr>
                  <a:t>3</a:t>
                </a:r>
                <a:r>
                  <a:rPr lang="en-US" sz="3200" i="1" dirty="0">
                    <a:highlight>
                      <a:srgbClr val="FFFFFF"/>
                    </a:highlight>
                    <a:latin typeface="Arial" panose="020B0604020202020204" pitchFamily="34" charset="0"/>
                    <a:cs typeface="Arial" panose="020B0604020202020204" pitchFamily="34" charset="0"/>
                  </a:rPr>
                  <a:t>)</a:t>
                </a:r>
              </a:p>
            </p:txBody>
          </p:sp>
        </p:grpSp>
        <p:sp>
          <p:nvSpPr>
            <p:cNvPr id="94" name="TextBox 93">
              <a:extLst>
                <a:ext uri="{FF2B5EF4-FFF2-40B4-BE49-F238E27FC236}">
                  <a16:creationId xmlns:a16="http://schemas.microsoft.com/office/drawing/2014/main" id="{91958FE2-910F-42CE-AEC8-ED95E327E752}"/>
                </a:ext>
              </a:extLst>
            </p:cNvPr>
            <p:cNvSpPr txBox="1"/>
            <p:nvPr/>
          </p:nvSpPr>
          <p:spPr>
            <a:xfrm>
              <a:off x="4387185" y="944837"/>
              <a:ext cx="725217" cy="146194"/>
            </a:xfrm>
            <a:prstGeom prst="rect">
              <a:avLst/>
            </a:prstGeom>
            <a:noFill/>
          </p:spPr>
          <p:txBody>
            <a:bodyPr wrap="square" rtlCol="0">
              <a:spAutoFit/>
            </a:bodyPr>
            <a:lstStyle/>
            <a:p>
              <a:r>
                <a:rPr lang="en-US" sz="3200" b="1" dirty="0">
                  <a:highlight>
                    <a:srgbClr val="FFFFFF"/>
                  </a:highlight>
                  <a:latin typeface="Arial" panose="020B0604020202020204" pitchFamily="34" charset="0"/>
                  <a:cs typeface="Arial" panose="020B0604020202020204" pitchFamily="34" charset="0"/>
                </a:rPr>
                <a:t>Diameter</a:t>
              </a:r>
            </a:p>
          </p:txBody>
        </p:sp>
        <p:sp>
          <p:nvSpPr>
            <p:cNvPr id="95" name="TextBox 94">
              <a:extLst>
                <a:ext uri="{FF2B5EF4-FFF2-40B4-BE49-F238E27FC236}">
                  <a16:creationId xmlns:a16="http://schemas.microsoft.com/office/drawing/2014/main" id="{FEC55975-C044-439B-AF5E-709E43F515E5}"/>
                </a:ext>
              </a:extLst>
            </p:cNvPr>
            <p:cNvSpPr txBox="1"/>
            <p:nvPr/>
          </p:nvSpPr>
          <p:spPr>
            <a:xfrm>
              <a:off x="4392546" y="1698456"/>
              <a:ext cx="725217" cy="146194"/>
            </a:xfrm>
            <a:prstGeom prst="rect">
              <a:avLst/>
            </a:prstGeom>
            <a:noFill/>
          </p:spPr>
          <p:txBody>
            <a:bodyPr wrap="square" rtlCol="0">
              <a:spAutoFit/>
            </a:bodyPr>
            <a:lstStyle/>
            <a:p>
              <a:r>
                <a:rPr lang="en-US" sz="3200" b="1" dirty="0">
                  <a:highlight>
                    <a:srgbClr val="FFFFFF"/>
                  </a:highlight>
                  <a:latin typeface="Arial" panose="020B0604020202020204" pitchFamily="34" charset="0"/>
                  <a:cs typeface="Arial" panose="020B0604020202020204" pitchFamily="34" charset="0"/>
                </a:rPr>
                <a:t>Density</a:t>
              </a:r>
            </a:p>
          </p:txBody>
        </p:sp>
      </p:grpSp>
      <p:sp>
        <p:nvSpPr>
          <p:cNvPr id="107" name="TextBox 106">
            <a:extLst>
              <a:ext uri="{FF2B5EF4-FFF2-40B4-BE49-F238E27FC236}">
                <a16:creationId xmlns:a16="http://schemas.microsoft.com/office/drawing/2014/main" id="{15D7E6BE-91D1-46A7-959F-004933F1D454}"/>
              </a:ext>
            </a:extLst>
          </p:cNvPr>
          <p:cNvSpPr txBox="1"/>
          <p:nvPr/>
        </p:nvSpPr>
        <p:spPr>
          <a:xfrm>
            <a:off x="6747314" y="1028780"/>
            <a:ext cx="18100862"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Theoretical Projectile Evolution with Ablation &amp; Fragmentation</a:t>
            </a:r>
          </a:p>
        </p:txBody>
      </p:sp>
      <p:sp>
        <p:nvSpPr>
          <p:cNvPr id="108" name="TextBox 107">
            <a:extLst>
              <a:ext uri="{FF2B5EF4-FFF2-40B4-BE49-F238E27FC236}">
                <a16:creationId xmlns:a16="http://schemas.microsoft.com/office/drawing/2014/main" id="{6FF78346-58CC-4EB4-B540-CDD87C0BE82B}"/>
              </a:ext>
            </a:extLst>
          </p:cNvPr>
          <p:cNvSpPr txBox="1"/>
          <p:nvPr/>
        </p:nvSpPr>
        <p:spPr>
          <a:xfrm>
            <a:off x="11684188" y="7901766"/>
            <a:ext cx="2900868" cy="646331"/>
          </a:xfrm>
          <a:prstGeom prst="rect">
            <a:avLst/>
          </a:prstGeom>
          <a:noFill/>
        </p:spPr>
        <p:txBody>
          <a:bodyPr wrap="square" rtlCol="0">
            <a:spAutoFit/>
          </a:bodyPr>
          <a:lstStyle/>
          <a:p>
            <a:pPr algn="ctr"/>
            <a:r>
              <a:rPr lang="en-US" sz="3600" dirty="0">
                <a:highlight>
                  <a:srgbClr val="FFFFFF"/>
                </a:highlight>
                <a:latin typeface="Arial" panose="020B0604020202020204" pitchFamily="34" charset="0"/>
                <a:cs typeface="Arial" panose="020B0604020202020204" pitchFamily="34" charset="0"/>
              </a:rPr>
              <a:t>10 m</a:t>
            </a:r>
          </a:p>
        </p:txBody>
      </p:sp>
      <p:cxnSp>
        <p:nvCxnSpPr>
          <p:cNvPr id="109" name="Straight Arrow Connector 108">
            <a:extLst>
              <a:ext uri="{FF2B5EF4-FFF2-40B4-BE49-F238E27FC236}">
                <a16:creationId xmlns:a16="http://schemas.microsoft.com/office/drawing/2014/main" id="{DC0FA559-7C32-477E-B469-163FEBD84CBA}"/>
              </a:ext>
            </a:extLst>
          </p:cNvPr>
          <p:cNvCxnSpPr>
            <a:cxnSpLocks/>
          </p:cNvCxnSpPr>
          <p:nvPr/>
        </p:nvCxnSpPr>
        <p:spPr>
          <a:xfrm>
            <a:off x="13356862" y="8589698"/>
            <a:ext cx="842884" cy="884156"/>
          </a:xfrm>
          <a:prstGeom prst="straightConnector1">
            <a:avLst/>
          </a:prstGeom>
          <a:ln w="762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23324939-DE69-45A4-92B7-DCC4D824BF7E}"/>
              </a:ext>
            </a:extLst>
          </p:cNvPr>
          <p:cNvSpPr txBox="1"/>
          <p:nvPr/>
        </p:nvSpPr>
        <p:spPr>
          <a:xfrm rot="16200000">
            <a:off x="18203625" y="13305121"/>
            <a:ext cx="28204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20 km/s</a:t>
            </a:r>
          </a:p>
        </p:txBody>
      </p:sp>
      <p:cxnSp>
        <p:nvCxnSpPr>
          <p:cNvPr id="111" name="Straight Connector 110">
            <a:extLst>
              <a:ext uri="{FF2B5EF4-FFF2-40B4-BE49-F238E27FC236}">
                <a16:creationId xmlns:a16="http://schemas.microsoft.com/office/drawing/2014/main" id="{216A51EF-ECE3-4584-8F81-597049F54497}"/>
              </a:ext>
            </a:extLst>
          </p:cNvPr>
          <p:cNvCxnSpPr>
            <a:cxnSpLocks/>
          </p:cNvCxnSpPr>
          <p:nvPr/>
        </p:nvCxnSpPr>
        <p:spPr>
          <a:xfrm>
            <a:off x="19202371" y="12337707"/>
            <a:ext cx="35436" cy="6334280"/>
          </a:xfrm>
          <a:prstGeom prst="line">
            <a:avLst/>
          </a:prstGeom>
          <a:ln w="571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94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74F63-E5E1-45B3-B969-5505472F708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82220" y="4355240"/>
            <a:ext cx="8626592" cy="28838096"/>
          </a:xfrm>
          <a:prstGeom prst="rect">
            <a:avLst/>
          </a:prstGeom>
        </p:spPr>
      </p:pic>
      <p:pic>
        <p:nvPicPr>
          <p:cNvPr id="5" name="Picture 4">
            <a:extLst>
              <a:ext uri="{FF2B5EF4-FFF2-40B4-BE49-F238E27FC236}">
                <a16:creationId xmlns:a16="http://schemas.microsoft.com/office/drawing/2014/main" id="{63AEA392-AA95-4F69-8FE4-F37BA4118D5C}"/>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6412654" y="4355240"/>
            <a:ext cx="6340028" cy="28838096"/>
          </a:xfrm>
          <a:prstGeom prst="rect">
            <a:avLst/>
          </a:prstGeom>
        </p:spPr>
      </p:pic>
      <p:pic>
        <p:nvPicPr>
          <p:cNvPr id="7" name="Picture 6">
            <a:extLst>
              <a:ext uri="{FF2B5EF4-FFF2-40B4-BE49-F238E27FC236}">
                <a16:creationId xmlns:a16="http://schemas.microsoft.com/office/drawing/2014/main" id="{1D06C811-A523-4B87-B11C-842C8D241CC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9708812" y="4355240"/>
            <a:ext cx="6703800" cy="28838096"/>
          </a:xfrm>
          <a:prstGeom prst="rect">
            <a:avLst/>
          </a:prstGeom>
        </p:spPr>
      </p:pic>
      <p:pic>
        <p:nvPicPr>
          <p:cNvPr id="9" name="Picture 8">
            <a:extLst>
              <a:ext uri="{FF2B5EF4-FFF2-40B4-BE49-F238E27FC236}">
                <a16:creationId xmlns:a16="http://schemas.microsoft.com/office/drawing/2014/main" id="{5348BA96-1AC8-4FF5-8363-232509E3A6A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2752640" y="4355240"/>
            <a:ext cx="6374672" cy="28838096"/>
          </a:xfrm>
          <a:prstGeom prst="rect">
            <a:avLst/>
          </a:prstGeom>
        </p:spPr>
      </p:pic>
      <p:cxnSp>
        <p:nvCxnSpPr>
          <p:cNvPr id="11" name="Straight Connector 10">
            <a:extLst>
              <a:ext uri="{FF2B5EF4-FFF2-40B4-BE49-F238E27FC236}">
                <a16:creationId xmlns:a16="http://schemas.microsoft.com/office/drawing/2014/main" id="{CB6C8924-3983-4BEB-AB83-24AF8293123A}"/>
              </a:ext>
            </a:extLst>
          </p:cNvPr>
          <p:cNvCxnSpPr>
            <a:cxnSpLocks/>
          </p:cNvCxnSpPr>
          <p:nvPr/>
        </p:nvCxnSpPr>
        <p:spPr>
          <a:xfrm>
            <a:off x="23713896" y="4289002"/>
            <a:ext cx="0" cy="27127900"/>
          </a:xfrm>
          <a:prstGeom prst="line">
            <a:avLst/>
          </a:prstGeom>
          <a:ln w="571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E2DFC39-7072-478F-8E95-9BF5CEFCA4CB}"/>
              </a:ext>
            </a:extLst>
          </p:cNvPr>
          <p:cNvSpPr txBox="1"/>
          <p:nvPr/>
        </p:nvSpPr>
        <p:spPr>
          <a:xfrm>
            <a:off x="8128456" y="3034265"/>
            <a:ext cx="1615158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Projectile Characteristic vs. Final Crater Diameter</a:t>
            </a:r>
          </a:p>
        </p:txBody>
      </p:sp>
      <p:cxnSp>
        <p:nvCxnSpPr>
          <p:cNvPr id="14" name="Straight Connector 13">
            <a:extLst>
              <a:ext uri="{FF2B5EF4-FFF2-40B4-BE49-F238E27FC236}">
                <a16:creationId xmlns:a16="http://schemas.microsoft.com/office/drawing/2014/main" id="{B09718CC-E9E5-437D-AC21-993D823BBCE6}"/>
              </a:ext>
            </a:extLst>
          </p:cNvPr>
          <p:cNvCxnSpPr>
            <a:cxnSpLocks/>
          </p:cNvCxnSpPr>
          <p:nvPr/>
        </p:nvCxnSpPr>
        <p:spPr>
          <a:xfrm>
            <a:off x="3405508" y="22203192"/>
            <a:ext cx="25545144" cy="0"/>
          </a:xfrm>
          <a:prstGeom prst="line">
            <a:avLst/>
          </a:prstGeom>
          <a:ln w="571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ED759-40EE-49BD-9452-5FD8FE2F6F97}"/>
              </a:ext>
            </a:extLst>
          </p:cNvPr>
          <p:cNvCxnSpPr>
            <a:cxnSpLocks/>
          </p:cNvCxnSpPr>
          <p:nvPr/>
        </p:nvCxnSpPr>
        <p:spPr>
          <a:xfrm>
            <a:off x="3457802" y="16542620"/>
            <a:ext cx="25492892" cy="0"/>
          </a:xfrm>
          <a:prstGeom prst="line">
            <a:avLst/>
          </a:prstGeom>
          <a:ln w="571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0F0CCF-5EA0-49D0-A795-6065072EE2DF}"/>
              </a:ext>
            </a:extLst>
          </p:cNvPr>
          <p:cNvCxnSpPr>
            <a:cxnSpLocks/>
          </p:cNvCxnSpPr>
          <p:nvPr/>
        </p:nvCxnSpPr>
        <p:spPr>
          <a:xfrm>
            <a:off x="3422924" y="27865939"/>
            <a:ext cx="25527728" cy="0"/>
          </a:xfrm>
          <a:prstGeom prst="line">
            <a:avLst/>
          </a:prstGeom>
          <a:ln w="571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9E1BD3-562F-41DC-ADAD-801E1561B355}"/>
              </a:ext>
            </a:extLst>
          </p:cNvPr>
          <p:cNvSpPr txBox="1"/>
          <p:nvPr/>
        </p:nvSpPr>
        <p:spPr>
          <a:xfrm>
            <a:off x="23527556" y="3676863"/>
            <a:ext cx="5599751" cy="584775"/>
          </a:xfrm>
          <a:prstGeom prst="rect">
            <a:avLst/>
          </a:prstGeom>
          <a:noFill/>
        </p:spPr>
        <p:txBody>
          <a:bodyPr wrap="square" rtlCol="0">
            <a:spAutoFit/>
          </a:bodyPr>
          <a:lstStyle/>
          <a:p>
            <a:r>
              <a:rPr lang="en-US" sz="3200" b="1" i="1" dirty="0">
                <a:latin typeface="Arial" panose="020B0604020202020204" pitchFamily="34" charset="0"/>
                <a:cs typeface="Arial" panose="020B0604020202020204" pitchFamily="34" charset="0"/>
              </a:rPr>
              <a:t>Pancake Limit = 5</a:t>
            </a:r>
          </a:p>
        </p:txBody>
      </p:sp>
      <p:sp>
        <p:nvSpPr>
          <p:cNvPr id="33" name="TextBox 32">
            <a:extLst>
              <a:ext uri="{FF2B5EF4-FFF2-40B4-BE49-F238E27FC236}">
                <a16:creationId xmlns:a16="http://schemas.microsoft.com/office/drawing/2014/main" id="{D6BFB4B4-ABE0-40FF-B9FF-7D23BAD89A59}"/>
              </a:ext>
            </a:extLst>
          </p:cNvPr>
          <p:cNvSpPr txBox="1"/>
          <p:nvPr/>
        </p:nvSpPr>
        <p:spPr>
          <a:xfrm>
            <a:off x="27492396" y="15886270"/>
            <a:ext cx="2955392" cy="523220"/>
          </a:xfrm>
          <a:prstGeom prst="rect">
            <a:avLst/>
          </a:prstGeom>
          <a:noFill/>
        </p:spPr>
        <p:txBody>
          <a:bodyPr wrap="square" rtlCol="0">
            <a:spAutoFit/>
          </a:bodyPr>
          <a:lstStyle/>
          <a:p>
            <a:r>
              <a:rPr lang="en-US" sz="2800" b="1" i="1" dirty="0">
                <a:latin typeface="Arial" panose="020B0604020202020204" pitchFamily="34" charset="0"/>
                <a:cs typeface="Arial" panose="020B0604020202020204" pitchFamily="34" charset="0"/>
              </a:rPr>
              <a:t>100 m</a:t>
            </a:r>
          </a:p>
        </p:txBody>
      </p:sp>
      <p:sp>
        <p:nvSpPr>
          <p:cNvPr id="38" name="TextBox 37">
            <a:extLst>
              <a:ext uri="{FF2B5EF4-FFF2-40B4-BE49-F238E27FC236}">
                <a16:creationId xmlns:a16="http://schemas.microsoft.com/office/drawing/2014/main" id="{6929320A-A09C-4F81-9FA0-9221E857CD31}"/>
              </a:ext>
            </a:extLst>
          </p:cNvPr>
          <p:cNvSpPr txBox="1"/>
          <p:nvPr/>
        </p:nvSpPr>
        <p:spPr>
          <a:xfrm>
            <a:off x="24818360" y="14747724"/>
            <a:ext cx="2596384" cy="584775"/>
          </a:xfrm>
          <a:prstGeom prst="rect">
            <a:avLst/>
          </a:prstGeom>
          <a:noFill/>
        </p:spPr>
        <p:txBody>
          <a:bodyPr wrap="square" rtlCol="0">
            <a:spAutoFit/>
          </a:bodyPr>
          <a:lstStyle/>
          <a:p>
            <a:r>
              <a:rPr lang="en-US" sz="3200" dirty="0">
                <a:highlight>
                  <a:srgbClr val="FFFFFF"/>
                </a:highlight>
              </a:rPr>
              <a:t>Pancake Gap</a:t>
            </a:r>
            <a:endParaRPr lang="en-US" sz="1600" dirty="0">
              <a:highlight>
                <a:srgbClr val="FFFFFF"/>
              </a:highlight>
            </a:endParaRPr>
          </a:p>
        </p:txBody>
      </p:sp>
      <p:cxnSp>
        <p:nvCxnSpPr>
          <p:cNvPr id="39" name="Straight Arrow Connector 38">
            <a:extLst>
              <a:ext uri="{FF2B5EF4-FFF2-40B4-BE49-F238E27FC236}">
                <a16:creationId xmlns:a16="http://schemas.microsoft.com/office/drawing/2014/main" id="{C7B2A87B-FCB5-4F75-89F4-D1C19FD05B90}"/>
              </a:ext>
            </a:extLst>
          </p:cNvPr>
          <p:cNvCxnSpPr>
            <a:cxnSpLocks/>
          </p:cNvCxnSpPr>
          <p:nvPr/>
        </p:nvCxnSpPr>
        <p:spPr>
          <a:xfrm flipH="1">
            <a:off x="24185444" y="15399086"/>
            <a:ext cx="853760" cy="768292"/>
          </a:xfrm>
          <a:prstGeom prst="straightConnector1">
            <a:avLst/>
          </a:prstGeom>
          <a:ln w="9525"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0E20F39-B83B-447A-844A-C9AF87FA446B}"/>
              </a:ext>
            </a:extLst>
          </p:cNvPr>
          <p:cNvSpPr txBox="1"/>
          <p:nvPr/>
        </p:nvSpPr>
        <p:spPr>
          <a:xfrm>
            <a:off x="27501524" y="21516246"/>
            <a:ext cx="2955392" cy="523220"/>
          </a:xfrm>
          <a:prstGeom prst="rect">
            <a:avLst/>
          </a:prstGeom>
          <a:noFill/>
        </p:spPr>
        <p:txBody>
          <a:bodyPr wrap="square" rtlCol="0">
            <a:spAutoFit/>
          </a:bodyPr>
          <a:lstStyle/>
          <a:p>
            <a:r>
              <a:rPr lang="en-US" sz="2800" b="1" i="1" dirty="0">
                <a:latin typeface="Arial" panose="020B0604020202020204" pitchFamily="34" charset="0"/>
                <a:cs typeface="Arial" panose="020B0604020202020204" pitchFamily="34" charset="0"/>
              </a:rPr>
              <a:t>1 km</a:t>
            </a:r>
          </a:p>
        </p:txBody>
      </p:sp>
      <p:sp>
        <p:nvSpPr>
          <p:cNvPr id="42" name="TextBox 41">
            <a:extLst>
              <a:ext uri="{FF2B5EF4-FFF2-40B4-BE49-F238E27FC236}">
                <a16:creationId xmlns:a16="http://schemas.microsoft.com/office/drawing/2014/main" id="{8FE4FC08-E70B-4815-8932-45E3A993FF1C}"/>
              </a:ext>
            </a:extLst>
          </p:cNvPr>
          <p:cNvSpPr txBox="1"/>
          <p:nvPr/>
        </p:nvSpPr>
        <p:spPr>
          <a:xfrm>
            <a:off x="27472884" y="27215662"/>
            <a:ext cx="2955392" cy="523220"/>
          </a:xfrm>
          <a:prstGeom prst="rect">
            <a:avLst/>
          </a:prstGeom>
          <a:noFill/>
        </p:spPr>
        <p:txBody>
          <a:bodyPr wrap="square" rtlCol="0">
            <a:spAutoFit/>
          </a:bodyPr>
          <a:lstStyle/>
          <a:p>
            <a:r>
              <a:rPr lang="en-US" sz="2800" b="1" i="1" dirty="0">
                <a:latin typeface="Arial" panose="020B0604020202020204" pitchFamily="34" charset="0"/>
                <a:cs typeface="Arial" panose="020B0604020202020204" pitchFamily="34" charset="0"/>
              </a:rPr>
              <a:t>10 km</a:t>
            </a:r>
          </a:p>
        </p:txBody>
      </p:sp>
      <p:sp>
        <p:nvSpPr>
          <p:cNvPr id="2" name="Rectangle 1">
            <a:extLst>
              <a:ext uri="{FF2B5EF4-FFF2-40B4-BE49-F238E27FC236}">
                <a16:creationId xmlns:a16="http://schemas.microsoft.com/office/drawing/2014/main" id="{B1A937E6-A414-498B-8C1F-3FC6229019ED}"/>
              </a:ext>
            </a:extLst>
          </p:cNvPr>
          <p:cNvSpPr/>
          <p:nvPr/>
        </p:nvSpPr>
        <p:spPr>
          <a:xfrm>
            <a:off x="2939143" y="32188881"/>
            <a:ext cx="26188164" cy="11249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81DABD-6B94-4B35-B0CF-D93ADAFC0BA5}"/>
              </a:ext>
            </a:extLst>
          </p:cNvPr>
          <p:cNvSpPr txBox="1"/>
          <p:nvPr/>
        </p:nvSpPr>
        <p:spPr>
          <a:xfrm>
            <a:off x="3574240" y="32516228"/>
            <a:ext cx="5499475" cy="1261884"/>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Initial Angle </a:t>
            </a:r>
          </a:p>
          <a:p>
            <a:pPr algn="ctr"/>
            <a:r>
              <a:rPr lang="en-US" sz="3800" b="1" dirty="0">
                <a:highlight>
                  <a:srgbClr val="FFFFFF"/>
                </a:highlight>
                <a:latin typeface="Arial" panose="020B0604020202020204" pitchFamily="34" charset="0"/>
                <a:cs typeface="Arial" panose="020B0604020202020204" pitchFamily="34" charset="0"/>
              </a:rPr>
              <a:t>(deg.)</a:t>
            </a:r>
          </a:p>
        </p:txBody>
      </p:sp>
      <p:sp>
        <p:nvSpPr>
          <p:cNvPr id="19" name="TextBox 18">
            <a:extLst>
              <a:ext uri="{FF2B5EF4-FFF2-40B4-BE49-F238E27FC236}">
                <a16:creationId xmlns:a16="http://schemas.microsoft.com/office/drawing/2014/main" id="{90498871-FE92-4FBA-AC02-EBA8AE8CA2C0}"/>
              </a:ext>
            </a:extLst>
          </p:cNvPr>
          <p:cNvSpPr txBox="1"/>
          <p:nvPr/>
        </p:nvSpPr>
        <p:spPr>
          <a:xfrm>
            <a:off x="10305332" y="32516228"/>
            <a:ext cx="5499475" cy="1261884"/>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Initial Mass </a:t>
            </a:r>
          </a:p>
          <a:p>
            <a:pPr algn="ctr"/>
            <a:r>
              <a:rPr lang="en-US" sz="3800" b="1" dirty="0">
                <a:highlight>
                  <a:srgbClr val="FFFFFF"/>
                </a:highlight>
                <a:latin typeface="Arial" panose="020B0604020202020204" pitchFamily="34" charset="0"/>
                <a:cs typeface="Arial" panose="020B0604020202020204" pitchFamily="34" charset="0"/>
              </a:rPr>
              <a:t>(kg)</a:t>
            </a:r>
          </a:p>
        </p:txBody>
      </p:sp>
      <p:sp>
        <p:nvSpPr>
          <p:cNvPr id="20" name="TextBox 19">
            <a:extLst>
              <a:ext uri="{FF2B5EF4-FFF2-40B4-BE49-F238E27FC236}">
                <a16:creationId xmlns:a16="http://schemas.microsoft.com/office/drawing/2014/main" id="{51205F6B-3B2D-40A7-8867-079FA2DD5A79}"/>
              </a:ext>
            </a:extLst>
          </p:cNvPr>
          <p:cNvSpPr txBox="1"/>
          <p:nvPr/>
        </p:nvSpPr>
        <p:spPr>
          <a:xfrm>
            <a:off x="17009132" y="32516228"/>
            <a:ext cx="5499475" cy="1261884"/>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Initial Velocity </a:t>
            </a:r>
          </a:p>
          <a:p>
            <a:pPr algn="ctr"/>
            <a:r>
              <a:rPr lang="en-US" sz="3800" b="1" dirty="0">
                <a:highlight>
                  <a:srgbClr val="FFFFFF"/>
                </a:highlight>
                <a:latin typeface="Arial" panose="020B0604020202020204" pitchFamily="34" charset="0"/>
                <a:cs typeface="Arial" panose="020B0604020202020204" pitchFamily="34" charset="0"/>
              </a:rPr>
              <a:t>(km/s)</a:t>
            </a:r>
          </a:p>
        </p:txBody>
      </p:sp>
      <p:sp>
        <p:nvSpPr>
          <p:cNvPr id="22" name="TextBox 21">
            <a:extLst>
              <a:ext uri="{FF2B5EF4-FFF2-40B4-BE49-F238E27FC236}">
                <a16:creationId xmlns:a16="http://schemas.microsoft.com/office/drawing/2014/main" id="{5B0D6D2D-23FE-4F62-A9DE-90E9D3E8514B}"/>
              </a:ext>
            </a:extLst>
          </p:cNvPr>
          <p:cNvSpPr txBox="1"/>
          <p:nvPr/>
        </p:nvSpPr>
        <p:spPr>
          <a:xfrm>
            <a:off x="23182281" y="32522508"/>
            <a:ext cx="5499475" cy="1261884"/>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Pancake Factor </a:t>
            </a:r>
          </a:p>
          <a:p>
            <a:pPr algn="ctr"/>
            <a:r>
              <a:rPr lang="en-US" sz="3800" b="1" dirty="0">
                <a:highlight>
                  <a:srgbClr val="FFFFFF"/>
                </a:highlight>
                <a:latin typeface="Arial" panose="020B0604020202020204" pitchFamily="34" charset="0"/>
                <a:cs typeface="Arial" panose="020B0604020202020204" pitchFamily="34" charset="0"/>
              </a:rPr>
              <a:t>(at impact)</a:t>
            </a:r>
          </a:p>
        </p:txBody>
      </p:sp>
      <p:sp>
        <p:nvSpPr>
          <p:cNvPr id="23" name="TextBox 22">
            <a:extLst>
              <a:ext uri="{FF2B5EF4-FFF2-40B4-BE49-F238E27FC236}">
                <a16:creationId xmlns:a16="http://schemas.microsoft.com/office/drawing/2014/main" id="{AA4A1586-D838-4D19-85ED-46F96FB5E99D}"/>
              </a:ext>
            </a:extLst>
          </p:cNvPr>
          <p:cNvSpPr txBox="1"/>
          <p:nvPr/>
        </p:nvSpPr>
        <p:spPr>
          <a:xfrm rot="16200000">
            <a:off x="-3852578" y="18435733"/>
            <a:ext cx="10546623" cy="677108"/>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Final Crater Diameter (km)</a:t>
            </a:r>
          </a:p>
        </p:txBody>
      </p:sp>
    </p:spTree>
    <p:extLst>
      <p:ext uri="{BB962C8B-B14F-4D97-AF65-F5344CB8AC3E}">
        <p14:creationId xmlns:p14="http://schemas.microsoft.com/office/powerpoint/2010/main" val="2062729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23130-6F52-4C6D-869A-D885B34C2F8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6066" y="2922431"/>
            <a:ext cx="28738284" cy="11773191"/>
          </a:xfrm>
          <a:prstGeom prst="rect">
            <a:avLst/>
          </a:prstGeom>
        </p:spPr>
      </p:pic>
      <p:pic>
        <p:nvPicPr>
          <p:cNvPr id="4" name="Picture 3">
            <a:extLst>
              <a:ext uri="{FF2B5EF4-FFF2-40B4-BE49-F238E27FC236}">
                <a16:creationId xmlns:a16="http://schemas.microsoft.com/office/drawing/2014/main" id="{71A44583-E1CB-4E50-860A-D025F2FCD324}"/>
              </a:ext>
            </a:extLst>
          </p:cNvPr>
          <p:cNvPicPr>
            <a:picLocks noChangeAspect="1"/>
          </p:cNvPicPr>
          <p:nvPr/>
        </p:nvPicPr>
        <p:blipFill>
          <a:blip r:embed="rId3"/>
          <a:stretch>
            <a:fillRect/>
          </a:stretch>
        </p:blipFill>
        <p:spPr>
          <a:xfrm>
            <a:off x="20671320" y="16062919"/>
            <a:ext cx="9443758" cy="6623167"/>
          </a:xfrm>
          <a:prstGeom prst="rect">
            <a:avLst/>
          </a:prstGeom>
        </p:spPr>
      </p:pic>
      <p:pic>
        <p:nvPicPr>
          <p:cNvPr id="8" name="Picture 7">
            <a:extLst>
              <a:ext uri="{FF2B5EF4-FFF2-40B4-BE49-F238E27FC236}">
                <a16:creationId xmlns:a16="http://schemas.microsoft.com/office/drawing/2014/main" id="{31C558FF-6467-43AF-9673-10FFAB048FF6}"/>
              </a:ext>
            </a:extLst>
          </p:cNvPr>
          <p:cNvPicPr>
            <a:picLocks noChangeAspect="1"/>
          </p:cNvPicPr>
          <p:nvPr/>
        </p:nvPicPr>
        <p:blipFill>
          <a:blip r:embed="rId4"/>
          <a:stretch>
            <a:fillRect/>
          </a:stretch>
        </p:blipFill>
        <p:spPr>
          <a:xfrm>
            <a:off x="10830170" y="16062919"/>
            <a:ext cx="9429259" cy="6623177"/>
          </a:xfrm>
          <a:prstGeom prst="rect">
            <a:avLst/>
          </a:prstGeom>
        </p:spPr>
      </p:pic>
      <p:sp>
        <p:nvSpPr>
          <p:cNvPr id="9" name="TextBox 8">
            <a:extLst>
              <a:ext uri="{FF2B5EF4-FFF2-40B4-BE49-F238E27FC236}">
                <a16:creationId xmlns:a16="http://schemas.microsoft.com/office/drawing/2014/main" id="{3AB4D7D8-1E79-45D4-B29F-1737FA384B15}"/>
              </a:ext>
            </a:extLst>
          </p:cNvPr>
          <p:cNvSpPr txBox="1"/>
          <p:nvPr/>
        </p:nvSpPr>
        <p:spPr>
          <a:xfrm rot="16200000">
            <a:off x="28287444" y="11561305"/>
            <a:ext cx="3178496" cy="707886"/>
          </a:xfrm>
          <a:prstGeom prst="rect">
            <a:avLst/>
          </a:prstGeom>
          <a:noFill/>
        </p:spPr>
        <p:txBody>
          <a:bodyPr wrap="square" rtlCol="0">
            <a:spAutoFit/>
          </a:bodyPr>
          <a:lstStyle/>
          <a:p>
            <a:pPr algn="ctr"/>
            <a:r>
              <a:rPr lang="en-US" sz="4000" b="1" i="1" dirty="0">
                <a:latin typeface="Arial" panose="020B0604020202020204" pitchFamily="34" charset="0"/>
                <a:cs typeface="Arial" panose="020B0604020202020204" pitchFamily="34" charset="0"/>
              </a:rPr>
              <a:t>Mars</a:t>
            </a:r>
          </a:p>
        </p:txBody>
      </p:sp>
      <p:sp>
        <p:nvSpPr>
          <p:cNvPr id="10" name="TextBox 9">
            <a:extLst>
              <a:ext uri="{FF2B5EF4-FFF2-40B4-BE49-F238E27FC236}">
                <a16:creationId xmlns:a16="http://schemas.microsoft.com/office/drawing/2014/main" id="{64D5CB05-82E3-4131-9662-17DD525A9A11}"/>
              </a:ext>
            </a:extLst>
          </p:cNvPr>
          <p:cNvSpPr txBox="1"/>
          <p:nvPr/>
        </p:nvSpPr>
        <p:spPr>
          <a:xfrm rot="16200000">
            <a:off x="28264220" y="8577469"/>
            <a:ext cx="3178496" cy="707886"/>
          </a:xfrm>
          <a:prstGeom prst="rect">
            <a:avLst/>
          </a:prstGeom>
          <a:noFill/>
        </p:spPr>
        <p:txBody>
          <a:bodyPr wrap="square" rtlCol="0">
            <a:spAutoFit/>
          </a:bodyPr>
          <a:lstStyle/>
          <a:p>
            <a:pPr algn="ctr"/>
            <a:r>
              <a:rPr lang="en-US" sz="4000" b="1" i="1" dirty="0">
                <a:latin typeface="Arial" panose="020B0604020202020204" pitchFamily="34" charset="0"/>
                <a:cs typeface="Arial" panose="020B0604020202020204" pitchFamily="34" charset="0"/>
              </a:rPr>
              <a:t>Earth</a:t>
            </a:r>
          </a:p>
        </p:txBody>
      </p:sp>
      <p:sp>
        <p:nvSpPr>
          <p:cNvPr id="11" name="TextBox 10">
            <a:extLst>
              <a:ext uri="{FF2B5EF4-FFF2-40B4-BE49-F238E27FC236}">
                <a16:creationId xmlns:a16="http://schemas.microsoft.com/office/drawing/2014/main" id="{81767A75-098D-4F06-B674-EFCE2F26201E}"/>
              </a:ext>
            </a:extLst>
          </p:cNvPr>
          <p:cNvSpPr txBox="1"/>
          <p:nvPr/>
        </p:nvSpPr>
        <p:spPr>
          <a:xfrm rot="16200000">
            <a:off x="28264220" y="5331949"/>
            <a:ext cx="3178496" cy="707886"/>
          </a:xfrm>
          <a:prstGeom prst="rect">
            <a:avLst/>
          </a:prstGeom>
          <a:noFill/>
        </p:spPr>
        <p:txBody>
          <a:bodyPr wrap="square" rtlCol="0">
            <a:spAutoFit/>
          </a:bodyPr>
          <a:lstStyle/>
          <a:p>
            <a:pPr algn="ctr"/>
            <a:r>
              <a:rPr lang="en-US" sz="4000" b="1" i="1" dirty="0">
                <a:latin typeface="Arial" panose="020B0604020202020204" pitchFamily="34" charset="0"/>
                <a:cs typeface="Arial" panose="020B0604020202020204" pitchFamily="34" charset="0"/>
              </a:rPr>
              <a:t>Venus</a:t>
            </a:r>
          </a:p>
        </p:txBody>
      </p:sp>
      <p:cxnSp>
        <p:nvCxnSpPr>
          <p:cNvPr id="12" name="Straight Connector 11">
            <a:extLst>
              <a:ext uri="{FF2B5EF4-FFF2-40B4-BE49-F238E27FC236}">
                <a16:creationId xmlns:a16="http://schemas.microsoft.com/office/drawing/2014/main" id="{C9865DAB-FF99-4720-A646-493BF5856B66}"/>
              </a:ext>
            </a:extLst>
          </p:cNvPr>
          <p:cNvCxnSpPr>
            <a:cxnSpLocks/>
          </p:cNvCxnSpPr>
          <p:nvPr/>
        </p:nvCxnSpPr>
        <p:spPr>
          <a:xfrm>
            <a:off x="28600400" y="10258935"/>
            <a:ext cx="1828800"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90E73E4-4E3C-4308-B1BD-A293D5B001D9}"/>
              </a:ext>
            </a:extLst>
          </p:cNvPr>
          <p:cNvCxnSpPr>
            <a:cxnSpLocks/>
          </p:cNvCxnSpPr>
          <p:nvPr/>
        </p:nvCxnSpPr>
        <p:spPr>
          <a:xfrm>
            <a:off x="28600400" y="7134735"/>
            <a:ext cx="1625600" cy="0"/>
          </a:xfrm>
          <a:prstGeom prst="line">
            <a:avLst/>
          </a:prstGeom>
          <a:ln w="76200">
            <a:solidFill>
              <a:schemeClr val="tx1"/>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C0DC10D7-E998-4EF5-A2CD-729DF846D881}"/>
              </a:ext>
            </a:extLst>
          </p:cNvPr>
          <p:cNvPicPr>
            <a:picLocks noChangeAspect="1"/>
          </p:cNvPicPr>
          <p:nvPr/>
        </p:nvPicPr>
        <p:blipFill>
          <a:blip r:embed="rId5"/>
          <a:stretch>
            <a:fillRect/>
          </a:stretch>
        </p:blipFill>
        <p:spPr>
          <a:xfrm>
            <a:off x="836066" y="15930178"/>
            <a:ext cx="9429258" cy="6755908"/>
          </a:xfrm>
          <a:prstGeom prst="rect">
            <a:avLst/>
          </a:prstGeom>
        </p:spPr>
      </p:pic>
      <p:sp>
        <p:nvSpPr>
          <p:cNvPr id="31" name="TextBox 30">
            <a:extLst>
              <a:ext uri="{FF2B5EF4-FFF2-40B4-BE49-F238E27FC236}">
                <a16:creationId xmlns:a16="http://schemas.microsoft.com/office/drawing/2014/main" id="{0B87F5D7-AC9F-4FFE-946A-BCB6DBB30885}"/>
              </a:ext>
            </a:extLst>
          </p:cNvPr>
          <p:cNvSpPr txBox="1"/>
          <p:nvPr/>
        </p:nvSpPr>
        <p:spPr>
          <a:xfrm>
            <a:off x="3129411" y="2397143"/>
            <a:ext cx="5499475" cy="677108"/>
          </a:xfrm>
          <a:prstGeom prst="rect">
            <a:avLst/>
          </a:prstGeom>
          <a:solidFill>
            <a:schemeClr val="bg1"/>
          </a:solidFill>
        </p:spPr>
        <p:txBody>
          <a:bodyPr wrap="square" rtlCol="0">
            <a:spAutoFit/>
          </a:bodyPr>
          <a:lstStyle/>
          <a:p>
            <a:r>
              <a:rPr lang="en-US" sz="3800" b="1" dirty="0">
                <a:highlight>
                  <a:srgbClr val="FFFFFF"/>
                </a:highlight>
                <a:latin typeface="Arial" panose="020B0604020202020204" pitchFamily="34" charset="0"/>
                <a:cs typeface="Arial" panose="020B0604020202020204" pitchFamily="34" charset="0"/>
              </a:rPr>
              <a:t>A. Diameter</a:t>
            </a:r>
          </a:p>
        </p:txBody>
      </p:sp>
      <p:sp>
        <p:nvSpPr>
          <p:cNvPr id="32" name="TextBox 31">
            <a:extLst>
              <a:ext uri="{FF2B5EF4-FFF2-40B4-BE49-F238E27FC236}">
                <a16:creationId xmlns:a16="http://schemas.microsoft.com/office/drawing/2014/main" id="{C29B8F6E-D7AC-4A60-BD32-9096193F2710}"/>
              </a:ext>
            </a:extLst>
          </p:cNvPr>
          <p:cNvSpPr txBox="1"/>
          <p:nvPr/>
        </p:nvSpPr>
        <p:spPr>
          <a:xfrm>
            <a:off x="7828236" y="1238937"/>
            <a:ext cx="16151584" cy="830997"/>
          </a:xfrm>
          <a:prstGeom prst="rect">
            <a:avLst/>
          </a:prstGeom>
          <a:noFill/>
        </p:spPr>
        <p:txBody>
          <a:bodyPr wrap="square" rtlCol="0">
            <a:spAutoFit/>
          </a:bodyPr>
          <a:lstStyle/>
          <a:p>
            <a:pPr algn="ctr"/>
            <a:r>
              <a:rPr lang="en-US" sz="4800" b="1" dirty="0">
                <a:highlight>
                  <a:srgbClr val="FFFFFF"/>
                </a:highlight>
                <a:latin typeface="Arial" panose="020B0604020202020204" pitchFamily="34" charset="0"/>
                <a:cs typeface="Arial" panose="020B0604020202020204" pitchFamily="34" charset="0"/>
              </a:rPr>
              <a:t>Initial Characteristics of Theoretical Impactors</a:t>
            </a:r>
          </a:p>
        </p:txBody>
      </p:sp>
      <p:sp>
        <p:nvSpPr>
          <p:cNvPr id="33" name="TextBox 32">
            <a:extLst>
              <a:ext uri="{FF2B5EF4-FFF2-40B4-BE49-F238E27FC236}">
                <a16:creationId xmlns:a16="http://schemas.microsoft.com/office/drawing/2014/main" id="{B6753096-6489-4C54-AC38-3D8C63BC53F2}"/>
              </a:ext>
            </a:extLst>
          </p:cNvPr>
          <p:cNvSpPr txBox="1"/>
          <p:nvPr/>
        </p:nvSpPr>
        <p:spPr>
          <a:xfrm>
            <a:off x="2375012" y="15954141"/>
            <a:ext cx="5499475" cy="677108"/>
          </a:xfrm>
          <a:prstGeom prst="rect">
            <a:avLst/>
          </a:prstGeom>
          <a:solidFill>
            <a:schemeClr val="bg1"/>
          </a:solidFill>
        </p:spPr>
        <p:txBody>
          <a:bodyPr wrap="square" rtlCol="0">
            <a:spAutoFit/>
          </a:bodyPr>
          <a:lstStyle/>
          <a:p>
            <a:r>
              <a:rPr lang="en-US" sz="3800" b="1" dirty="0">
                <a:highlight>
                  <a:srgbClr val="FFFFFF"/>
                </a:highlight>
                <a:latin typeface="Arial" panose="020B0604020202020204" pitchFamily="34" charset="0"/>
                <a:cs typeface="Arial" panose="020B0604020202020204" pitchFamily="34" charset="0"/>
              </a:rPr>
              <a:t>B. Velocity</a:t>
            </a:r>
          </a:p>
        </p:txBody>
      </p:sp>
      <p:sp>
        <p:nvSpPr>
          <p:cNvPr id="34" name="TextBox 33">
            <a:extLst>
              <a:ext uri="{FF2B5EF4-FFF2-40B4-BE49-F238E27FC236}">
                <a16:creationId xmlns:a16="http://schemas.microsoft.com/office/drawing/2014/main" id="{514E8CD1-6269-4322-8F2D-AD4AEB710CDE}"/>
              </a:ext>
            </a:extLst>
          </p:cNvPr>
          <p:cNvSpPr txBox="1"/>
          <p:nvPr/>
        </p:nvSpPr>
        <p:spPr>
          <a:xfrm>
            <a:off x="12455470" y="15954141"/>
            <a:ext cx="5499475" cy="677108"/>
          </a:xfrm>
          <a:prstGeom prst="rect">
            <a:avLst/>
          </a:prstGeom>
          <a:solidFill>
            <a:schemeClr val="bg1"/>
          </a:solidFill>
        </p:spPr>
        <p:txBody>
          <a:bodyPr wrap="square" rtlCol="0">
            <a:spAutoFit/>
          </a:bodyPr>
          <a:lstStyle/>
          <a:p>
            <a:r>
              <a:rPr lang="en-US" sz="3800" b="1" dirty="0">
                <a:highlight>
                  <a:srgbClr val="FFFFFF"/>
                </a:highlight>
                <a:latin typeface="Arial" panose="020B0604020202020204" pitchFamily="34" charset="0"/>
                <a:cs typeface="Arial" panose="020B0604020202020204" pitchFamily="34" charset="0"/>
              </a:rPr>
              <a:t>C. Angle of Trajectory</a:t>
            </a:r>
          </a:p>
        </p:txBody>
      </p:sp>
      <p:sp>
        <p:nvSpPr>
          <p:cNvPr id="35" name="TextBox 34">
            <a:extLst>
              <a:ext uri="{FF2B5EF4-FFF2-40B4-BE49-F238E27FC236}">
                <a16:creationId xmlns:a16="http://schemas.microsoft.com/office/drawing/2014/main" id="{727A3C33-8E48-4D7D-9619-41F2FB140C40}"/>
              </a:ext>
            </a:extLst>
          </p:cNvPr>
          <p:cNvSpPr txBox="1"/>
          <p:nvPr/>
        </p:nvSpPr>
        <p:spPr>
          <a:xfrm>
            <a:off x="22449575" y="15954141"/>
            <a:ext cx="5499475" cy="677108"/>
          </a:xfrm>
          <a:prstGeom prst="rect">
            <a:avLst/>
          </a:prstGeom>
          <a:solidFill>
            <a:schemeClr val="bg1"/>
          </a:solidFill>
        </p:spPr>
        <p:txBody>
          <a:bodyPr wrap="square" rtlCol="0">
            <a:spAutoFit/>
          </a:bodyPr>
          <a:lstStyle/>
          <a:p>
            <a:r>
              <a:rPr lang="en-US" sz="3800" b="1" dirty="0">
                <a:highlight>
                  <a:srgbClr val="FFFFFF"/>
                </a:highlight>
                <a:latin typeface="Arial" panose="020B0604020202020204" pitchFamily="34" charset="0"/>
                <a:cs typeface="Arial" panose="020B0604020202020204" pitchFamily="34" charset="0"/>
              </a:rPr>
              <a:t>D. Density</a:t>
            </a:r>
          </a:p>
        </p:txBody>
      </p:sp>
      <p:sp>
        <p:nvSpPr>
          <p:cNvPr id="36" name="TextBox 35">
            <a:extLst>
              <a:ext uri="{FF2B5EF4-FFF2-40B4-BE49-F238E27FC236}">
                <a16:creationId xmlns:a16="http://schemas.microsoft.com/office/drawing/2014/main" id="{81414081-2C11-4B05-84BE-1819DBD725AA}"/>
              </a:ext>
            </a:extLst>
          </p:cNvPr>
          <p:cNvSpPr txBox="1"/>
          <p:nvPr/>
        </p:nvSpPr>
        <p:spPr>
          <a:xfrm rot="16200000">
            <a:off x="-3265442" y="7861233"/>
            <a:ext cx="9168313" cy="677108"/>
          </a:xfrm>
          <a:prstGeom prst="rect">
            <a:avLst/>
          </a:prstGeom>
          <a:solidFill>
            <a:schemeClr val="bg1"/>
          </a:solidFill>
        </p:spPr>
        <p:txBody>
          <a:bodyPr wrap="square" rtlCol="0">
            <a:spAutoFit/>
          </a:bodyPr>
          <a:lstStyle/>
          <a:p>
            <a:pPr algn="ctr"/>
            <a:r>
              <a:rPr lang="en-US" sz="3800" dirty="0">
                <a:highlight>
                  <a:srgbClr val="FFFFFF"/>
                </a:highlight>
                <a:latin typeface="Arial" panose="020B0604020202020204" pitchFamily="34" charset="0"/>
                <a:cs typeface="Arial" panose="020B0604020202020204" pitchFamily="34" charset="0"/>
              </a:rPr>
              <a:t>Number of Impactors (Stacked)</a:t>
            </a:r>
          </a:p>
        </p:txBody>
      </p:sp>
      <p:sp>
        <p:nvSpPr>
          <p:cNvPr id="37" name="TextBox 36">
            <a:extLst>
              <a:ext uri="{FF2B5EF4-FFF2-40B4-BE49-F238E27FC236}">
                <a16:creationId xmlns:a16="http://schemas.microsoft.com/office/drawing/2014/main" id="{0FE1199D-1C79-4A9B-B221-651727010F3F}"/>
              </a:ext>
            </a:extLst>
          </p:cNvPr>
          <p:cNvSpPr txBox="1"/>
          <p:nvPr/>
        </p:nvSpPr>
        <p:spPr>
          <a:xfrm rot="16200000">
            <a:off x="-409827" y="18682395"/>
            <a:ext cx="2779974" cy="584775"/>
          </a:xfrm>
          <a:prstGeom prst="rect">
            <a:avLst/>
          </a:prstGeom>
          <a:solidFill>
            <a:schemeClr val="bg1"/>
          </a:solidFill>
        </p:spPr>
        <p:txBody>
          <a:bodyPr wrap="square" rtlCol="0">
            <a:spAutoFit/>
          </a:bodyPr>
          <a:lstStyle/>
          <a:p>
            <a:pPr algn="ctr"/>
            <a:r>
              <a:rPr lang="en-US" sz="3200" dirty="0">
                <a:highlight>
                  <a:srgbClr val="FFFFFF"/>
                </a:highlight>
                <a:latin typeface="Arial" panose="020B0604020202020204" pitchFamily="34" charset="0"/>
                <a:cs typeface="Arial" panose="020B0604020202020204" pitchFamily="34" charset="0"/>
              </a:rPr>
              <a:t>Frequency</a:t>
            </a:r>
          </a:p>
        </p:txBody>
      </p:sp>
      <p:sp>
        <p:nvSpPr>
          <p:cNvPr id="38" name="TextBox 37">
            <a:extLst>
              <a:ext uri="{FF2B5EF4-FFF2-40B4-BE49-F238E27FC236}">
                <a16:creationId xmlns:a16="http://schemas.microsoft.com/office/drawing/2014/main" id="{6223F6F0-532C-444A-ADF7-69BB9FAE8500}"/>
              </a:ext>
            </a:extLst>
          </p:cNvPr>
          <p:cNvSpPr txBox="1"/>
          <p:nvPr/>
        </p:nvSpPr>
        <p:spPr>
          <a:xfrm rot="16200000">
            <a:off x="9583243" y="18682395"/>
            <a:ext cx="2779974" cy="584775"/>
          </a:xfrm>
          <a:prstGeom prst="rect">
            <a:avLst/>
          </a:prstGeom>
          <a:solidFill>
            <a:schemeClr val="bg1"/>
          </a:solidFill>
        </p:spPr>
        <p:txBody>
          <a:bodyPr wrap="square" rtlCol="0">
            <a:spAutoFit/>
          </a:bodyPr>
          <a:lstStyle/>
          <a:p>
            <a:pPr algn="ctr"/>
            <a:r>
              <a:rPr lang="en-US" sz="3200" dirty="0">
                <a:highlight>
                  <a:srgbClr val="FFFFFF"/>
                </a:highlight>
                <a:latin typeface="Arial" panose="020B0604020202020204" pitchFamily="34" charset="0"/>
                <a:cs typeface="Arial" panose="020B0604020202020204" pitchFamily="34" charset="0"/>
              </a:rPr>
              <a:t>Frequency</a:t>
            </a:r>
          </a:p>
        </p:txBody>
      </p:sp>
      <p:sp>
        <p:nvSpPr>
          <p:cNvPr id="39" name="TextBox 38">
            <a:extLst>
              <a:ext uri="{FF2B5EF4-FFF2-40B4-BE49-F238E27FC236}">
                <a16:creationId xmlns:a16="http://schemas.microsoft.com/office/drawing/2014/main" id="{4C39B75F-E509-427C-976B-5D01CC95E444}"/>
              </a:ext>
            </a:extLst>
          </p:cNvPr>
          <p:cNvSpPr txBox="1"/>
          <p:nvPr/>
        </p:nvSpPr>
        <p:spPr>
          <a:xfrm rot="16200000">
            <a:off x="19434291" y="18682395"/>
            <a:ext cx="2779974" cy="584775"/>
          </a:xfrm>
          <a:prstGeom prst="rect">
            <a:avLst/>
          </a:prstGeom>
          <a:solidFill>
            <a:schemeClr val="bg1"/>
          </a:solidFill>
        </p:spPr>
        <p:txBody>
          <a:bodyPr wrap="square" rtlCol="0">
            <a:spAutoFit/>
          </a:bodyPr>
          <a:lstStyle/>
          <a:p>
            <a:pPr algn="ctr"/>
            <a:r>
              <a:rPr lang="en-US" sz="3200" dirty="0">
                <a:highlight>
                  <a:srgbClr val="FFFFFF"/>
                </a:highlight>
                <a:latin typeface="Arial" panose="020B0604020202020204" pitchFamily="34" charset="0"/>
                <a:cs typeface="Arial" panose="020B0604020202020204" pitchFamily="34" charset="0"/>
              </a:rPr>
              <a:t>Frequency</a:t>
            </a:r>
          </a:p>
        </p:txBody>
      </p:sp>
      <p:sp>
        <p:nvSpPr>
          <p:cNvPr id="40" name="TextBox 39">
            <a:extLst>
              <a:ext uri="{FF2B5EF4-FFF2-40B4-BE49-F238E27FC236}">
                <a16:creationId xmlns:a16="http://schemas.microsoft.com/office/drawing/2014/main" id="{24FA6CD4-FA06-4307-8388-81E930FBB65A}"/>
              </a:ext>
            </a:extLst>
          </p:cNvPr>
          <p:cNvSpPr txBox="1"/>
          <p:nvPr/>
        </p:nvSpPr>
        <p:spPr>
          <a:xfrm>
            <a:off x="3607417" y="22032941"/>
            <a:ext cx="5499475" cy="584775"/>
          </a:xfrm>
          <a:prstGeom prst="rect">
            <a:avLst/>
          </a:prstGeom>
          <a:solidFill>
            <a:schemeClr val="bg1"/>
          </a:solidFill>
        </p:spPr>
        <p:txBody>
          <a:bodyPr wrap="square" rtlCol="0">
            <a:spAutoFit/>
          </a:bodyPr>
          <a:lstStyle/>
          <a:p>
            <a:pPr algn="ctr"/>
            <a:r>
              <a:rPr lang="en-US" sz="3200" dirty="0">
                <a:highlight>
                  <a:srgbClr val="FFFFFF"/>
                </a:highlight>
                <a:latin typeface="Arial" panose="020B0604020202020204" pitchFamily="34" charset="0"/>
                <a:cs typeface="Arial" panose="020B0604020202020204" pitchFamily="34" charset="0"/>
              </a:rPr>
              <a:t>Initial Velocity (km/s)</a:t>
            </a:r>
          </a:p>
        </p:txBody>
      </p:sp>
      <p:sp>
        <p:nvSpPr>
          <p:cNvPr id="41" name="TextBox 40">
            <a:extLst>
              <a:ext uri="{FF2B5EF4-FFF2-40B4-BE49-F238E27FC236}">
                <a16:creationId xmlns:a16="http://schemas.microsoft.com/office/drawing/2014/main" id="{9BB755B0-453C-4CC2-97BA-7B5D3431C891}"/>
              </a:ext>
            </a:extLst>
          </p:cNvPr>
          <p:cNvSpPr txBox="1"/>
          <p:nvPr/>
        </p:nvSpPr>
        <p:spPr>
          <a:xfrm>
            <a:off x="13297800" y="22032941"/>
            <a:ext cx="5499475" cy="584775"/>
          </a:xfrm>
          <a:prstGeom prst="rect">
            <a:avLst/>
          </a:prstGeom>
          <a:solidFill>
            <a:schemeClr val="bg1"/>
          </a:solidFill>
        </p:spPr>
        <p:txBody>
          <a:bodyPr wrap="square" rtlCol="0">
            <a:spAutoFit/>
          </a:bodyPr>
          <a:lstStyle/>
          <a:p>
            <a:pPr algn="ctr"/>
            <a:r>
              <a:rPr lang="en-US" sz="3200" dirty="0">
                <a:highlight>
                  <a:srgbClr val="FFFFFF"/>
                </a:highlight>
                <a:latin typeface="Arial" panose="020B0604020202020204" pitchFamily="34" charset="0"/>
                <a:cs typeface="Arial" panose="020B0604020202020204" pitchFamily="34" charset="0"/>
              </a:rPr>
              <a:t>Initial Angle (deg.)</a:t>
            </a:r>
          </a:p>
        </p:txBody>
      </p:sp>
      <p:sp>
        <p:nvSpPr>
          <p:cNvPr id="42" name="TextBox 41">
            <a:extLst>
              <a:ext uri="{FF2B5EF4-FFF2-40B4-BE49-F238E27FC236}">
                <a16:creationId xmlns:a16="http://schemas.microsoft.com/office/drawing/2014/main" id="{B4B04B50-0F10-49B2-85EC-42A961999F58}"/>
              </a:ext>
            </a:extLst>
          </p:cNvPr>
          <p:cNvSpPr txBox="1"/>
          <p:nvPr/>
        </p:nvSpPr>
        <p:spPr>
          <a:xfrm>
            <a:off x="22516561" y="22032941"/>
            <a:ext cx="7097579" cy="584775"/>
          </a:xfrm>
          <a:prstGeom prst="rect">
            <a:avLst/>
          </a:prstGeom>
          <a:solidFill>
            <a:schemeClr val="bg1"/>
          </a:solidFill>
        </p:spPr>
        <p:txBody>
          <a:bodyPr wrap="square" rtlCol="0">
            <a:spAutoFit/>
          </a:bodyPr>
          <a:lstStyle/>
          <a:p>
            <a:pPr algn="ctr"/>
            <a:r>
              <a:rPr lang="en-US" sz="3200" dirty="0">
                <a:highlight>
                  <a:srgbClr val="FFFFFF"/>
                </a:highlight>
                <a:latin typeface="Arial" panose="020B0604020202020204" pitchFamily="34" charset="0"/>
                <a:cs typeface="Arial" panose="020B0604020202020204" pitchFamily="34" charset="0"/>
              </a:rPr>
              <a:t>Projectile Density (kg/m</a:t>
            </a:r>
            <a:r>
              <a:rPr lang="en-US" sz="3200" baseline="30000" dirty="0">
                <a:highlight>
                  <a:srgbClr val="FFFFFF"/>
                </a:highlight>
                <a:latin typeface="Arial" panose="020B0604020202020204" pitchFamily="34" charset="0"/>
                <a:cs typeface="Arial" panose="020B0604020202020204" pitchFamily="34" charset="0"/>
              </a:rPr>
              <a:t>3</a:t>
            </a:r>
            <a:r>
              <a:rPr lang="en-US" sz="3200" dirty="0">
                <a:highlight>
                  <a:srgbClr val="FFFFFF"/>
                </a:highlight>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F95FC1F4-1013-47D8-9CAD-BACB30B41DBA}"/>
              </a:ext>
            </a:extLst>
          </p:cNvPr>
          <p:cNvSpPr txBox="1"/>
          <p:nvPr/>
        </p:nvSpPr>
        <p:spPr>
          <a:xfrm>
            <a:off x="9282059" y="4497223"/>
            <a:ext cx="2275957" cy="707886"/>
          </a:xfrm>
          <a:prstGeom prst="rect">
            <a:avLst/>
          </a:prstGeom>
          <a:noFill/>
        </p:spPr>
        <p:txBody>
          <a:bodyPr wrap="square" rtlCol="0">
            <a:spAutoFit/>
          </a:bodyPr>
          <a:lstStyle/>
          <a:p>
            <a:pPr algn="ctr"/>
            <a:r>
              <a:rPr lang="en-US" sz="4000" dirty="0">
                <a:highlight>
                  <a:srgbClr val="FFFFFF"/>
                </a:highlight>
                <a:latin typeface="Arial" panose="020B0604020202020204" pitchFamily="34" charset="0"/>
                <a:cs typeface="Arial" panose="020B0604020202020204" pitchFamily="34" charset="0"/>
              </a:rPr>
              <a:t>Venus</a:t>
            </a:r>
          </a:p>
        </p:txBody>
      </p:sp>
      <p:sp>
        <p:nvSpPr>
          <p:cNvPr id="44" name="TextBox 43">
            <a:extLst>
              <a:ext uri="{FF2B5EF4-FFF2-40B4-BE49-F238E27FC236}">
                <a16:creationId xmlns:a16="http://schemas.microsoft.com/office/drawing/2014/main" id="{8A489A65-EB4F-463A-A112-280AD56A2E61}"/>
              </a:ext>
            </a:extLst>
          </p:cNvPr>
          <p:cNvSpPr txBox="1"/>
          <p:nvPr/>
        </p:nvSpPr>
        <p:spPr>
          <a:xfrm>
            <a:off x="7315329" y="4490917"/>
            <a:ext cx="2275957" cy="707886"/>
          </a:xfrm>
          <a:prstGeom prst="rect">
            <a:avLst/>
          </a:prstGeom>
          <a:noFill/>
        </p:spPr>
        <p:txBody>
          <a:bodyPr wrap="square" rtlCol="0">
            <a:spAutoFit/>
          </a:bodyPr>
          <a:lstStyle/>
          <a:p>
            <a:pPr algn="ctr"/>
            <a:r>
              <a:rPr lang="en-US" sz="4000" dirty="0">
                <a:highlight>
                  <a:srgbClr val="FFFFFF"/>
                </a:highlight>
                <a:latin typeface="Arial" panose="020B0604020202020204" pitchFamily="34" charset="0"/>
                <a:cs typeface="Arial" panose="020B0604020202020204" pitchFamily="34" charset="0"/>
              </a:rPr>
              <a:t>Earth</a:t>
            </a:r>
          </a:p>
        </p:txBody>
      </p:sp>
      <p:sp>
        <p:nvSpPr>
          <p:cNvPr id="45" name="TextBox 44">
            <a:extLst>
              <a:ext uri="{FF2B5EF4-FFF2-40B4-BE49-F238E27FC236}">
                <a16:creationId xmlns:a16="http://schemas.microsoft.com/office/drawing/2014/main" id="{E3F700D1-A3B9-4387-AE80-4FBF4102D071}"/>
              </a:ext>
            </a:extLst>
          </p:cNvPr>
          <p:cNvSpPr txBox="1"/>
          <p:nvPr/>
        </p:nvSpPr>
        <p:spPr>
          <a:xfrm>
            <a:off x="5521065" y="4497223"/>
            <a:ext cx="2275957" cy="707886"/>
          </a:xfrm>
          <a:prstGeom prst="rect">
            <a:avLst/>
          </a:prstGeom>
          <a:noFill/>
        </p:spPr>
        <p:txBody>
          <a:bodyPr wrap="square" rtlCol="0">
            <a:spAutoFit/>
          </a:bodyPr>
          <a:lstStyle/>
          <a:p>
            <a:pPr algn="ctr"/>
            <a:r>
              <a:rPr lang="en-US" sz="4000" dirty="0">
                <a:highlight>
                  <a:srgbClr val="FFFFFF"/>
                </a:highlight>
                <a:latin typeface="Arial" panose="020B0604020202020204" pitchFamily="34" charset="0"/>
                <a:cs typeface="Arial" panose="020B0604020202020204" pitchFamily="34" charset="0"/>
              </a:rPr>
              <a:t>Mars</a:t>
            </a:r>
          </a:p>
        </p:txBody>
      </p:sp>
      <p:sp>
        <p:nvSpPr>
          <p:cNvPr id="46" name="TextBox 45">
            <a:extLst>
              <a:ext uri="{FF2B5EF4-FFF2-40B4-BE49-F238E27FC236}">
                <a16:creationId xmlns:a16="http://schemas.microsoft.com/office/drawing/2014/main" id="{9199701C-94F2-4538-ACF5-80103885D625}"/>
              </a:ext>
            </a:extLst>
          </p:cNvPr>
          <p:cNvSpPr txBox="1"/>
          <p:nvPr/>
        </p:nvSpPr>
        <p:spPr>
          <a:xfrm>
            <a:off x="10963451" y="14695622"/>
            <a:ext cx="9162693" cy="707886"/>
          </a:xfrm>
          <a:prstGeom prst="rect">
            <a:avLst/>
          </a:prstGeom>
          <a:solidFill>
            <a:schemeClr val="bg1"/>
          </a:solidFill>
        </p:spPr>
        <p:txBody>
          <a:bodyPr wrap="square" rtlCol="0">
            <a:spAutoFit/>
          </a:bodyPr>
          <a:lstStyle/>
          <a:p>
            <a:pPr algn="ctr"/>
            <a:r>
              <a:rPr lang="en-US" sz="4000" dirty="0">
                <a:highlight>
                  <a:srgbClr val="FFFFFF"/>
                </a:highlight>
                <a:latin typeface="Arial" panose="020B0604020202020204" pitchFamily="34" charset="0"/>
                <a:cs typeface="Arial" panose="020B0604020202020204" pitchFamily="34" charset="0"/>
              </a:rPr>
              <a:t>Initial Diameter (m)</a:t>
            </a:r>
          </a:p>
        </p:txBody>
      </p:sp>
    </p:spTree>
    <p:extLst>
      <p:ext uri="{BB962C8B-B14F-4D97-AF65-F5344CB8AC3E}">
        <p14:creationId xmlns:p14="http://schemas.microsoft.com/office/powerpoint/2010/main" val="2031343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chart, histogram&#10;&#10;Description automatically generated">
            <a:extLst>
              <a:ext uri="{FF2B5EF4-FFF2-40B4-BE49-F238E27FC236}">
                <a16:creationId xmlns:a16="http://schemas.microsoft.com/office/drawing/2014/main" id="{FA69EA4C-F281-4799-ACB5-862A96AA53B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912960" y="19563725"/>
            <a:ext cx="27263680" cy="8678572"/>
          </a:xfrm>
          <a:prstGeom prst="rect">
            <a:avLst/>
          </a:prstGeom>
        </p:spPr>
      </p:pic>
      <p:pic>
        <p:nvPicPr>
          <p:cNvPr id="3" name="Picture 2" descr="Graphical user interface, chart&#10;&#10;Description automatically generated">
            <a:extLst>
              <a:ext uri="{FF2B5EF4-FFF2-40B4-BE49-F238E27FC236}">
                <a16:creationId xmlns:a16="http://schemas.microsoft.com/office/drawing/2014/main" id="{8097E8BE-64B3-4576-9038-F509229078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12960" y="11438228"/>
            <a:ext cx="27263680" cy="8678572"/>
          </a:xfrm>
          <a:prstGeom prst="rect">
            <a:avLst/>
          </a:prstGeom>
        </p:spPr>
      </p:pic>
      <p:pic>
        <p:nvPicPr>
          <p:cNvPr id="7" name="Picture 6" descr="Graphical user interface, chart&#10;&#10;Description automatically generated">
            <a:extLst>
              <a:ext uri="{FF2B5EF4-FFF2-40B4-BE49-F238E27FC236}">
                <a16:creationId xmlns:a16="http://schemas.microsoft.com/office/drawing/2014/main" id="{C8340A7F-5976-4A64-8717-6BBD7256E1C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30612" y="3312731"/>
            <a:ext cx="27263680" cy="8678572"/>
          </a:xfrm>
          <a:prstGeom prst="rect">
            <a:avLst/>
          </a:prstGeom>
        </p:spPr>
      </p:pic>
      <p:sp>
        <p:nvSpPr>
          <p:cNvPr id="59" name="TextBox 58">
            <a:extLst>
              <a:ext uri="{FF2B5EF4-FFF2-40B4-BE49-F238E27FC236}">
                <a16:creationId xmlns:a16="http://schemas.microsoft.com/office/drawing/2014/main" id="{4E3657D5-68DD-4664-9A07-825AC69DFD18}"/>
              </a:ext>
            </a:extLst>
          </p:cNvPr>
          <p:cNvSpPr txBox="1"/>
          <p:nvPr/>
        </p:nvSpPr>
        <p:spPr>
          <a:xfrm rot="20449792">
            <a:off x="7422414" y="6495048"/>
            <a:ext cx="1820392" cy="646331"/>
          </a:xfrm>
          <a:prstGeom prst="rect">
            <a:avLst/>
          </a:prstGeom>
          <a:noFill/>
        </p:spPr>
        <p:txBody>
          <a:bodyPr wrap="square" rtlCol="0">
            <a:spAutoFit/>
          </a:bodyPr>
          <a:lstStyle/>
          <a:p>
            <a:r>
              <a:rPr lang="en-US" sz="3600" dirty="0">
                <a:highlight>
                  <a:srgbClr val="FFFFFF"/>
                </a:highlight>
              </a:rPr>
              <a:t>2004</a:t>
            </a:r>
          </a:p>
        </p:txBody>
      </p:sp>
      <p:sp>
        <p:nvSpPr>
          <p:cNvPr id="63" name="TextBox 62">
            <a:extLst>
              <a:ext uri="{FF2B5EF4-FFF2-40B4-BE49-F238E27FC236}">
                <a16:creationId xmlns:a16="http://schemas.microsoft.com/office/drawing/2014/main" id="{E20E71E1-6A6B-4917-A457-C4C03A09098C}"/>
              </a:ext>
            </a:extLst>
          </p:cNvPr>
          <p:cNvSpPr txBox="1"/>
          <p:nvPr/>
        </p:nvSpPr>
        <p:spPr>
          <a:xfrm rot="17549617">
            <a:off x="17502874" y="25694244"/>
            <a:ext cx="1820392" cy="584775"/>
          </a:xfrm>
          <a:prstGeom prst="rect">
            <a:avLst/>
          </a:prstGeom>
          <a:noFill/>
        </p:spPr>
        <p:txBody>
          <a:bodyPr wrap="square" rtlCol="0">
            <a:spAutoFit/>
          </a:bodyPr>
          <a:lstStyle/>
          <a:p>
            <a:r>
              <a:rPr lang="en-US" sz="3200" dirty="0">
                <a:highlight>
                  <a:srgbClr val="FFFFFF"/>
                </a:highlight>
              </a:rPr>
              <a:t>1958</a:t>
            </a:r>
            <a:endParaRPr lang="en-US" sz="1600" dirty="0">
              <a:highlight>
                <a:srgbClr val="FFFFFF"/>
              </a:highlight>
            </a:endParaRPr>
          </a:p>
        </p:txBody>
      </p:sp>
      <p:sp>
        <p:nvSpPr>
          <p:cNvPr id="68" name="TextBox 67">
            <a:extLst>
              <a:ext uri="{FF2B5EF4-FFF2-40B4-BE49-F238E27FC236}">
                <a16:creationId xmlns:a16="http://schemas.microsoft.com/office/drawing/2014/main" id="{38AC86AC-BD3B-4CB1-9E08-4384AF0613C6}"/>
              </a:ext>
            </a:extLst>
          </p:cNvPr>
          <p:cNvSpPr txBox="1"/>
          <p:nvPr/>
        </p:nvSpPr>
        <p:spPr>
          <a:xfrm rot="19429864">
            <a:off x="17382128" y="9804372"/>
            <a:ext cx="1820392" cy="646331"/>
          </a:xfrm>
          <a:prstGeom prst="rect">
            <a:avLst/>
          </a:prstGeom>
          <a:noFill/>
        </p:spPr>
        <p:txBody>
          <a:bodyPr wrap="square" rtlCol="0">
            <a:spAutoFit/>
          </a:bodyPr>
          <a:lstStyle/>
          <a:p>
            <a:r>
              <a:rPr lang="en-US" sz="3600" dirty="0"/>
              <a:t>2003</a:t>
            </a:r>
          </a:p>
        </p:txBody>
      </p:sp>
      <p:sp>
        <p:nvSpPr>
          <p:cNvPr id="69" name="TextBox 68">
            <a:extLst>
              <a:ext uri="{FF2B5EF4-FFF2-40B4-BE49-F238E27FC236}">
                <a16:creationId xmlns:a16="http://schemas.microsoft.com/office/drawing/2014/main" id="{96203E2F-D633-4DE1-97FB-A290773E57C7}"/>
              </a:ext>
            </a:extLst>
          </p:cNvPr>
          <p:cNvSpPr txBox="1"/>
          <p:nvPr/>
        </p:nvSpPr>
        <p:spPr>
          <a:xfrm rot="19945867">
            <a:off x="8709140" y="9498222"/>
            <a:ext cx="1820392" cy="646331"/>
          </a:xfrm>
          <a:prstGeom prst="rect">
            <a:avLst/>
          </a:prstGeom>
          <a:noFill/>
        </p:spPr>
        <p:txBody>
          <a:bodyPr wrap="square" rtlCol="0">
            <a:spAutoFit/>
          </a:bodyPr>
          <a:lstStyle/>
          <a:p>
            <a:r>
              <a:rPr lang="en-US" sz="3600" dirty="0"/>
              <a:t>2003</a:t>
            </a:r>
          </a:p>
        </p:txBody>
      </p:sp>
      <p:sp>
        <p:nvSpPr>
          <p:cNvPr id="73" name="TextBox 72">
            <a:extLst>
              <a:ext uri="{FF2B5EF4-FFF2-40B4-BE49-F238E27FC236}">
                <a16:creationId xmlns:a16="http://schemas.microsoft.com/office/drawing/2014/main" id="{71C63B3F-795F-426F-A51F-0E66D5BEB4E4}"/>
              </a:ext>
            </a:extLst>
          </p:cNvPr>
          <p:cNvSpPr txBox="1"/>
          <p:nvPr/>
        </p:nvSpPr>
        <p:spPr>
          <a:xfrm>
            <a:off x="7913048" y="1986024"/>
            <a:ext cx="16151584" cy="769441"/>
          </a:xfrm>
          <a:prstGeom prst="rect">
            <a:avLst/>
          </a:prstGeom>
          <a:noFill/>
        </p:spPr>
        <p:txBody>
          <a:bodyPr wrap="square" rtlCol="0">
            <a:spAutoFit/>
          </a:bodyPr>
          <a:lstStyle/>
          <a:p>
            <a:pPr algn="ctr"/>
            <a:r>
              <a:rPr lang="en-US" sz="4400" b="1" dirty="0">
                <a:highlight>
                  <a:srgbClr val="FFFFFF"/>
                </a:highlight>
                <a:latin typeface="Arial" panose="020B0604020202020204" pitchFamily="34" charset="0"/>
                <a:cs typeface="Arial" panose="020B0604020202020204" pitchFamily="34" charset="0"/>
              </a:rPr>
              <a:t>Model Sensitivity to Atmospheric Effect Equations</a:t>
            </a:r>
          </a:p>
        </p:txBody>
      </p:sp>
      <p:sp>
        <p:nvSpPr>
          <p:cNvPr id="29" name="TextBox 28">
            <a:extLst>
              <a:ext uri="{FF2B5EF4-FFF2-40B4-BE49-F238E27FC236}">
                <a16:creationId xmlns:a16="http://schemas.microsoft.com/office/drawing/2014/main" id="{174540C6-E31A-40B8-83C3-5FCB885273A3}"/>
              </a:ext>
            </a:extLst>
          </p:cNvPr>
          <p:cNvSpPr txBox="1"/>
          <p:nvPr/>
        </p:nvSpPr>
        <p:spPr>
          <a:xfrm rot="16200000">
            <a:off x="775847" y="6961945"/>
            <a:ext cx="5499475" cy="677108"/>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A. Change in Velocity</a:t>
            </a:r>
          </a:p>
        </p:txBody>
      </p:sp>
      <p:sp>
        <p:nvSpPr>
          <p:cNvPr id="30" name="TextBox 29">
            <a:extLst>
              <a:ext uri="{FF2B5EF4-FFF2-40B4-BE49-F238E27FC236}">
                <a16:creationId xmlns:a16="http://schemas.microsoft.com/office/drawing/2014/main" id="{0FF52647-FA1F-4077-BC7D-42D4F2AB4897}"/>
              </a:ext>
            </a:extLst>
          </p:cNvPr>
          <p:cNvSpPr txBox="1"/>
          <p:nvPr/>
        </p:nvSpPr>
        <p:spPr>
          <a:xfrm rot="16200000">
            <a:off x="775846" y="14959752"/>
            <a:ext cx="5499475" cy="677108"/>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B. Change in Angle </a:t>
            </a:r>
          </a:p>
        </p:txBody>
      </p:sp>
      <p:sp>
        <p:nvSpPr>
          <p:cNvPr id="31" name="TextBox 30">
            <a:extLst>
              <a:ext uri="{FF2B5EF4-FFF2-40B4-BE49-F238E27FC236}">
                <a16:creationId xmlns:a16="http://schemas.microsoft.com/office/drawing/2014/main" id="{D07F5C62-06A8-442C-8831-1BC7C36B7AA3}"/>
              </a:ext>
            </a:extLst>
          </p:cNvPr>
          <p:cNvSpPr txBox="1"/>
          <p:nvPr/>
        </p:nvSpPr>
        <p:spPr>
          <a:xfrm rot="16200000">
            <a:off x="775847" y="23564456"/>
            <a:ext cx="5499475" cy="677108"/>
          </a:xfrm>
          <a:prstGeom prst="rect">
            <a:avLst/>
          </a:prstGeom>
          <a:solidFill>
            <a:schemeClr val="bg1"/>
          </a:solid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C. Change in Mass</a:t>
            </a:r>
          </a:p>
        </p:txBody>
      </p:sp>
      <p:sp>
        <p:nvSpPr>
          <p:cNvPr id="33" name="TextBox 32">
            <a:extLst>
              <a:ext uri="{FF2B5EF4-FFF2-40B4-BE49-F238E27FC236}">
                <a16:creationId xmlns:a16="http://schemas.microsoft.com/office/drawing/2014/main" id="{CE77EAB6-8D52-48A9-8776-5941E37A55F8}"/>
              </a:ext>
            </a:extLst>
          </p:cNvPr>
          <p:cNvSpPr txBox="1"/>
          <p:nvPr/>
        </p:nvSpPr>
        <p:spPr>
          <a:xfrm rot="17184744">
            <a:off x="9832063" y="9529582"/>
            <a:ext cx="1820392" cy="646331"/>
          </a:xfrm>
          <a:prstGeom prst="rect">
            <a:avLst/>
          </a:prstGeom>
          <a:noFill/>
        </p:spPr>
        <p:txBody>
          <a:bodyPr wrap="square" rtlCol="0">
            <a:spAutoFit/>
          </a:bodyPr>
          <a:lstStyle/>
          <a:p>
            <a:r>
              <a:rPr lang="en-US" sz="3600" dirty="0"/>
              <a:t>2005</a:t>
            </a:r>
          </a:p>
        </p:txBody>
      </p:sp>
      <p:sp>
        <p:nvSpPr>
          <p:cNvPr id="34" name="TextBox 33">
            <a:extLst>
              <a:ext uri="{FF2B5EF4-FFF2-40B4-BE49-F238E27FC236}">
                <a16:creationId xmlns:a16="http://schemas.microsoft.com/office/drawing/2014/main" id="{5913764B-08CE-4BAA-9C34-9F86887BF718}"/>
              </a:ext>
            </a:extLst>
          </p:cNvPr>
          <p:cNvSpPr txBox="1"/>
          <p:nvPr/>
        </p:nvSpPr>
        <p:spPr>
          <a:xfrm rot="20248832">
            <a:off x="16043209" y="9754396"/>
            <a:ext cx="1820392" cy="646331"/>
          </a:xfrm>
          <a:prstGeom prst="rect">
            <a:avLst/>
          </a:prstGeom>
          <a:noFill/>
        </p:spPr>
        <p:txBody>
          <a:bodyPr wrap="square" rtlCol="0">
            <a:spAutoFit/>
          </a:bodyPr>
          <a:lstStyle/>
          <a:p>
            <a:r>
              <a:rPr lang="en-US" sz="3600" dirty="0"/>
              <a:t>2005</a:t>
            </a:r>
          </a:p>
        </p:txBody>
      </p:sp>
      <p:sp>
        <p:nvSpPr>
          <p:cNvPr id="35" name="TextBox 34">
            <a:extLst>
              <a:ext uri="{FF2B5EF4-FFF2-40B4-BE49-F238E27FC236}">
                <a16:creationId xmlns:a16="http://schemas.microsoft.com/office/drawing/2014/main" id="{8D3E2897-83A9-447E-809C-8430276E3988}"/>
              </a:ext>
            </a:extLst>
          </p:cNvPr>
          <p:cNvSpPr txBox="1"/>
          <p:nvPr/>
        </p:nvSpPr>
        <p:spPr>
          <a:xfrm rot="18792900">
            <a:off x="16456622" y="25903284"/>
            <a:ext cx="1820392" cy="646331"/>
          </a:xfrm>
          <a:prstGeom prst="rect">
            <a:avLst/>
          </a:prstGeom>
          <a:noFill/>
        </p:spPr>
        <p:txBody>
          <a:bodyPr wrap="square" rtlCol="0">
            <a:spAutoFit/>
          </a:bodyPr>
          <a:lstStyle/>
          <a:p>
            <a:r>
              <a:rPr lang="en-US" sz="3600" dirty="0"/>
              <a:t>1971</a:t>
            </a:r>
          </a:p>
        </p:txBody>
      </p:sp>
      <p:sp>
        <p:nvSpPr>
          <p:cNvPr id="36" name="TextBox 35">
            <a:extLst>
              <a:ext uri="{FF2B5EF4-FFF2-40B4-BE49-F238E27FC236}">
                <a16:creationId xmlns:a16="http://schemas.microsoft.com/office/drawing/2014/main" id="{21EBF0D2-4345-4ACA-9A86-99671CEDCC2A}"/>
              </a:ext>
            </a:extLst>
          </p:cNvPr>
          <p:cNvSpPr txBox="1"/>
          <p:nvPr/>
        </p:nvSpPr>
        <p:spPr>
          <a:xfrm rot="16933361">
            <a:off x="14652256" y="23579846"/>
            <a:ext cx="1820392" cy="646331"/>
          </a:xfrm>
          <a:prstGeom prst="rect">
            <a:avLst/>
          </a:prstGeom>
          <a:noFill/>
        </p:spPr>
        <p:txBody>
          <a:bodyPr wrap="square" rtlCol="0">
            <a:spAutoFit/>
          </a:bodyPr>
          <a:lstStyle/>
          <a:p>
            <a:r>
              <a:rPr lang="en-US" sz="3600" dirty="0"/>
              <a:t>1983</a:t>
            </a:r>
          </a:p>
        </p:txBody>
      </p:sp>
      <p:sp>
        <p:nvSpPr>
          <p:cNvPr id="37" name="TextBox 36">
            <a:extLst>
              <a:ext uri="{FF2B5EF4-FFF2-40B4-BE49-F238E27FC236}">
                <a16:creationId xmlns:a16="http://schemas.microsoft.com/office/drawing/2014/main" id="{B6486EA6-9B4A-4BB1-967B-41DE6AFA2064}"/>
              </a:ext>
            </a:extLst>
          </p:cNvPr>
          <p:cNvSpPr txBox="1"/>
          <p:nvPr/>
        </p:nvSpPr>
        <p:spPr>
          <a:xfrm rot="18792900">
            <a:off x="15650767" y="25796248"/>
            <a:ext cx="1820392" cy="646331"/>
          </a:xfrm>
          <a:prstGeom prst="rect">
            <a:avLst/>
          </a:prstGeom>
          <a:noFill/>
        </p:spPr>
        <p:txBody>
          <a:bodyPr wrap="square" rtlCol="0">
            <a:spAutoFit/>
          </a:bodyPr>
          <a:lstStyle/>
          <a:p>
            <a:r>
              <a:rPr lang="en-US" sz="3600" dirty="0"/>
              <a:t>1993</a:t>
            </a:r>
          </a:p>
        </p:txBody>
      </p:sp>
      <p:sp>
        <p:nvSpPr>
          <p:cNvPr id="38" name="TextBox 37">
            <a:extLst>
              <a:ext uri="{FF2B5EF4-FFF2-40B4-BE49-F238E27FC236}">
                <a16:creationId xmlns:a16="http://schemas.microsoft.com/office/drawing/2014/main" id="{0F3CB7DB-169A-4240-977D-4E93BAE8D205}"/>
              </a:ext>
            </a:extLst>
          </p:cNvPr>
          <p:cNvSpPr txBox="1"/>
          <p:nvPr/>
        </p:nvSpPr>
        <p:spPr>
          <a:xfrm rot="18246988">
            <a:off x="8353381" y="25524429"/>
            <a:ext cx="1820392" cy="646331"/>
          </a:xfrm>
          <a:prstGeom prst="rect">
            <a:avLst/>
          </a:prstGeom>
          <a:noFill/>
        </p:spPr>
        <p:txBody>
          <a:bodyPr wrap="square" rtlCol="0">
            <a:spAutoFit/>
          </a:bodyPr>
          <a:lstStyle/>
          <a:p>
            <a:r>
              <a:rPr lang="en-US" sz="3600" dirty="0"/>
              <a:t>1983</a:t>
            </a:r>
          </a:p>
        </p:txBody>
      </p:sp>
      <p:sp>
        <p:nvSpPr>
          <p:cNvPr id="39" name="TextBox 38">
            <a:extLst>
              <a:ext uri="{FF2B5EF4-FFF2-40B4-BE49-F238E27FC236}">
                <a16:creationId xmlns:a16="http://schemas.microsoft.com/office/drawing/2014/main" id="{9AD978D7-EC60-4930-8606-397B50DD0D42}"/>
              </a:ext>
            </a:extLst>
          </p:cNvPr>
          <p:cNvSpPr txBox="1"/>
          <p:nvPr/>
        </p:nvSpPr>
        <p:spPr>
          <a:xfrm rot="18011095">
            <a:off x="9121682" y="25753759"/>
            <a:ext cx="1820392" cy="584775"/>
          </a:xfrm>
          <a:prstGeom prst="rect">
            <a:avLst/>
          </a:prstGeom>
          <a:noFill/>
        </p:spPr>
        <p:txBody>
          <a:bodyPr wrap="square" rtlCol="0">
            <a:spAutoFit/>
          </a:bodyPr>
          <a:lstStyle/>
          <a:p>
            <a:r>
              <a:rPr lang="en-US" sz="3200" dirty="0">
                <a:highlight>
                  <a:srgbClr val="FFFFFF"/>
                </a:highlight>
              </a:rPr>
              <a:t>1958</a:t>
            </a:r>
            <a:endParaRPr lang="en-US" sz="1600" dirty="0">
              <a:highlight>
                <a:srgbClr val="FFFFFF"/>
              </a:highlight>
            </a:endParaRPr>
          </a:p>
        </p:txBody>
      </p:sp>
      <p:sp>
        <p:nvSpPr>
          <p:cNvPr id="40" name="TextBox 39">
            <a:extLst>
              <a:ext uri="{FF2B5EF4-FFF2-40B4-BE49-F238E27FC236}">
                <a16:creationId xmlns:a16="http://schemas.microsoft.com/office/drawing/2014/main" id="{8A7945F6-02CC-44FE-9896-D08369834E04}"/>
              </a:ext>
            </a:extLst>
          </p:cNvPr>
          <p:cNvSpPr txBox="1"/>
          <p:nvPr/>
        </p:nvSpPr>
        <p:spPr>
          <a:xfrm>
            <a:off x="5787323" y="3262570"/>
            <a:ext cx="5396394" cy="677108"/>
          </a:xfrm>
          <a:prstGeom prst="rect">
            <a:avLst/>
          </a:prstGeom>
          <a:no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Change in Velocity</a:t>
            </a:r>
          </a:p>
        </p:txBody>
      </p:sp>
      <p:sp>
        <p:nvSpPr>
          <p:cNvPr id="41" name="TextBox 40">
            <a:extLst>
              <a:ext uri="{FF2B5EF4-FFF2-40B4-BE49-F238E27FC236}">
                <a16:creationId xmlns:a16="http://schemas.microsoft.com/office/drawing/2014/main" id="{56E0B910-FB77-4503-AF44-A0485FC09772}"/>
              </a:ext>
            </a:extLst>
          </p:cNvPr>
          <p:cNvSpPr txBox="1"/>
          <p:nvPr/>
        </p:nvSpPr>
        <p:spPr>
          <a:xfrm>
            <a:off x="13372795" y="3262570"/>
            <a:ext cx="5396394" cy="677108"/>
          </a:xfrm>
          <a:prstGeom prst="rect">
            <a:avLst/>
          </a:prstGeom>
          <a:no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Change in Mass</a:t>
            </a:r>
          </a:p>
        </p:txBody>
      </p:sp>
      <p:sp>
        <p:nvSpPr>
          <p:cNvPr id="42" name="TextBox 41">
            <a:extLst>
              <a:ext uri="{FF2B5EF4-FFF2-40B4-BE49-F238E27FC236}">
                <a16:creationId xmlns:a16="http://schemas.microsoft.com/office/drawing/2014/main" id="{E16A1D3E-A9DA-43FB-BF9B-8A2FDDC6F2FB}"/>
              </a:ext>
            </a:extLst>
          </p:cNvPr>
          <p:cNvSpPr txBox="1"/>
          <p:nvPr/>
        </p:nvSpPr>
        <p:spPr>
          <a:xfrm>
            <a:off x="20958267" y="3298988"/>
            <a:ext cx="5396394" cy="677108"/>
          </a:xfrm>
          <a:prstGeom prst="rect">
            <a:avLst/>
          </a:prstGeom>
          <a:noFill/>
        </p:spPr>
        <p:txBody>
          <a:bodyPr wrap="square" rtlCol="0">
            <a:spAutoFit/>
          </a:bodyPr>
          <a:lstStyle/>
          <a:p>
            <a:pPr algn="ctr"/>
            <a:r>
              <a:rPr lang="en-US" sz="3800" b="1" dirty="0">
                <a:highlight>
                  <a:srgbClr val="FFFFFF"/>
                </a:highlight>
                <a:latin typeface="Arial" panose="020B0604020202020204" pitchFamily="34" charset="0"/>
                <a:cs typeface="Arial" panose="020B0604020202020204" pitchFamily="34" charset="0"/>
              </a:rPr>
              <a:t>Change in Angle</a:t>
            </a:r>
          </a:p>
        </p:txBody>
      </p:sp>
    </p:spTree>
    <p:extLst>
      <p:ext uri="{BB962C8B-B14F-4D97-AF65-F5344CB8AC3E}">
        <p14:creationId xmlns:p14="http://schemas.microsoft.com/office/powerpoint/2010/main" val="50206424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43109</TotalTime>
  <Words>11457</Words>
  <Application>Microsoft Office PowerPoint</Application>
  <PresentationFormat>Custom</PresentationFormat>
  <Paragraphs>1609</Paragraphs>
  <Slides>45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Arial Unicode MS</vt:lpstr>
      <vt:lpstr>Calibri</vt:lpstr>
      <vt:lpstr>Calibri Light</vt:lpstr>
      <vt:lpstr>Cambria Math</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Dudek</dc:creator>
  <cp:lastModifiedBy>Marissa Dudek</cp:lastModifiedBy>
  <cp:revision>205</cp:revision>
  <dcterms:created xsi:type="dcterms:W3CDTF">2022-04-24T16:51:40Z</dcterms:created>
  <dcterms:modified xsi:type="dcterms:W3CDTF">2024-01-08T21:59:21Z</dcterms:modified>
</cp:coreProperties>
</file>